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351" r:id="rId2"/>
    <p:sldId id="352" r:id="rId3"/>
    <p:sldId id="257" r:id="rId4"/>
    <p:sldId id="258" r:id="rId5"/>
    <p:sldId id="260" r:id="rId6"/>
    <p:sldId id="353" r:id="rId7"/>
    <p:sldId id="354" r:id="rId8"/>
    <p:sldId id="389" r:id="rId9"/>
    <p:sldId id="388" r:id="rId10"/>
    <p:sldId id="400" r:id="rId11"/>
    <p:sldId id="357" r:id="rId12"/>
    <p:sldId id="358" r:id="rId13"/>
    <p:sldId id="363" r:id="rId14"/>
    <p:sldId id="364" r:id="rId15"/>
    <p:sldId id="268" r:id="rId16"/>
    <p:sldId id="269" r:id="rId17"/>
    <p:sldId id="270" r:id="rId18"/>
    <p:sldId id="272" r:id="rId19"/>
    <p:sldId id="360" r:id="rId20"/>
    <p:sldId id="273" r:id="rId21"/>
    <p:sldId id="274" r:id="rId22"/>
    <p:sldId id="275" r:id="rId23"/>
    <p:sldId id="362" r:id="rId24"/>
    <p:sldId id="366" r:id="rId25"/>
    <p:sldId id="365" r:id="rId26"/>
    <p:sldId id="271" r:id="rId27"/>
    <p:sldId id="259" r:id="rId28"/>
    <p:sldId id="367" r:id="rId29"/>
    <p:sldId id="276" r:id="rId30"/>
    <p:sldId id="371" r:id="rId31"/>
    <p:sldId id="372" r:id="rId32"/>
    <p:sldId id="390" r:id="rId33"/>
    <p:sldId id="277" r:id="rId34"/>
    <p:sldId id="373" r:id="rId35"/>
    <p:sldId id="370" r:id="rId36"/>
    <p:sldId id="379" r:id="rId37"/>
    <p:sldId id="391" r:id="rId38"/>
    <p:sldId id="392" r:id="rId39"/>
    <p:sldId id="393" r:id="rId40"/>
    <p:sldId id="374" r:id="rId41"/>
    <p:sldId id="395" r:id="rId42"/>
    <p:sldId id="396" r:id="rId43"/>
    <p:sldId id="397" r:id="rId44"/>
    <p:sldId id="376" r:id="rId45"/>
    <p:sldId id="384" r:id="rId46"/>
    <p:sldId id="385" r:id="rId47"/>
    <p:sldId id="382" r:id="rId48"/>
    <p:sldId id="348" r:id="rId49"/>
    <p:sldId id="349" r:id="rId50"/>
    <p:sldId id="398" r:id="rId51"/>
    <p:sldId id="399" r:id="rId52"/>
    <p:sldId id="339" r:id="rId53"/>
    <p:sldId id="387" r:id="rId54"/>
    <p:sldId id="350"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ferreira" initials="af" lastIdx="1" clrIdx="0">
    <p:extLst>
      <p:ext uri="{19B8F6BF-5375-455C-9EA6-DF929625EA0E}">
        <p15:presenceInfo xmlns:p15="http://schemas.microsoft.com/office/powerpoint/2012/main" userId="0b40742f7ad961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38DBB-98E8-4C73-B03B-C67C4B7F20AB}" v="139" dt="2025-05-12T19:58:50.579"/>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3" autoAdjust="0"/>
    <p:restoredTop sz="94351"/>
  </p:normalViewPr>
  <p:slideViewPr>
    <p:cSldViewPr snapToGrid="0">
      <p:cViewPr varScale="1">
        <p:scale>
          <a:sx n="76" d="100"/>
          <a:sy n="76" d="100"/>
        </p:scale>
        <p:origin x="13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8F9A7-D301-481C-9346-F808420562A9}" type="datetimeFigureOut">
              <a:rPr lang="pt-BR" smtClean="0"/>
              <a:t>19/08/2025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6B586-8657-4411-894C-AC99C5BE7A9D}" type="slidenum">
              <a:rPr lang="pt-BR" smtClean="0"/>
              <a:t>‹nº›</a:t>
            </a:fld>
            <a:endParaRPr lang="pt-BR"/>
          </a:p>
        </p:txBody>
      </p:sp>
    </p:spTree>
    <p:extLst>
      <p:ext uri="{BB962C8B-B14F-4D97-AF65-F5344CB8AC3E}">
        <p14:creationId xmlns:p14="http://schemas.microsoft.com/office/powerpoint/2010/main" val="106750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rtl="0">
              <a:spcBef>
                <a:spcPts val="0"/>
              </a:spcBef>
              <a:spcAft>
                <a:spcPts val="0"/>
              </a:spcAft>
            </a:pPr>
            <a:r>
              <a:rPr lang="pt-BR" sz="1800" b="0" i="0" u="none" strike="noStrike" dirty="0">
                <a:solidFill>
                  <a:srgbClr val="000000"/>
                </a:solidFill>
                <a:effectLst/>
                <a:latin typeface="Calibri" panose="020F0502020204030204" pitchFamily="34" charset="0"/>
              </a:rPr>
              <a:t>Essa epidemia na </a:t>
            </a:r>
            <a:r>
              <a:rPr lang="pt-BR" sz="1800" b="0" i="0" u="none" strike="noStrike" dirty="0" err="1">
                <a:solidFill>
                  <a:srgbClr val="000000"/>
                </a:solidFill>
                <a:effectLst/>
                <a:latin typeface="Calibri" panose="020F0502020204030204" pitchFamily="34" charset="0"/>
              </a:rPr>
              <a:t>Austria</a:t>
            </a:r>
            <a:r>
              <a:rPr lang="pt-BR" sz="1800" b="0" i="0" u="none" strike="noStrike" dirty="0">
                <a:solidFill>
                  <a:srgbClr val="000000"/>
                </a:solidFill>
                <a:effectLst/>
                <a:latin typeface="Calibri" panose="020F0502020204030204" pitchFamily="34" charset="0"/>
              </a:rPr>
              <a:t> e Alemanha na década de 50 e 60 de HP levou ao primeiro simpósio de HP em Geneva 1973, onde houve a proposta de criação de um banco de dados e de um registro nacional.  Com o estudo da doença ficou claro que a HP é uma condição hemodinâmico e não uma doença! Ela envolve situações multiformes com diversas etiologias, fisiopatologias e tratamentos!</a:t>
            </a:r>
            <a:endParaRPr lang="pt-BR" b="0" dirty="0">
              <a:effectLst/>
            </a:endParaRPr>
          </a:p>
          <a:p>
            <a:br>
              <a:rPr lang="pt-BR" dirty="0"/>
            </a:b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2</a:t>
            </a:fld>
            <a:endParaRPr lang="pt-BR"/>
          </a:p>
        </p:txBody>
      </p:sp>
    </p:spTree>
    <p:extLst>
      <p:ext uri="{BB962C8B-B14F-4D97-AF65-F5344CB8AC3E}">
        <p14:creationId xmlns:p14="http://schemas.microsoft.com/office/powerpoint/2010/main" val="1768796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14</a:t>
            </a:fld>
            <a:endParaRPr lang="pt-BR"/>
          </a:p>
        </p:txBody>
      </p:sp>
    </p:spTree>
    <p:extLst>
      <p:ext uri="{BB962C8B-B14F-4D97-AF65-F5344CB8AC3E}">
        <p14:creationId xmlns:p14="http://schemas.microsoft.com/office/powerpoint/2010/main" val="388493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DEVEMOS TER UM ALTO ÍNDICE DE SUSPEIÇÃO E INVESTIGAR PACIENTES DE GRUPO DE RISCO DE MANEIRA MAIS PRECOCE E REGULAR!</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15</a:t>
            </a:fld>
            <a:endParaRPr lang="pt-BR"/>
          </a:p>
        </p:txBody>
      </p:sp>
    </p:spTree>
    <p:extLst>
      <p:ext uri="{BB962C8B-B14F-4D97-AF65-F5344CB8AC3E}">
        <p14:creationId xmlns:p14="http://schemas.microsoft.com/office/powerpoint/2010/main" val="689633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Padrão </a:t>
            </a:r>
            <a:r>
              <a:rPr lang="pt-BR" dirty="0" err="1"/>
              <a:t>Straing</a:t>
            </a:r>
            <a:r>
              <a:rPr lang="pt-BR" dirty="0"/>
              <a:t> (inversão da onda T com infra de ST nas derivações precordiais)</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17</a:t>
            </a:fld>
            <a:endParaRPr lang="pt-BR"/>
          </a:p>
        </p:txBody>
      </p:sp>
    </p:spTree>
    <p:extLst>
      <p:ext uri="{BB962C8B-B14F-4D97-AF65-F5344CB8AC3E}">
        <p14:creationId xmlns:p14="http://schemas.microsoft.com/office/powerpoint/2010/main" val="1495618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São exames necessários para distinção entre os grupos de HP, na avaliação de comorbidades, determinação da gravidade e avaliação da necessidade de O2. Normalmente a PFP esta normal ou com alterações leves na HAP. Anormalidades mais severas são vistas na cardiopatia congênita e em pacientes do grupo 03. Uma redução severa na DLCO (&lt;45% do valor predito) na presença de outras provas de função pulmonar normais pode ser encontrada na HAP associada a esclerose sistêmica, PVOD, no grupo 3 associada ao enfisema, ILD ou na fibrose </a:t>
            </a:r>
            <a:r>
              <a:rPr lang="pt-BR" dirty="0" err="1"/>
              <a:t>pulmonar+enfisema</a:t>
            </a:r>
            <a:r>
              <a:rPr lang="pt-BR" dirty="0"/>
              <a:t>. A DLCO baixa é um fator de mal prognóstico. Redução importante da PaO2 pode levantar suspeita de FOP, doença hepática ou condições associadas a baixa DLCO. PaCO2 elevada reflete </a:t>
            </a:r>
            <a:r>
              <a:rPr lang="pt-BR" dirty="0" err="1"/>
              <a:t>hipoventilação</a:t>
            </a:r>
            <a:r>
              <a:rPr lang="pt-BR" dirty="0"/>
              <a:t> alveolar, não é comum na HAP. Oximetria noturna e PSG devem ser realizadas na suspeita de desordem respiratória do sono ou </a:t>
            </a:r>
            <a:r>
              <a:rPr lang="pt-BR" dirty="0" err="1"/>
              <a:t>hipoventilação</a:t>
            </a:r>
            <a:r>
              <a:rPr lang="pt-BR" dirty="0"/>
              <a:t>.</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19</a:t>
            </a:fld>
            <a:endParaRPr lang="pt-BR"/>
          </a:p>
        </p:txBody>
      </p:sp>
    </p:spTree>
    <p:extLst>
      <p:ext uri="{BB962C8B-B14F-4D97-AF65-F5344CB8AC3E}">
        <p14:creationId xmlns:p14="http://schemas.microsoft.com/office/powerpoint/2010/main" val="3040082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(A) Evolution from acute to chronic thromboembolic disease. Left panel showing acute</a:t>
            </a:r>
          </a:p>
          <a:p>
            <a:r>
              <a:rPr lang="en-US" dirty="0"/>
              <a:t>pulmonary embolism in the right descending pulmonary artery. One year later, vessel</a:t>
            </a:r>
          </a:p>
          <a:p>
            <a:r>
              <a:rPr lang="en-US" dirty="0"/>
              <a:t>distortion, web and intimal thickening is seen at the same location (middle panel), with</a:t>
            </a:r>
          </a:p>
          <a:p>
            <a:r>
              <a:rPr lang="en-US" dirty="0"/>
              <a:t>vessel attenuation distally (right panel). (B) CT pulmonary angiographic features of</a:t>
            </a:r>
          </a:p>
          <a:p>
            <a:r>
              <a:rPr lang="en-US" dirty="0"/>
              <a:t>chronic thromboembolic disease. Left panel showing right middle lobe vessel</a:t>
            </a:r>
          </a:p>
          <a:p>
            <a:r>
              <a:rPr lang="en-US" dirty="0"/>
              <a:t>narrowing (open red arrow) with lining thrombus versus intimal thickening involving the</a:t>
            </a:r>
          </a:p>
          <a:p>
            <a:r>
              <a:rPr lang="en-US" dirty="0"/>
              <a:t>right descending pulmonary artery. Recanalized thrombus is seen in the left descending</a:t>
            </a:r>
          </a:p>
          <a:p>
            <a:r>
              <a:rPr lang="en-US" dirty="0"/>
              <a:t>pulmonary artery (solid red arrow). Right panel showing marked vessel narrowing from</a:t>
            </a:r>
          </a:p>
          <a:p>
            <a:r>
              <a:rPr lang="en-US" dirty="0"/>
              <a:t>organized clot in the right descending pulmonary artery (solid white arrow) and web in</a:t>
            </a:r>
          </a:p>
          <a:p>
            <a:r>
              <a:rPr lang="en-US" dirty="0"/>
              <a:t>a proximal left lower lobe segmental vessel (open arrow). (C) “Mosaic perfusion” in</a:t>
            </a:r>
          </a:p>
          <a:p>
            <a:endParaRPr lang="en-US" dirty="0"/>
          </a:p>
          <a:p>
            <a:r>
              <a:rPr lang="en-US" dirty="0"/>
              <a:t>CTEPH. Segmental regions of </a:t>
            </a:r>
            <a:r>
              <a:rPr lang="en-US" dirty="0" err="1"/>
              <a:t>hyperperfusion</a:t>
            </a:r>
            <a:r>
              <a:rPr lang="en-US" dirty="0"/>
              <a:t> and hypoperfusion. CT 1⁄4 computed to-</a:t>
            </a:r>
          </a:p>
          <a:p>
            <a:r>
              <a:rPr lang="en-US" dirty="0" err="1"/>
              <a:t>mography</a:t>
            </a:r>
            <a:r>
              <a:rPr lang="en-US" dirty="0"/>
              <a:t>; CTEPH 1⁄4 chronic thromboembolic pulmonary hypertension.</a:t>
            </a: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23</a:t>
            </a:fld>
            <a:endParaRPr lang="pt-BR"/>
          </a:p>
        </p:txBody>
      </p:sp>
    </p:spTree>
    <p:extLst>
      <p:ext uri="{BB962C8B-B14F-4D97-AF65-F5344CB8AC3E}">
        <p14:creationId xmlns:p14="http://schemas.microsoft.com/office/powerpoint/2010/main" val="422977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adenosina não é mais recomendada devido a efeitos colaterais frequentes</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28</a:t>
            </a:fld>
            <a:endParaRPr lang="pt-BR"/>
          </a:p>
        </p:txBody>
      </p:sp>
    </p:spTree>
    <p:extLst>
      <p:ext uri="{BB962C8B-B14F-4D97-AF65-F5344CB8AC3E}">
        <p14:creationId xmlns:p14="http://schemas.microsoft.com/office/powerpoint/2010/main" val="3398291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atividade física e reabilitação pulmonar levam a melhora da qualidade de vida e da classe funcional. Sobre a </a:t>
            </a:r>
            <a:r>
              <a:rPr lang="pt-BR" dirty="0" err="1"/>
              <a:t>anticoagulação</a:t>
            </a:r>
            <a:r>
              <a:rPr lang="pt-BR" dirty="0"/>
              <a:t> faltam </a:t>
            </a:r>
            <a:r>
              <a:rPr lang="pt-BR" dirty="0" err="1"/>
              <a:t>RCTs</a:t>
            </a:r>
            <a:r>
              <a:rPr lang="pt-BR" dirty="0"/>
              <a:t> tendo alguns estudos resultados conflitantes, o uso </a:t>
            </a:r>
            <a:r>
              <a:rPr lang="pt-BR" dirty="0" err="1"/>
              <a:t>anticoagulação</a:t>
            </a:r>
            <a:r>
              <a:rPr lang="pt-BR" dirty="0"/>
              <a:t> deve ser algo individualizado sendo consenso apenas entre os paciente de TEPCH. Os diuréticos são drogas auxiliares em pacientes com IC direita e sinais de retenção sistêmica de fluídos, a redução do fluxo sanguíneo renal leva a ativação do sistema renina angiotensina aldosterona. Uma vez que os pacientes desenvolvem sinais de IC direita a restrição de líquidos e o uso de diuréticos é recomendado, assim como a monitorização diária do peso. Apesar do oxigênio melhorar a tolerância ao exercício e reduzir a RVP (vasodilatador pulmonar), não existem dados que sugerem que a terapia a longo prazo traga benefícios sustentados no curso da doença. Os dados são baseados em evidências de pacientes com DPOC: PaO2 &lt; 60 mmHg e SatO2 &lt; 92% em pelo menos duas ocasiões.</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33</a:t>
            </a:fld>
            <a:endParaRPr lang="pt-BR"/>
          </a:p>
        </p:txBody>
      </p:sp>
    </p:spTree>
    <p:extLst>
      <p:ext uri="{BB962C8B-B14F-4D97-AF65-F5344CB8AC3E}">
        <p14:creationId xmlns:p14="http://schemas.microsoft.com/office/powerpoint/2010/main" val="26065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deficiência de ferro é comum em pacientes com HAP, sendo o seu mecanismo fisiopatológico complexo! A deficiência de ferro nos pacientes com HAP esta associada a função prejudicada do miocárdio, piora dos sintomas e aumento da mortalidade.</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34</a:t>
            </a:fld>
            <a:endParaRPr lang="pt-BR"/>
          </a:p>
        </p:txBody>
      </p:sp>
    </p:spTree>
    <p:extLst>
      <p:ext uri="{BB962C8B-B14F-4D97-AF65-F5344CB8AC3E}">
        <p14:creationId xmlns:p14="http://schemas.microsoft.com/office/powerpoint/2010/main" val="659763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Lato"/>
              </a:rPr>
              <a:t>Targets for current or emerging therapies in pulmonary arterial hypertension (PAH). Three major pathways involved in abnormal proliferation and contraction of smooth muscle cells of the pulmonary artery in patients with PAH are shown. These pathways correspond to the important therapeutic targets in this condition and play a role in determining which of four classes of drugs – endothelin receptor antagonists, nitric oxide, phosphodiesterase type 5 inhibitors, and prostacyclin derivatives – will be used. Prostacyclin and Thromboxane A</a:t>
            </a:r>
            <a:r>
              <a:rPr lang="en-US" b="0" i="0" baseline="-25000" dirty="0">
                <a:solidFill>
                  <a:srgbClr val="333333"/>
                </a:solidFill>
                <a:effectLst/>
                <a:latin typeface="Lato"/>
              </a:rPr>
              <a:t>2</a:t>
            </a:r>
            <a:r>
              <a:rPr lang="en-US" b="0" i="0" dirty="0">
                <a:solidFill>
                  <a:srgbClr val="333333"/>
                </a:solidFill>
                <a:effectLst/>
                <a:latin typeface="Lato"/>
              </a:rPr>
              <a:t> – these are metabolites of arachidonic acid. Prostacyclin is a potent vasodilator, inhibitor of platelet activation, and exerts antiproliferative effects; thromboxane A</a:t>
            </a:r>
            <a:r>
              <a:rPr lang="en-US" b="0" i="0" baseline="-25000" dirty="0">
                <a:solidFill>
                  <a:srgbClr val="333333"/>
                </a:solidFill>
                <a:effectLst/>
                <a:latin typeface="Lato"/>
              </a:rPr>
              <a:t>2</a:t>
            </a:r>
            <a:r>
              <a:rPr lang="en-US" b="0" i="0" dirty="0">
                <a:solidFill>
                  <a:srgbClr val="333333"/>
                </a:solidFill>
                <a:effectLst/>
                <a:latin typeface="Lato"/>
              </a:rPr>
              <a:t> is a potent vasoconstrictor and promotes platelet activation. In PAH, there is a decreased prostacyclin synthase and an increased production of thromboxane A</a:t>
            </a:r>
            <a:r>
              <a:rPr lang="en-US" b="0" i="0" baseline="-25000" dirty="0">
                <a:solidFill>
                  <a:srgbClr val="333333"/>
                </a:solidFill>
                <a:effectLst/>
                <a:latin typeface="Lato"/>
              </a:rPr>
              <a:t>2</a:t>
            </a:r>
            <a:r>
              <a:rPr lang="en-US" b="0" i="0" dirty="0">
                <a:solidFill>
                  <a:srgbClr val="333333"/>
                </a:solidFill>
                <a:effectLst/>
                <a:latin typeface="Lato"/>
              </a:rPr>
              <a:t> leading to decreased prostacyclin. Nitric oxide (NO) – this produces vasodilatation, inhibits platelet activation and vascular smooth muscle cell proliferation. The effects of NO are mediated through its second messenger, cyclic guanosine monophosphate (cGMP), which is rapidly degraded by phosphodiesterase (PDE). NO in the pulmonary circulation is degraded by PDE-5 isoenzymes, which is present in abundance in the lung tissue. This is the basis of using PDE-5 inhibition in PAH. Endothelin-1 (ET-1) – this is a potent vasoconstrictor and stimulator of PA smooth muscle cell proliferation. The plasma level of ET-1 is increased in PAH and its level has been shown to be inversely proportional to the magnitude of the pulmonary blood flow and cardiac output. ET-1 exerts its effects through two receptors – ET</a:t>
            </a:r>
            <a:r>
              <a:rPr lang="en-US" b="0" i="0" baseline="-25000" dirty="0">
                <a:solidFill>
                  <a:srgbClr val="333333"/>
                </a:solidFill>
                <a:effectLst/>
                <a:latin typeface="Lato"/>
              </a:rPr>
              <a:t>A</a:t>
            </a:r>
            <a:r>
              <a:rPr lang="en-US" b="0" i="0" dirty="0">
                <a:solidFill>
                  <a:srgbClr val="333333"/>
                </a:solidFill>
                <a:effectLst/>
                <a:latin typeface="Lato"/>
              </a:rPr>
              <a:t> and ET</a:t>
            </a:r>
            <a:r>
              <a:rPr lang="en-US" b="0" i="0" baseline="-25000" dirty="0">
                <a:solidFill>
                  <a:srgbClr val="333333"/>
                </a:solidFill>
                <a:effectLst/>
                <a:latin typeface="Lato"/>
              </a:rPr>
              <a:t>B</a:t>
            </a:r>
            <a:r>
              <a:rPr lang="en-US" b="0" i="0" dirty="0">
                <a:solidFill>
                  <a:srgbClr val="333333"/>
                </a:solidFill>
                <a:effectLst/>
                <a:latin typeface="Lato"/>
              </a:rPr>
              <a:t>. Clearance of ET-1 in the pulmonary vasculature is reduced in PAH.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Lato"/>
            </a:endParaRPr>
          </a:p>
          <a:p>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36</a:t>
            </a:fld>
            <a:endParaRPr lang="pt-BR"/>
          </a:p>
        </p:txBody>
      </p:sp>
    </p:spTree>
    <p:extLst>
      <p:ext uri="{BB962C8B-B14F-4D97-AF65-F5344CB8AC3E}">
        <p14:creationId xmlns:p14="http://schemas.microsoft.com/office/powerpoint/2010/main" val="1628687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87F62-8C55-B02B-6E62-2A540CAAD57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35ACD5F-75C9-B747-6B31-342E85F070B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68FC282-D888-1CC0-9B94-F06537953399}"/>
              </a:ext>
            </a:extLst>
          </p:cNvPr>
          <p:cNvSpPr>
            <a:spLocks noGrp="1"/>
          </p:cNvSpPr>
          <p:nvPr>
            <p:ph type="body" idx="1"/>
          </p:nvPr>
        </p:nvSpPr>
        <p:spPr/>
        <p:txBody>
          <a:bodyPr/>
          <a:lstStyle/>
          <a:p>
            <a:r>
              <a:rPr lang="pt-BR" dirty="0"/>
              <a:t>O mecanismo de ação proposto envolve o reequilíbrio da sinalização promotora e inibidora do crescimento. A hipertensão arterial pulmonar está associada à desregulação da via do receptor de proteína </a:t>
            </a:r>
            <a:r>
              <a:rPr lang="pt-BR" dirty="0" err="1"/>
              <a:t>morfogenética</a:t>
            </a:r>
            <a:r>
              <a:rPr lang="pt-BR" dirty="0"/>
              <a:t> óssea (BMP) tipo II (BMPR-II)–Smad1/5/8 no músculo liso vascular pulmonar e nas células endoteliais, causando um desequilíbrio entre as vias de sinalização </a:t>
            </a:r>
            <a:r>
              <a:rPr lang="pt-BR" dirty="0" err="1"/>
              <a:t>proproliferativa</a:t>
            </a:r>
            <a:r>
              <a:rPr lang="pt-BR" dirty="0"/>
              <a:t> e antiproliferativa. A regulação negativa da via BMPR-II–Smad1/5/8</a:t>
            </a:r>
          </a:p>
          <a:p>
            <a:r>
              <a:rPr lang="pt-BR" dirty="0"/>
              <a:t>leva ao aumento da produção de ligantes de </a:t>
            </a:r>
            <a:r>
              <a:rPr lang="pt-BR" dirty="0" err="1"/>
              <a:t>ativina</a:t>
            </a:r>
            <a:r>
              <a:rPr lang="pt-BR" dirty="0"/>
              <a:t>, como </a:t>
            </a:r>
            <a:r>
              <a:rPr lang="pt-BR" dirty="0" err="1"/>
              <a:t>ativina</a:t>
            </a:r>
            <a:r>
              <a:rPr lang="pt-BR" dirty="0"/>
              <a:t> A, fator de diferenciação do crescimento 8 (GDF8) e GDF11,</a:t>
            </a:r>
          </a:p>
          <a:p>
            <a:r>
              <a:rPr lang="pt-BR" dirty="0"/>
              <a:t>o que contribui para a regulação positiva da via do receptor de </a:t>
            </a:r>
            <a:r>
              <a:rPr lang="pt-BR" dirty="0" err="1"/>
              <a:t>ativina</a:t>
            </a:r>
            <a:r>
              <a:rPr lang="pt-BR" dirty="0"/>
              <a:t> tipo IIA (</a:t>
            </a:r>
            <a:r>
              <a:rPr lang="pt-BR" dirty="0" err="1"/>
              <a:t>ActRIIA</a:t>
            </a:r>
            <a:r>
              <a:rPr lang="pt-BR" dirty="0"/>
              <a:t>)–Smad2/3. O aumento da atividade </a:t>
            </a:r>
            <a:r>
              <a:rPr lang="pt-BR" dirty="0" err="1"/>
              <a:t>fosforilada</a:t>
            </a:r>
            <a:r>
              <a:rPr lang="pt-BR" dirty="0"/>
              <a:t> de </a:t>
            </a:r>
            <a:r>
              <a:rPr lang="pt-BR" dirty="0" err="1"/>
              <a:t>Smad</a:t>
            </a:r>
            <a:r>
              <a:rPr lang="pt-BR" dirty="0"/>
              <a:t> (</a:t>
            </a:r>
            <a:r>
              <a:rPr lang="pt-BR" dirty="0" err="1"/>
              <a:t>pSmad</a:t>
            </a:r>
            <a:r>
              <a:rPr lang="pt-BR" dirty="0"/>
              <a:t>)2/3 promove a expressão dos antagonistas endógenos de BMP, gremlin-1 e </a:t>
            </a:r>
            <a:r>
              <a:rPr lang="pt-BR" dirty="0" err="1"/>
              <a:t>noggin</a:t>
            </a:r>
            <a:r>
              <a:rPr lang="pt-BR" dirty="0"/>
              <a:t>. Gremlin-1 e </a:t>
            </a:r>
            <a:r>
              <a:rPr lang="pt-BR" dirty="0" err="1"/>
              <a:t>noggin</a:t>
            </a:r>
            <a:r>
              <a:rPr lang="pt-BR" dirty="0"/>
              <a:t> reduzem ainda mais a sinalização BMP-Smad1/5/8. O resultado geral é a redução da sinalização antiproliferativa, deslocando o equilíbrio para a sinalização </a:t>
            </a:r>
            <a:r>
              <a:rPr lang="pt-BR" dirty="0" err="1"/>
              <a:t>proproliferativa</a:t>
            </a:r>
            <a:r>
              <a:rPr lang="pt-BR" dirty="0"/>
              <a:t> activina-Smad2/3, o que leva à remodelação vascular pulmonar. O </a:t>
            </a:r>
            <a:r>
              <a:rPr lang="pt-BR" dirty="0" err="1"/>
              <a:t>sotatercepte</a:t>
            </a:r>
            <a:r>
              <a:rPr lang="pt-BR" dirty="0"/>
              <a:t> atua sequestrando o excesso de ligantes </a:t>
            </a:r>
            <a:r>
              <a:rPr lang="pt-BR" dirty="0" err="1"/>
              <a:t>ActRIIA</a:t>
            </a:r>
            <a:r>
              <a:rPr lang="pt-BR" dirty="0"/>
              <a:t>, reduzindo assim a sinalização ActRIIA-Smad2/3 para reequilibrar a sinalização promotora e inibidora do crescimento. ALK significa </a:t>
            </a:r>
            <a:r>
              <a:rPr lang="pt-BR" dirty="0" err="1"/>
              <a:t>cinase</a:t>
            </a:r>
            <a:r>
              <a:rPr lang="pt-BR" dirty="0"/>
              <a:t> semelhante ao receptor de </a:t>
            </a:r>
            <a:r>
              <a:rPr lang="pt-BR" dirty="0" err="1"/>
              <a:t>activina</a:t>
            </a:r>
            <a:r>
              <a:rPr lang="pt-BR" dirty="0"/>
              <a:t>.</a:t>
            </a:r>
          </a:p>
        </p:txBody>
      </p:sp>
      <p:sp>
        <p:nvSpPr>
          <p:cNvPr id="4" name="Espaço Reservado para Número de Slide 3">
            <a:extLst>
              <a:ext uri="{FF2B5EF4-FFF2-40B4-BE49-F238E27FC236}">
                <a16:creationId xmlns:a16="http://schemas.microsoft.com/office/drawing/2014/main" id="{8C1D1604-90E0-65BE-37E0-05F59095BF0F}"/>
              </a:ext>
            </a:extLst>
          </p:cNvPr>
          <p:cNvSpPr>
            <a:spLocks noGrp="1"/>
          </p:cNvSpPr>
          <p:nvPr>
            <p:ph type="sldNum" sz="quarter" idx="5"/>
          </p:nvPr>
        </p:nvSpPr>
        <p:spPr/>
        <p:txBody>
          <a:bodyPr/>
          <a:lstStyle/>
          <a:p>
            <a:fld id="{18A6B586-8657-4411-894C-AC99C5BE7A9D}" type="slidenum">
              <a:rPr lang="pt-BR" smtClean="0"/>
              <a:t>37</a:t>
            </a:fld>
            <a:endParaRPr lang="pt-BR"/>
          </a:p>
        </p:txBody>
      </p:sp>
    </p:spTree>
    <p:extLst>
      <p:ext uri="{BB962C8B-B14F-4D97-AF65-F5344CB8AC3E}">
        <p14:creationId xmlns:p14="http://schemas.microsoft.com/office/powerpoint/2010/main" val="305787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Surto de HP década 50 e 60 com o primeiro simpósio em 1973 em Genebra, são introduzidos os critérios diagnósticos pelo CATE cardíaco direito </a:t>
            </a:r>
            <a:r>
              <a:rPr lang="pt-BR" dirty="0" err="1"/>
              <a:t>PmAP</a:t>
            </a:r>
            <a:r>
              <a:rPr lang="pt-BR" dirty="0"/>
              <a:t> ≥25 mmHg. Em 1998 ocorre o segundo simpósio em Evian, o mesmo não trouxe diferenças nas definições hemodinâmicas trazendo os termos HP primária e secundária. Em 2003 ocorre o terceiro simpósio e o primeiro </a:t>
            </a:r>
            <a:r>
              <a:rPr lang="pt-BR" dirty="0" err="1"/>
              <a:t>Guideline</a:t>
            </a:r>
            <a:r>
              <a:rPr lang="pt-BR" dirty="0"/>
              <a:t> Europeu! O termo HP primaria é abandonado sendo introduzido o termo HPI, HPH e mantido o termo HP secundária. Em 2008 em Dana point ocorre quarto simpósio sendo reforçado a associação entre níveis de </a:t>
            </a:r>
            <a:r>
              <a:rPr lang="pt-BR" dirty="0" err="1"/>
              <a:t>PmAP</a:t>
            </a:r>
            <a:r>
              <a:rPr lang="pt-BR" dirty="0"/>
              <a:t> acima de 20 mmHg e aumento da mortalidade associado a outras patologias, mas ainda é mantido o valor de corte de 25 mmHg para diagnostico, também é retirado o valor da RVP para dos critérios diagnósticos.  Em 2013 Nice é resgatado o valor RVP &gt; 3 </a:t>
            </a:r>
            <a:r>
              <a:rPr lang="pt-BR" dirty="0" err="1"/>
              <a:t>uw</a:t>
            </a:r>
            <a:r>
              <a:rPr lang="pt-BR" dirty="0"/>
              <a:t> para avaliação da HP sendo introduzido os conceitos de </a:t>
            </a:r>
            <a:r>
              <a:rPr lang="pt-BR" dirty="0" err="1"/>
              <a:t>HPpCi</a:t>
            </a:r>
            <a:r>
              <a:rPr lang="pt-BR" dirty="0"/>
              <a:t> e </a:t>
            </a:r>
            <a:r>
              <a:rPr lang="pt-BR" dirty="0" err="1"/>
              <a:t>HPpCc</a:t>
            </a:r>
            <a:r>
              <a:rPr lang="pt-BR" dirty="0"/>
              <a:t>. Em 2018 no sexto simpósio é realizado a mudança no valor diagnostico da </a:t>
            </a:r>
            <a:r>
              <a:rPr lang="pt-BR" dirty="0" err="1"/>
              <a:t>PmAP</a:t>
            </a:r>
            <a:r>
              <a:rPr lang="pt-BR" dirty="0"/>
              <a:t> de 25 para 20 mmHg!</a:t>
            </a:r>
            <a:br>
              <a:rPr lang="pt-BR" dirty="0"/>
            </a:b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3</a:t>
            </a:fld>
            <a:endParaRPr lang="pt-BR"/>
          </a:p>
        </p:txBody>
      </p:sp>
    </p:spTree>
    <p:extLst>
      <p:ext uri="{BB962C8B-B14F-4D97-AF65-F5344CB8AC3E}">
        <p14:creationId xmlns:p14="http://schemas.microsoft.com/office/powerpoint/2010/main" val="345608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rtl="0">
              <a:spcBef>
                <a:spcPts val="0"/>
              </a:spcBef>
              <a:spcAft>
                <a:spcPts val="0"/>
              </a:spcAft>
            </a:pP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4</a:t>
            </a:fld>
            <a:endParaRPr lang="pt-BR"/>
          </a:p>
        </p:txBody>
      </p:sp>
    </p:spTree>
    <p:extLst>
      <p:ext uri="{BB962C8B-B14F-4D97-AF65-F5344CB8AC3E}">
        <p14:creationId xmlns:p14="http://schemas.microsoft.com/office/powerpoint/2010/main" val="175131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br>
              <a:rPr lang="pt-BR" dirty="0"/>
            </a:b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5</a:t>
            </a:fld>
            <a:endParaRPr lang="pt-BR"/>
          </a:p>
        </p:txBody>
      </p:sp>
    </p:spTree>
    <p:extLst>
      <p:ext uri="{BB962C8B-B14F-4D97-AF65-F5344CB8AC3E}">
        <p14:creationId xmlns:p14="http://schemas.microsoft.com/office/powerpoint/2010/main" val="320788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br>
              <a:rPr lang="pt-BR" dirty="0"/>
            </a:b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6</a:t>
            </a:fld>
            <a:endParaRPr lang="pt-BR"/>
          </a:p>
        </p:txBody>
      </p:sp>
    </p:spTree>
    <p:extLst>
      <p:ext uri="{BB962C8B-B14F-4D97-AF65-F5344CB8AC3E}">
        <p14:creationId xmlns:p14="http://schemas.microsoft.com/office/powerpoint/2010/main" val="638110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Tem por objetivo categorizar condições clínicas associadas à HP baseado em mecanismos fisiopatológicos similares apresentação clínica, características hemodinâmicas e manejo terapêutico. : cardiopatias congênitas que podem ser divididas em 04 grupos principais. As cardiopatias de </a:t>
            </a:r>
            <a:r>
              <a:rPr lang="pt-BR" dirty="0" err="1"/>
              <a:t>hiperfluxo</a:t>
            </a:r>
            <a:r>
              <a:rPr lang="pt-BR" dirty="0"/>
              <a:t> pulmonar com shunt E&gt; D. As cardiopatias de </a:t>
            </a:r>
            <a:r>
              <a:rPr lang="pt-BR" dirty="0" err="1"/>
              <a:t>hiperfluxo</a:t>
            </a:r>
            <a:r>
              <a:rPr lang="pt-BR" dirty="0"/>
              <a:t> pulmonar com shunt D&gt;E (</a:t>
            </a:r>
            <a:r>
              <a:rPr lang="pt-BR" dirty="0" err="1"/>
              <a:t>Einsemmenger</a:t>
            </a:r>
            <a:r>
              <a:rPr lang="pt-BR" dirty="0"/>
              <a:t>). A HP pós correção cirúrgica da cardiopatia e cardiopatias não coincidentes ou “out </a:t>
            </a:r>
            <a:r>
              <a:rPr lang="pt-BR" dirty="0" err="1"/>
              <a:t>of</a:t>
            </a:r>
            <a:r>
              <a:rPr lang="pt-BR" dirty="0"/>
              <a:t> </a:t>
            </a:r>
            <a:r>
              <a:rPr lang="pt-BR" dirty="0" err="1"/>
              <a:t>proportion</a:t>
            </a:r>
            <a:r>
              <a:rPr lang="pt-BR" dirty="0"/>
              <a:t>”,  um exemplo é uma criança com um CIA pequeno com ECO sugestivo de HP.</a:t>
            </a:r>
            <a:br>
              <a:rPr lang="pt-BR" dirty="0"/>
            </a:br>
            <a:endParaRPr lang="pt-BR" dirty="0"/>
          </a:p>
          <a:p>
            <a:br>
              <a:rPr lang="pt-BR" dirty="0"/>
            </a:br>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7</a:t>
            </a:fld>
            <a:endParaRPr lang="pt-BR"/>
          </a:p>
        </p:txBody>
      </p:sp>
    </p:spTree>
    <p:extLst>
      <p:ext uri="{BB962C8B-B14F-4D97-AF65-F5344CB8AC3E}">
        <p14:creationId xmlns:p14="http://schemas.microsoft.com/office/powerpoint/2010/main" val="3465159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eventos levando ao remodelamento severo da vasculatura pulmonar ainda não foram claramente identificados. A disfunção endotelial pode ser causada por </a:t>
            </a:r>
            <a:r>
              <a:rPr lang="pt-BR" dirty="0" err="1"/>
              <a:t>stresse</a:t>
            </a:r>
            <a:r>
              <a:rPr lang="pt-BR" dirty="0"/>
              <a:t> de cisalhamento, hipóxia, infecções virais, autoimunidade, drogas e toxinas ou alterações genéticas podem dar início ao processo de vasoconstrição, inflamação e crescimento celular descontrolado. Crescimento descontrolado das células endoteliais, musculares lisas e fibroblastos, além de um infiltrado inflamatório. Ocorre também trombose in situ por alterações plaquetárias e lesão endotelial.</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11</a:t>
            </a:fld>
            <a:endParaRPr lang="pt-BR"/>
          </a:p>
        </p:txBody>
      </p:sp>
    </p:spTree>
    <p:extLst>
      <p:ext uri="{BB962C8B-B14F-4D97-AF65-F5344CB8AC3E}">
        <p14:creationId xmlns:p14="http://schemas.microsoft.com/office/powerpoint/2010/main" val="3193904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Genes e proteínas implicados na HAP: O diagrama mostra a transdução de sinal pelos membros da família TGF-beta (</a:t>
            </a:r>
            <a:r>
              <a:rPr lang="pt-BR" dirty="0" err="1"/>
              <a:t>transforming</a:t>
            </a:r>
            <a:r>
              <a:rPr lang="pt-BR" dirty="0"/>
              <a:t> </a:t>
            </a:r>
            <a:r>
              <a:rPr lang="pt-BR" dirty="0" err="1"/>
              <a:t>growth</a:t>
            </a:r>
            <a:r>
              <a:rPr lang="pt-BR" dirty="0"/>
              <a:t> fator B) e os genes e proteínas relacionadas na HAP hereditária, incluindo os receptores de membrana como: BMPR II, ACRL-1, CAV-1 e os fatores de transcrição SMAD 4 e 8.  A ativação do receptor BMPR II leva a fosforilação da célula regulando genes que contém elementos responsivos ao BMPR. Essa transdução de sinal leva a regulação e transcrição de genes. A SINALIZAÇÃO DEFICIENTE DO RECEPTOR BMPR II ACARRETA NA PERDA DE MECANISMOS ANTIPROLIFERATIVOS</a:t>
            </a:r>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12</a:t>
            </a:fld>
            <a:endParaRPr lang="pt-BR"/>
          </a:p>
        </p:txBody>
      </p:sp>
    </p:spTree>
    <p:extLst>
      <p:ext uri="{BB962C8B-B14F-4D97-AF65-F5344CB8AC3E}">
        <p14:creationId xmlns:p14="http://schemas.microsoft.com/office/powerpoint/2010/main" val="233954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8A6B586-8657-4411-894C-AC99C5BE7A9D}" type="slidenum">
              <a:rPr lang="pt-BR" smtClean="0"/>
              <a:t>13</a:t>
            </a:fld>
            <a:endParaRPr lang="pt-BR"/>
          </a:p>
        </p:txBody>
      </p:sp>
    </p:spTree>
    <p:extLst>
      <p:ext uri="{BB962C8B-B14F-4D97-AF65-F5344CB8AC3E}">
        <p14:creationId xmlns:p14="http://schemas.microsoft.com/office/powerpoint/2010/main" val="317045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pt-B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333550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236817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a:xfrm>
            <a:off x="774923" y="5951811"/>
            <a:ext cx="7896279" cy="365125"/>
          </a:xfrm>
        </p:spPr>
        <p:txBody>
          <a:bodyPr/>
          <a:lstStyle/>
          <a:p>
            <a:endParaRPr lang="pt-B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237707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pt-BR"/>
              <a:t>Clique para editar o título Mestre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10558300" y="5956137"/>
            <a:ext cx="1052508" cy="365125"/>
          </a:xfrm>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202556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pt-B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28277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161C491-A5BC-413E-BDDF-9CC674BE7C28}" type="datetimeFigureOut">
              <a:rPr lang="pt-BR" smtClean="0"/>
              <a:t>19/08/2025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195983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D161C491-A5BC-413E-BDDF-9CC674BE7C28}" type="datetimeFigureOut">
              <a:rPr lang="pt-BR" smtClean="0"/>
              <a:t>19/08/2025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367081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61C491-A5BC-413E-BDDF-9CC674BE7C28}" type="datetimeFigureOut">
              <a:rPr lang="pt-BR" smtClean="0"/>
              <a:t>19/08/2025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A960A6C-DCA3-4069-8EC7-26240DFD9B96}" type="slidenum">
              <a:rPr lang="pt-BR" smtClean="0"/>
              <a:t>‹nº›</a:t>
            </a:fld>
            <a:endParaRPr lang="pt-BR"/>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pt-BR"/>
              <a:t>Clique para editar o título Mestre</a:t>
            </a:r>
            <a:endParaRPr lang="en-US" dirty="0"/>
          </a:p>
        </p:txBody>
      </p:sp>
    </p:spTree>
    <p:extLst>
      <p:ext uri="{BB962C8B-B14F-4D97-AF65-F5344CB8AC3E}">
        <p14:creationId xmlns:p14="http://schemas.microsoft.com/office/powerpoint/2010/main" val="297892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61C491-A5BC-413E-BDDF-9CC674BE7C28}" type="datetimeFigureOut">
              <a:rPr lang="pt-BR" smtClean="0"/>
              <a:t>19/08/2025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46759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pt-BR"/>
              <a:t>Clique para editar o título Mestre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161C491-A5BC-413E-BDDF-9CC674BE7C28}" type="datetimeFigureOut">
              <a:rPr lang="pt-BR" smtClean="0"/>
              <a:t>19/08/2025</a:t>
            </a:fld>
            <a:endParaRPr lang="pt-B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pt-B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A960A6C-DCA3-4069-8EC7-26240DFD9B96}" type="slidenum">
              <a:rPr lang="pt-BR" smtClean="0"/>
              <a:t>‹nº›</a:t>
            </a:fld>
            <a:endParaRPr lang="pt-BR"/>
          </a:p>
        </p:txBody>
      </p:sp>
    </p:spTree>
    <p:extLst>
      <p:ext uri="{BB962C8B-B14F-4D97-AF65-F5344CB8AC3E}">
        <p14:creationId xmlns:p14="http://schemas.microsoft.com/office/powerpoint/2010/main" val="58704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161C491-A5BC-413E-BDDF-9CC674BE7C28}" type="datetimeFigureOut">
              <a:rPr lang="pt-BR" smtClean="0"/>
              <a:t>19/08/2025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A960A6C-DCA3-4069-8EC7-26240DFD9B96}" type="slidenum">
              <a:rPr lang="pt-BR" smtClean="0"/>
              <a:t>‹nº›</a:t>
            </a:fld>
            <a:endParaRPr lang="pt-BR"/>
          </a:p>
        </p:txBody>
      </p:sp>
    </p:spTree>
    <p:extLst>
      <p:ext uri="{BB962C8B-B14F-4D97-AF65-F5344CB8AC3E}">
        <p14:creationId xmlns:p14="http://schemas.microsoft.com/office/powerpoint/2010/main" val="970051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D161C491-A5BC-413E-BDDF-9CC674BE7C28}" type="datetimeFigureOut">
              <a:rPr lang="pt-BR" smtClean="0"/>
              <a:t>19/08/2025</a:t>
            </a:fld>
            <a:endParaRPr lang="pt-B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pt-B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A960A6C-DCA3-4069-8EC7-26240DFD9B96}" type="slidenum">
              <a:rPr lang="pt-BR" smtClean="0"/>
              <a:t>‹nº›</a:t>
            </a:fld>
            <a:endParaRPr lang="pt-B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39068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mailto:fernandatormin@gmail.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iagrama&#10;&#10;Descrição gerada automaticamente">
            <a:extLst>
              <a:ext uri="{FF2B5EF4-FFF2-40B4-BE49-F238E27FC236}">
                <a16:creationId xmlns:a16="http://schemas.microsoft.com/office/drawing/2014/main" id="{CECA8EF8-6BC9-47E5-852F-813F3DBC0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6560" y="2287916"/>
            <a:ext cx="4118880" cy="3092252"/>
          </a:xfrm>
          <a:prstGeom prst="rect">
            <a:avLst/>
          </a:prstGeom>
        </p:spPr>
      </p:pic>
      <p:sp>
        <p:nvSpPr>
          <p:cNvPr id="4" name="CaixaDeTexto 3">
            <a:extLst>
              <a:ext uri="{FF2B5EF4-FFF2-40B4-BE49-F238E27FC236}">
                <a16:creationId xmlns:a16="http://schemas.microsoft.com/office/drawing/2014/main" id="{4DAD7301-928F-4E34-80D5-BD252B0A60E9}"/>
              </a:ext>
            </a:extLst>
          </p:cNvPr>
          <p:cNvSpPr txBox="1"/>
          <p:nvPr/>
        </p:nvSpPr>
        <p:spPr>
          <a:xfrm>
            <a:off x="3067050" y="751155"/>
            <a:ext cx="6200775" cy="2062103"/>
          </a:xfrm>
          <a:prstGeom prst="rect">
            <a:avLst/>
          </a:prstGeom>
          <a:noFill/>
        </p:spPr>
        <p:txBody>
          <a:bodyPr wrap="square" rtlCol="0">
            <a:spAutoFit/>
          </a:bodyPr>
          <a:lstStyle/>
          <a:p>
            <a:pPr algn="ctr"/>
            <a:r>
              <a:rPr lang="pt-BR" sz="3600" dirty="0">
                <a:solidFill>
                  <a:srgbClr val="002060"/>
                </a:solidFill>
              </a:rPr>
              <a:t>HIPERTENSÃO PULMONAR:</a:t>
            </a:r>
          </a:p>
          <a:p>
            <a:pPr algn="ctr"/>
            <a:r>
              <a:rPr lang="pt-BR" sz="2800" dirty="0">
                <a:solidFill>
                  <a:srgbClr val="002060"/>
                </a:solidFill>
              </a:rPr>
              <a:t>Diagnóstico e Manejo do Paciente Pediátrico</a:t>
            </a:r>
          </a:p>
          <a:p>
            <a:pPr algn="ctr"/>
            <a:endParaRPr lang="pt-BR" sz="3600" dirty="0">
              <a:solidFill>
                <a:srgbClr val="002060"/>
              </a:solidFill>
            </a:endParaRPr>
          </a:p>
        </p:txBody>
      </p:sp>
      <p:sp>
        <p:nvSpPr>
          <p:cNvPr id="5" name="CaixaDeTexto 4">
            <a:extLst>
              <a:ext uri="{FF2B5EF4-FFF2-40B4-BE49-F238E27FC236}">
                <a16:creationId xmlns:a16="http://schemas.microsoft.com/office/drawing/2014/main" id="{E2CB8D20-7F18-41F6-9153-673980E9461D}"/>
              </a:ext>
            </a:extLst>
          </p:cNvPr>
          <p:cNvSpPr txBox="1"/>
          <p:nvPr/>
        </p:nvSpPr>
        <p:spPr>
          <a:xfrm>
            <a:off x="458912" y="5553788"/>
            <a:ext cx="9907713" cy="1600438"/>
          </a:xfrm>
          <a:prstGeom prst="rect">
            <a:avLst/>
          </a:prstGeom>
          <a:noFill/>
        </p:spPr>
        <p:txBody>
          <a:bodyPr wrap="square" rtlCol="0">
            <a:spAutoFit/>
          </a:bodyPr>
          <a:lstStyle/>
          <a:p>
            <a:r>
              <a:rPr lang="pt-BR" sz="1600" b="1" dirty="0"/>
              <a:t>Fernanda Tormin </a:t>
            </a:r>
            <a:r>
              <a:rPr lang="pt-BR" sz="1600" b="1" dirty="0" err="1"/>
              <a:t>Tanos</a:t>
            </a:r>
            <a:r>
              <a:rPr lang="pt-BR" sz="1600" b="1" dirty="0"/>
              <a:t> Lopes</a:t>
            </a:r>
            <a:br>
              <a:rPr lang="pt-BR" sz="1600" dirty="0"/>
            </a:br>
            <a:r>
              <a:rPr lang="pt-BR" sz="1600" dirty="0"/>
              <a:t>Pneumologista e Alergista Pediátrica integrante da equipe de Pneumologia do HIJPII e HC-UFMG</a:t>
            </a:r>
            <a:br>
              <a:rPr lang="pt-BR" sz="1600" dirty="0"/>
            </a:br>
            <a:r>
              <a:rPr lang="pt-BR" sz="1600" dirty="0"/>
              <a:t>Preceptora da Faculdade de Medicina FADIP</a:t>
            </a:r>
            <a:br>
              <a:rPr lang="pt-BR" sz="1600" dirty="0"/>
            </a:br>
            <a:r>
              <a:rPr lang="pt-BR" sz="1600" dirty="0"/>
              <a:t>Mestre em Saúde da Criança e do Adolescente Faculdade de Medicina da UFMG</a:t>
            </a:r>
          </a:p>
          <a:p>
            <a:endParaRPr lang="pt-BR" sz="1600" dirty="0"/>
          </a:p>
          <a:p>
            <a:endParaRPr lang="pt-BR" dirty="0"/>
          </a:p>
        </p:txBody>
      </p:sp>
    </p:spTree>
    <p:extLst>
      <p:ext uri="{BB962C8B-B14F-4D97-AF65-F5344CB8AC3E}">
        <p14:creationId xmlns:p14="http://schemas.microsoft.com/office/powerpoint/2010/main" val="115727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763D2-2BC2-8005-83C7-20E1D6B5AFBE}"/>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C66739CA-F885-068B-9FA6-16A2DCEA1045}"/>
              </a:ext>
            </a:extLst>
          </p:cNvPr>
          <p:cNvSpPr>
            <a:spLocks noGrp="1"/>
          </p:cNvSpPr>
          <p:nvPr>
            <p:ph type="title"/>
          </p:nvPr>
        </p:nvSpPr>
        <p:spPr>
          <a:xfrm>
            <a:off x="581192" y="702156"/>
            <a:ext cx="11029616" cy="1013800"/>
          </a:xfrm>
        </p:spPr>
        <p:txBody>
          <a:bodyPr/>
          <a:lstStyle/>
          <a:p>
            <a:r>
              <a:rPr lang="pt-BR" dirty="0"/>
              <a:t>CLASSIFICAÇÃO</a:t>
            </a:r>
          </a:p>
        </p:txBody>
      </p:sp>
      <p:pic>
        <p:nvPicPr>
          <p:cNvPr id="5" name="Imagem 4">
            <a:extLst>
              <a:ext uri="{FF2B5EF4-FFF2-40B4-BE49-F238E27FC236}">
                <a16:creationId xmlns:a16="http://schemas.microsoft.com/office/drawing/2014/main" id="{A852B0C9-F89F-B813-6F0C-9A6FDE7C445F}"/>
              </a:ext>
            </a:extLst>
          </p:cNvPr>
          <p:cNvPicPr>
            <a:picLocks noChangeAspect="1"/>
          </p:cNvPicPr>
          <p:nvPr/>
        </p:nvPicPr>
        <p:blipFill>
          <a:blip r:embed="rId2"/>
          <a:srcRect l="31329" t="37806" r="16646" b="29451"/>
          <a:stretch/>
        </p:blipFill>
        <p:spPr>
          <a:xfrm>
            <a:off x="1495063" y="2451974"/>
            <a:ext cx="9201873" cy="3257599"/>
          </a:xfrm>
          <a:prstGeom prst="rect">
            <a:avLst/>
          </a:prstGeom>
        </p:spPr>
      </p:pic>
      <p:sp>
        <p:nvSpPr>
          <p:cNvPr id="6" name="CaixaDeTexto 5">
            <a:extLst>
              <a:ext uri="{FF2B5EF4-FFF2-40B4-BE49-F238E27FC236}">
                <a16:creationId xmlns:a16="http://schemas.microsoft.com/office/drawing/2014/main" id="{0C5B9FE9-2DC5-3059-18FC-960AEA1922F5}"/>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75087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FA8D61AC-6DFC-4C14-E5F0-A9D65B6320CD}"/>
              </a:ext>
            </a:extLst>
          </p:cNvPr>
          <p:cNvSpPr txBox="1"/>
          <p:nvPr/>
        </p:nvSpPr>
        <p:spPr>
          <a:xfrm>
            <a:off x="1116419" y="850605"/>
            <a:ext cx="3668232" cy="461665"/>
          </a:xfrm>
          <a:prstGeom prst="rect">
            <a:avLst/>
          </a:prstGeom>
          <a:noFill/>
        </p:spPr>
        <p:txBody>
          <a:bodyPr wrap="square" rtlCol="0">
            <a:spAutoFit/>
          </a:bodyPr>
          <a:lstStyle/>
          <a:p>
            <a:r>
              <a:rPr lang="pt-BR" sz="2400" b="1" u="sng" dirty="0"/>
              <a:t>FISIOPATOLOGIA</a:t>
            </a:r>
          </a:p>
        </p:txBody>
      </p:sp>
      <p:pic>
        <p:nvPicPr>
          <p:cNvPr id="8" name="Imagem 7">
            <a:extLst>
              <a:ext uri="{FF2B5EF4-FFF2-40B4-BE49-F238E27FC236}">
                <a16:creationId xmlns:a16="http://schemas.microsoft.com/office/drawing/2014/main" id="{E2C6FD5A-3CE2-36D9-E085-C4BF0BE18D75}"/>
              </a:ext>
            </a:extLst>
          </p:cNvPr>
          <p:cNvPicPr>
            <a:picLocks noChangeAspect="1"/>
          </p:cNvPicPr>
          <p:nvPr/>
        </p:nvPicPr>
        <p:blipFill rotWithShape="1">
          <a:blip r:embed="rId3"/>
          <a:srcRect l="35232" t="22635" r="16192" b="20776"/>
          <a:stretch/>
        </p:blipFill>
        <p:spPr>
          <a:xfrm>
            <a:off x="3056413" y="1446026"/>
            <a:ext cx="6390169" cy="4187453"/>
          </a:xfrm>
          <a:prstGeom prst="rect">
            <a:avLst/>
          </a:prstGeom>
        </p:spPr>
      </p:pic>
      <p:sp>
        <p:nvSpPr>
          <p:cNvPr id="9" name="Retângulo 8">
            <a:extLst>
              <a:ext uri="{FF2B5EF4-FFF2-40B4-BE49-F238E27FC236}">
                <a16:creationId xmlns:a16="http://schemas.microsoft.com/office/drawing/2014/main" id="{3AE7DE4E-0F12-7399-950D-197AD2B150C6}"/>
              </a:ext>
            </a:extLst>
          </p:cNvPr>
          <p:cNvSpPr/>
          <p:nvPr/>
        </p:nvSpPr>
        <p:spPr>
          <a:xfrm>
            <a:off x="3056415" y="5741581"/>
            <a:ext cx="6390168" cy="9383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pt-BR" sz="1400" b="1" dirty="0"/>
              <a:t>B: </a:t>
            </a:r>
            <a:r>
              <a:rPr lang="pt-BR" sz="1400" dirty="0"/>
              <a:t>redução lúmen arterial (proliferação íntima, fibrose e destruição LEI)</a:t>
            </a:r>
            <a:br>
              <a:rPr lang="pt-BR" sz="1400" dirty="0"/>
            </a:br>
            <a:r>
              <a:rPr lang="pt-BR" sz="1400" b="1" dirty="0"/>
              <a:t>C: </a:t>
            </a:r>
            <a:r>
              <a:rPr lang="pt-BR" sz="1400" dirty="0"/>
              <a:t>oclusão total pequena </a:t>
            </a:r>
            <a:r>
              <a:rPr lang="pt-BR" sz="1400" dirty="0" err="1"/>
              <a:t>a.pulmonar</a:t>
            </a:r>
            <a:endParaRPr lang="pt-BR" sz="1400" dirty="0"/>
          </a:p>
          <a:p>
            <a:r>
              <a:rPr lang="pt-BR" sz="1400" b="1" dirty="0"/>
              <a:t>D:  </a:t>
            </a:r>
            <a:r>
              <a:rPr lang="pt-BR" sz="1400" dirty="0"/>
              <a:t>Lesão plexiforme (    ) lesão oclusiva (    ) proliferação de capilares malformados</a:t>
            </a:r>
          </a:p>
          <a:p>
            <a:r>
              <a:rPr lang="pt-BR" sz="1400" b="1" dirty="0"/>
              <a:t>E: </a:t>
            </a:r>
            <a:r>
              <a:rPr lang="pt-BR" sz="1400" dirty="0"/>
              <a:t>PVOD fibrose íntima e marcada redução lúmen</a:t>
            </a:r>
            <a:endParaRPr lang="pt-BR" sz="1400" b="1" dirty="0"/>
          </a:p>
        </p:txBody>
      </p:sp>
      <p:cxnSp>
        <p:nvCxnSpPr>
          <p:cNvPr id="10" name="Conector de Seta Reta 9">
            <a:extLst>
              <a:ext uri="{FF2B5EF4-FFF2-40B4-BE49-F238E27FC236}">
                <a16:creationId xmlns:a16="http://schemas.microsoft.com/office/drawing/2014/main" id="{3C44D773-2370-F77C-3324-07474F3B28B6}"/>
              </a:ext>
            </a:extLst>
          </p:cNvPr>
          <p:cNvCxnSpPr/>
          <p:nvPr/>
        </p:nvCxnSpPr>
        <p:spPr>
          <a:xfrm>
            <a:off x="4784651" y="6317427"/>
            <a:ext cx="2020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riângulo isósceles 10">
            <a:extLst>
              <a:ext uri="{FF2B5EF4-FFF2-40B4-BE49-F238E27FC236}">
                <a16:creationId xmlns:a16="http://schemas.microsoft.com/office/drawing/2014/main" id="{F0C90410-34FA-41DF-E86D-756FD17946BD}"/>
              </a:ext>
            </a:extLst>
          </p:cNvPr>
          <p:cNvSpPr/>
          <p:nvPr/>
        </p:nvSpPr>
        <p:spPr>
          <a:xfrm rot="5400000">
            <a:off x="6187701" y="6242729"/>
            <a:ext cx="127591" cy="14939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6693D85A-B510-69F8-67A1-FDBC07E111E6}"/>
              </a:ext>
            </a:extLst>
          </p:cNvPr>
          <p:cNvSpPr txBox="1"/>
          <p:nvPr/>
        </p:nvSpPr>
        <p:spPr>
          <a:xfrm>
            <a:off x="9618921" y="6381223"/>
            <a:ext cx="3338624" cy="307777"/>
          </a:xfrm>
          <a:prstGeom prst="rect">
            <a:avLst/>
          </a:prstGeom>
          <a:noFill/>
        </p:spPr>
        <p:txBody>
          <a:bodyPr wrap="square" rtlCol="0">
            <a:spAutoFit/>
          </a:bodyPr>
          <a:lstStyle/>
          <a:p>
            <a:r>
              <a:rPr lang="pt-BR" sz="1400" dirty="0"/>
              <a:t>N </a:t>
            </a:r>
            <a:r>
              <a:rPr lang="pt-BR" sz="1400" dirty="0" err="1"/>
              <a:t>Engl</a:t>
            </a:r>
            <a:r>
              <a:rPr lang="pt-BR" sz="1400" dirty="0"/>
              <a:t> J Med 2021;385:2361-76.</a:t>
            </a:r>
          </a:p>
        </p:txBody>
      </p:sp>
      <p:sp>
        <p:nvSpPr>
          <p:cNvPr id="13" name="Retângulo 12">
            <a:extLst>
              <a:ext uri="{FF2B5EF4-FFF2-40B4-BE49-F238E27FC236}">
                <a16:creationId xmlns:a16="http://schemas.microsoft.com/office/drawing/2014/main" id="{3861C2D0-9D1D-5C40-CA21-8F8BEC09F846}"/>
              </a:ext>
            </a:extLst>
          </p:cNvPr>
          <p:cNvSpPr/>
          <p:nvPr/>
        </p:nvSpPr>
        <p:spPr>
          <a:xfrm>
            <a:off x="1456660" y="1446026"/>
            <a:ext cx="1288758" cy="4061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dirty="0" err="1"/>
              <a:t>Stresse</a:t>
            </a:r>
            <a:r>
              <a:rPr lang="pt-BR" sz="1400" dirty="0"/>
              <a:t> cisalhamento</a:t>
            </a:r>
            <a:br>
              <a:rPr lang="pt-BR" sz="1400" dirty="0"/>
            </a:br>
            <a:r>
              <a:rPr lang="pt-BR" sz="1400" dirty="0"/>
              <a:t>Hipóxia</a:t>
            </a:r>
          </a:p>
          <a:p>
            <a:r>
              <a:rPr lang="pt-BR" sz="1400" dirty="0"/>
              <a:t>Infecções virais</a:t>
            </a:r>
          </a:p>
          <a:p>
            <a:r>
              <a:rPr lang="pt-BR" sz="1400" dirty="0"/>
              <a:t>Autoimunidade</a:t>
            </a:r>
          </a:p>
          <a:p>
            <a:r>
              <a:rPr lang="pt-BR" sz="1400" dirty="0"/>
              <a:t>Drogas/toxinas</a:t>
            </a:r>
            <a:br>
              <a:rPr lang="pt-BR" sz="1400" dirty="0"/>
            </a:br>
            <a:r>
              <a:rPr lang="pt-BR" sz="1400" dirty="0"/>
              <a:t>Alterações genéticas</a:t>
            </a:r>
            <a:br>
              <a:rPr lang="pt-BR" sz="1400" dirty="0"/>
            </a:br>
            <a:br>
              <a:rPr lang="pt-BR" sz="1400" dirty="0"/>
            </a:br>
            <a:br>
              <a:rPr lang="pt-BR" sz="1400" dirty="0"/>
            </a:br>
            <a:br>
              <a:rPr lang="pt-BR" sz="1400" dirty="0"/>
            </a:br>
            <a:r>
              <a:rPr lang="pt-BR" sz="1400" dirty="0"/>
              <a:t>Vasoconstrição</a:t>
            </a:r>
            <a:br>
              <a:rPr lang="pt-BR" sz="1400" dirty="0"/>
            </a:br>
            <a:r>
              <a:rPr lang="pt-BR" sz="1400" dirty="0"/>
              <a:t>Inflamação </a:t>
            </a:r>
            <a:br>
              <a:rPr lang="pt-BR" sz="1400" dirty="0"/>
            </a:br>
            <a:r>
              <a:rPr lang="pt-BR" sz="1400" dirty="0"/>
              <a:t>Crescimento celular descontrolada</a:t>
            </a:r>
          </a:p>
        </p:txBody>
      </p:sp>
      <p:sp>
        <p:nvSpPr>
          <p:cNvPr id="14" name="Seta: para Baixo 13">
            <a:extLst>
              <a:ext uri="{FF2B5EF4-FFF2-40B4-BE49-F238E27FC236}">
                <a16:creationId xmlns:a16="http://schemas.microsoft.com/office/drawing/2014/main" id="{AC7B335C-5B2C-9E7F-7C5B-95DE077FE954}"/>
              </a:ext>
            </a:extLst>
          </p:cNvPr>
          <p:cNvSpPr/>
          <p:nvPr/>
        </p:nvSpPr>
        <p:spPr>
          <a:xfrm>
            <a:off x="1892595" y="3625702"/>
            <a:ext cx="393405" cy="46166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53190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FA8D61AC-6DFC-4C14-E5F0-A9D65B6320CD}"/>
              </a:ext>
            </a:extLst>
          </p:cNvPr>
          <p:cNvSpPr txBox="1"/>
          <p:nvPr/>
        </p:nvSpPr>
        <p:spPr>
          <a:xfrm>
            <a:off x="1116419" y="850605"/>
            <a:ext cx="3668232" cy="461665"/>
          </a:xfrm>
          <a:prstGeom prst="rect">
            <a:avLst/>
          </a:prstGeom>
          <a:noFill/>
        </p:spPr>
        <p:txBody>
          <a:bodyPr wrap="square" rtlCol="0">
            <a:spAutoFit/>
          </a:bodyPr>
          <a:lstStyle/>
          <a:p>
            <a:r>
              <a:rPr lang="pt-BR" sz="2400" b="1" u="sng" dirty="0"/>
              <a:t>FISIOPATOLOGIA</a:t>
            </a:r>
          </a:p>
        </p:txBody>
      </p:sp>
      <p:pic>
        <p:nvPicPr>
          <p:cNvPr id="6" name="Imagem 5">
            <a:extLst>
              <a:ext uri="{FF2B5EF4-FFF2-40B4-BE49-F238E27FC236}">
                <a16:creationId xmlns:a16="http://schemas.microsoft.com/office/drawing/2014/main" id="{AB30D7A2-D867-308F-1ADA-BD9D804FE6BA}"/>
              </a:ext>
            </a:extLst>
          </p:cNvPr>
          <p:cNvPicPr>
            <a:picLocks noChangeAspect="1"/>
          </p:cNvPicPr>
          <p:nvPr/>
        </p:nvPicPr>
        <p:blipFill rotWithShape="1">
          <a:blip r:embed="rId3"/>
          <a:srcRect l="34972" t="28372" r="27571" b="23721"/>
          <a:stretch/>
        </p:blipFill>
        <p:spPr>
          <a:xfrm>
            <a:off x="2392409" y="1576102"/>
            <a:ext cx="6358186" cy="4574222"/>
          </a:xfrm>
          <a:prstGeom prst="rect">
            <a:avLst/>
          </a:prstGeom>
        </p:spPr>
      </p:pic>
      <p:sp>
        <p:nvSpPr>
          <p:cNvPr id="7" name="CaixaDeTexto 6">
            <a:extLst>
              <a:ext uri="{FF2B5EF4-FFF2-40B4-BE49-F238E27FC236}">
                <a16:creationId xmlns:a16="http://schemas.microsoft.com/office/drawing/2014/main" id="{707AB4F8-4BA0-C09B-25D7-1EDCD5B8B65C}"/>
              </a:ext>
            </a:extLst>
          </p:cNvPr>
          <p:cNvSpPr txBox="1"/>
          <p:nvPr/>
        </p:nvSpPr>
        <p:spPr>
          <a:xfrm>
            <a:off x="9007380" y="6303418"/>
            <a:ext cx="3338624" cy="307777"/>
          </a:xfrm>
          <a:prstGeom prst="rect">
            <a:avLst/>
          </a:prstGeom>
          <a:noFill/>
        </p:spPr>
        <p:txBody>
          <a:bodyPr wrap="square" rtlCol="0">
            <a:spAutoFit/>
          </a:bodyPr>
          <a:lstStyle/>
          <a:p>
            <a:r>
              <a:rPr lang="pt-BR" sz="1400" dirty="0"/>
              <a:t>N </a:t>
            </a:r>
            <a:r>
              <a:rPr lang="pt-BR" sz="1400" dirty="0" err="1"/>
              <a:t>Engl</a:t>
            </a:r>
            <a:r>
              <a:rPr lang="pt-BR" sz="1400" dirty="0"/>
              <a:t> J Med 2021;385:2361-76.</a:t>
            </a:r>
          </a:p>
        </p:txBody>
      </p:sp>
      <p:sp>
        <p:nvSpPr>
          <p:cNvPr id="14" name="Retângulo 13">
            <a:extLst>
              <a:ext uri="{FF2B5EF4-FFF2-40B4-BE49-F238E27FC236}">
                <a16:creationId xmlns:a16="http://schemas.microsoft.com/office/drawing/2014/main" id="{FC782FAC-3979-605C-378E-590FD8D2F332}"/>
              </a:ext>
            </a:extLst>
          </p:cNvPr>
          <p:cNvSpPr/>
          <p:nvPr/>
        </p:nvSpPr>
        <p:spPr>
          <a:xfrm>
            <a:off x="9184604" y="2169697"/>
            <a:ext cx="2143346" cy="12536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Mutação BMPR-II</a:t>
            </a:r>
            <a:br>
              <a:rPr lang="pt-BR" b="1" dirty="0"/>
            </a:br>
            <a:r>
              <a:rPr lang="pt-BR" dirty="0"/>
              <a:t>sinalização deficiente</a:t>
            </a:r>
            <a:br>
              <a:rPr lang="pt-BR" dirty="0"/>
            </a:br>
            <a:r>
              <a:rPr lang="pt-BR" dirty="0"/>
              <a:t>perda mecanismos antiproliferativos</a:t>
            </a:r>
          </a:p>
        </p:txBody>
      </p:sp>
      <p:sp>
        <p:nvSpPr>
          <p:cNvPr id="2" name="Retângulo 1">
            <a:extLst>
              <a:ext uri="{FF2B5EF4-FFF2-40B4-BE49-F238E27FC236}">
                <a16:creationId xmlns:a16="http://schemas.microsoft.com/office/drawing/2014/main" id="{CA27DA5B-4546-EDB2-299D-A4DE7E547F5E}"/>
              </a:ext>
            </a:extLst>
          </p:cNvPr>
          <p:cNvSpPr/>
          <p:nvPr/>
        </p:nvSpPr>
        <p:spPr>
          <a:xfrm>
            <a:off x="9184604" y="4124628"/>
            <a:ext cx="2143346" cy="14775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Disfunção endotelial</a:t>
            </a:r>
            <a:br>
              <a:rPr lang="pt-BR" b="1" dirty="0"/>
            </a:br>
            <a:r>
              <a:rPr lang="pt-BR" dirty="0"/>
              <a:t>Proliferação celular</a:t>
            </a:r>
            <a:br>
              <a:rPr lang="pt-BR" dirty="0"/>
            </a:br>
            <a:r>
              <a:rPr lang="pt-BR" dirty="0"/>
              <a:t>Remodelamento vascular</a:t>
            </a:r>
          </a:p>
        </p:txBody>
      </p:sp>
      <p:sp>
        <p:nvSpPr>
          <p:cNvPr id="3" name="Retângulo 2">
            <a:extLst>
              <a:ext uri="{FF2B5EF4-FFF2-40B4-BE49-F238E27FC236}">
                <a16:creationId xmlns:a16="http://schemas.microsoft.com/office/drawing/2014/main" id="{F27CA6D5-7095-56A0-5890-21404DB806C6}"/>
              </a:ext>
            </a:extLst>
          </p:cNvPr>
          <p:cNvSpPr/>
          <p:nvPr/>
        </p:nvSpPr>
        <p:spPr>
          <a:xfrm>
            <a:off x="5482935" y="1440232"/>
            <a:ext cx="2037747" cy="9319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Família TGF-beta</a:t>
            </a:r>
            <a:br>
              <a:rPr lang="pt-BR" b="1" dirty="0"/>
            </a:br>
            <a:r>
              <a:rPr lang="pt-BR" dirty="0"/>
              <a:t>Transdução de sinal</a:t>
            </a:r>
          </a:p>
        </p:txBody>
      </p:sp>
    </p:spTree>
    <p:extLst>
      <p:ext uri="{BB962C8B-B14F-4D97-AF65-F5344CB8AC3E}">
        <p14:creationId xmlns:p14="http://schemas.microsoft.com/office/powerpoint/2010/main" val="542010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FA8D61AC-6DFC-4C14-E5F0-A9D65B6320CD}"/>
              </a:ext>
            </a:extLst>
          </p:cNvPr>
          <p:cNvSpPr txBox="1"/>
          <p:nvPr/>
        </p:nvSpPr>
        <p:spPr>
          <a:xfrm>
            <a:off x="1116419" y="850605"/>
            <a:ext cx="3668232" cy="461665"/>
          </a:xfrm>
          <a:prstGeom prst="rect">
            <a:avLst/>
          </a:prstGeom>
          <a:noFill/>
        </p:spPr>
        <p:txBody>
          <a:bodyPr wrap="square" rtlCol="0">
            <a:spAutoFit/>
          </a:bodyPr>
          <a:lstStyle/>
          <a:p>
            <a:r>
              <a:rPr lang="pt-BR" sz="2400" b="1" u="sng" dirty="0"/>
              <a:t>FISIOPATOLOGIA</a:t>
            </a:r>
          </a:p>
        </p:txBody>
      </p:sp>
      <p:pic>
        <p:nvPicPr>
          <p:cNvPr id="3" name="Imagem 2">
            <a:extLst>
              <a:ext uri="{FF2B5EF4-FFF2-40B4-BE49-F238E27FC236}">
                <a16:creationId xmlns:a16="http://schemas.microsoft.com/office/drawing/2014/main" id="{E12829A1-736F-4C52-3568-B57CD6360D2D}"/>
              </a:ext>
            </a:extLst>
          </p:cNvPr>
          <p:cNvPicPr>
            <a:picLocks noChangeAspect="1"/>
          </p:cNvPicPr>
          <p:nvPr/>
        </p:nvPicPr>
        <p:blipFill rotWithShape="1">
          <a:blip r:embed="rId3"/>
          <a:srcRect l="46910" t="23251" r="24850" b="18917"/>
          <a:stretch/>
        </p:blipFill>
        <p:spPr>
          <a:xfrm>
            <a:off x="4150589" y="850605"/>
            <a:ext cx="4993412" cy="5752214"/>
          </a:xfrm>
          <a:prstGeom prst="rect">
            <a:avLst/>
          </a:prstGeom>
        </p:spPr>
      </p:pic>
      <p:sp>
        <p:nvSpPr>
          <p:cNvPr id="4" name="CaixaDeTexto 3">
            <a:extLst>
              <a:ext uri="{FF2B5EF4-FFF2-40B4-BE49-F238E27FC236}">
                <a16:creationId xmlns:a16="http://schemas.microsoft.com/office/drawing/2014/main" id="{929FE1A6-296A-BD93-DD5B-DA4E074778D4}"/>
              </a:ext>
            </a:extLst>
          </p:cNvPr>
          <p:cNvSpPr txBox="1"/>
          <p:nvPr/>
        </p:nvSpPr>
        <p:spPr>
          <a:xfrm>
            <a:off x="9144001" y="5514073"/>
            <a:ext cx="2556737" cy="120032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200" dirty="0"/>
            </a:br>
            <a:endParaRPr lang="pt-BR" sz="1200" dirty="0"/>
          </a:p>
        </p:txBody>
      </p:sp>
      <p:sp>
        <p:nvSpPr>
          <p:cNvPr id="2" name="Retângulo 1">
            <a:extLst>
              <a:ext uri="{FF2B5EF4-FFF2-40B4-BE49-F238E27FC236}">
                <a16:creationId xmlns:a16="http://schemas.microsoft.com/office/drawing/2014/main" id="{8B47C989-0ED0-9BBE-B980-7133A9B23891}"/>
              </a:ext>
            </a:extLst>
          </p:cNvPr>
          <p:cNvSpPr/>
          <p:nvPr/>
        </p:nvSpPr>
        <p:spPr>
          <a:xfrm>
            <a:off x="1313843" y="3099871"/>
            <a:ext cx="2143346" cy="12536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HP Grupo 02</a:t>
            </a:r>
          </a:p>
          <a:p>
            <a:pPr algn="ctr"/>
            <a:r>
              <a:rPr lang="pt-BR" b="1" dirty="0">
                <a:solidFill>
                  <a:srgbClr val="FF0000"/>
                </a:solidFill>
              </a:rPr>
              <a:t>Doenças do Coração Esquerdo</a:t>
            </a:r>
            <a:endParaRPr lang="pt-BR" dirty="0">
              <a:solidFill>
                <a:srgbClr val="FF0000"/>
              </a:solidFill>
            </a:endParaRPr>
          </a:p>
        </p:txBody>
      </p:sp>
    </p:spTree>
    <p:extLst>
      <p:ext uri="{BB962C8B-B14F-4D97-AF65-F5344CB8AC3E}">
        <p14:creationId xmlns:p14="http://schemas.microsoft.com/office/powerpoint/2010/main" val="1908965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FA8D61AC-6DFC-4C14-E5F0-A9D65B6320CD}"/>
              </a:ext>
            </a:extLst>
          </p:cNvPr>
          <p:cNvSpPr txBox="1"/>
          <p:nvPr/>
        </p:nvSpPr>
        <p:spPr>
          <a:xfrm>
            <a:off x="1116419" y="850605"/>
            <a:ext cx="3668232" cy="461665"/>
          </a:xfrm>
          <a:prstGeom prst="rect">
            <a:avLst/>
          </a:prstGeom>
          <a:noFill/>
        </p:spPr>
        <p:txBody>
          <a:bodyPr wrap="square" rtlCol="0">
            <a:spAutoFit/>
          </a:bodyPr>
          <a:lstStyle/>
          <a:p>
            <a:r>
              <a:rPr lang="pt-BR" sz="2400" b="1" u="sng" dirty="0"/>
              <a:t>FISIOPATOLOGIA</a:t>
            </a:r>
          </a:p>
        </p:txBody>
      </p:sp>
      <p:sp>
        <p:nvSpPr>
          <p:cNvPr id="4" name="CaixaDeTexto 3">
            <a:extLst>
              <a:ext uri="{FF2B5EF4-FFF2-40B4-BE49-F238E27FC236}">
                <a16:creationId xmlns:a16="http://schemas.microsoft.com/office/drawing/2014/main" id="{929FE1A6-296A-BD93-DD5B-DA4E074778D4}"/>
              </a:ext>
            </a:extLst>
          </p:cNvPr>
          <p:cNvSpPr txBox="1"/>
          <p:nvPr/>
        </p:nvSpPr>
        <p:spPr>
          <a:xfrm>
            <a:off x="8964938" y="5363262"/>
            <a:ext cx="2556737" cy="1231106"/>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pic>
        <p:nvPicPr>
          <p:cNvPr id="6" name="Imagem 5">
            <a:extLst>
              <a:ext uri="{FF2B5EF4-FFF2-40B4-BE49-F238E27FC236}">
                <a16:creationId xmlns:a16="http://schemas.microsoft.com/office/drawing/2014/main" id="{9202370E-3C54-D88F-3160-3E052658FA8A}"/>
              </a:ext>
            </a:extLst>
          </p:cNvPr>
          <p:cNvPicPr>
            <a:picLocks noChangeAspect="1"/>
          </p:cNvPicPr>
          <p:nvPr/>
        </p:nvPicPr>
        <p:blipFill rotWithShape="1">
          <a:blip r:embed="rId3"/>
          <a:srcRect l="46657" t="25115" r="25436" b="25272"/>
          <a:stretch/>
        </p:blipFill>
        <p:spPr>
          <a:xfrm>
            <a:off x="3829887" y="1477925"/>
            <a:ext cx="4986670" cy="4986670"/>
          </a:xfrm>
          <a:prstGeom prst="rect">
            <a:avLst/>
          </a:prstGeom>
        </p:spPr>
      </p:pic>
      <p:sp>
        <p:nvSpPr>
          <p:cNvPr id="2" name="Retângulo 1">
            <a:extLst>
              <a:ext uri="{FF2B5EF4-FFF2-40B4-BE49-F238E27FC236}">
                <a16:creationId xmlns:a16="http://schemas.microsoft.com/office/drawing/2014/main" id="{C39E1486-1975-DB64-DD75-202C65275F82}"/>
              </a:ext>
            </a:extLst>
          </p:cNvPr>
          <p:cNvSpPr/>
          <p:nvPr/>
        </p:nvSpPr>
        <p:spPr>
          <a:xfrm>
            <a:off x="807189" y="3344419"/>
            <a:ext cx="2143346" cy="12536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HP Grupo 03</a:t>
            </a:r>
          </a:p>
          <a:p>
            <a:pPr algn="ctr"/>
            <a:r>
              <a:rPr lang="pt-BR" b="1" dirty="0">
                <a:solidFill>
                  <a:srgbClr val="FF0000"/>
                </a:solidFill>
              </a:rPr>
              <a:t>Doenças Pulmonares</a:t>
            </a:r>
            <a:endParaRPr lang="pt-BR" dirty="0">
              <a:solidFill>
                <a:srgbClr val="FF0000"/>
              </a:solidFill>
            </a:endParaRPr>
          </a:p>
        </p:txBody>
      </p:sp>
    </p:spTree>
    <p:extLst>
      <p:ext uri="{BB962C8B-B14F-4D97-AF65-F5344CB8AC3E}">
        <p14:creationId xmlns:p14="http://schemas.microsoft.com/office/powerpoint/2010/main" val="3735140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C3281-C772-4896-8544-5AAC6CB4792B}"/>
              </a:ext>
            </a:extLst>
          </p:cNvPr>
          <p:cNvSpPr>
            <a:spLocks noGrp="1"/>
          </p:cNvSpPr>
          <p:nvPr>
            <p:ph type="title"/>
          </p:nvPr>
        </p:nvSpPr>
        <p:spPr/>
        <p:txBody>
          <a:bodyPr/>
          <a:lstStyle/>
          <a:p>
            <a:r>
              <a:rPr lang="pt-BR" dirty="0"/>
              <a:t>DIAGNÓSTICO</a:t>
            </a:r>
          </a:p>
        </p:txBody>
      </p:sp>
      <p:sp>
        <p:nvSpPr>
          <p:cNvPr id="3" name="Espaço Reservado para Conteúdo 2">
            <a:extLst>
              <a:ext uri="{FF2B5EF4-FFF2-40B4-BE49-F238E27FC236}">
                <a16:creationId xmlns:a16="http://schemas.microsoft.com/office/drawing/2014/main" id="{8E7AC0AC-1654-4231-A177-63ED2CCADD21}"/>
              </a:ext>
            </a:extLst>
          </p:cNvPr>
          <p:cNvSpPr>
            <a:spLocks noGrp="1"/>
          </p:cNvSpPr>
          <p:nvPr>
            <p:ph idx="1"/>
          </p:nvPr>
        </p:nvSpPr>
        <p:spPr>
          <a:xfrm>
            <a:off x="581192" y="1589848"/>
            <a:ext cx="11029615" cy="3678303"/>
          </a:xfrm>
        </p:spPr>
        <p:txBody>
          <a:bodyPr>
            <a:normAutofit/>
          </a:bodyPr>
          <a:lstStyle/>
          <a:p>
            <a:r>
              <a:rPr lang="pt-BR" sz="2000" dirty="0">
                <a:solidFill>
                  <a:schemeClr val="tx1"/>
                </a:solidFill>
              </a:rPr>
              <a:t>Dispneia aos esforços</a:t>
            </a:r>
          </a:p>
          <a:p>
            <a:r>
              <a:rPr lang="pt-BR" sz="2000" dirty="0">
                <a:solidFill>
                  <a:schemeClr val="tx1"/>
                </a:solidFill>
              </a:rPr>
              <a:t>Tosse e disfonia (</a:t>
            </a:r>
            <a:r>
              <a:rPr lang="pt-BR" sz="2000" dirty="0" err="1">
                <a:solidFill>
                  <a:schemeClr val="tx1"/>
                </a:solidFill>
              </a:rPr>
              <a:t>Sínd</a:t>
            </a:r>
            <a:r>
              <a:rPr lang="pt-BR" sz="2000" dirty="0">
                <a:solidFill>
                  <a:schemeClr val="tx1"/>
                </a:solidFill>
              </a:rPr>
              <a:t>. </a:t>
            </a:r>
            <a:r>
              <a:rPr lang="pt-BR" sz="2000" dirty="0" err="1">
                <a:solidFill>
                  <a:schemeClr val="tx1"/>
                </a:solidFill>
              </a:rPr>
              <a:t>Ortner</a:t>
            </a:r>
            <a:r>
              <a:rPr lang="pt-BR" sz="2000" dirty="0">
                <a:solidFill>
                  <a:schemeClr val="tx1"/>
                </a:solidFill>
              </a:rPr>
              <a:t>)</a:t>
            </a:r>
          </a:p>
          <a:p>
            <a:r>
              <a:rPr lang="pt-BR" sz="2000" dirty="0">
                <a:solidFill>
                  <a:schemeClr val="tx1"/>
                </a:solidFill>
              </a:rPr>
              <a:t>Dor precordial</a:t>
            </a:r>
          </a:p>
          <a:p>
            <a:r>
              <a:rPr lang="pt-BR" sz="2000" dirty="0">
                <a:solidFill>
                  <a:schemeClr val="tx1"/>
                </a:solidFill>
              </a:rPr>
              <a:t>Tontura/síncope</a:t>
            </a:r>
          </a:p>
          <a:p>
            <a:r>
              <a:rPr lang="pt-BR" sz="2000" dirty="0">
                <a:solidFill>
                  <a:schemeClr val="tx1"/>
                </a:solidFill>
              </a:rPr>
              <a:t>Sinais de insuficiência cardíaca direita sem causa evidente (hiperfonese de B2, turgência jugular, ictus </a:t>
            </a:r>
            <a:r>
              <a:rPr lang="pt-BR" sz="2000" dirty="0" err="1">
                <a:solidFill>
                  <a:schemeClr val="tx1"/>
                </a:solidFill>
              </a:rPr>
              <a:t>desvidado</a:t>
            </a:r>
            <a:r>
              <a:rPr lang="pt-BR" sz="2000" dirty="0">
                <a:solidFill>
                  <a:schemeClr val="tx1"/>
                </a:solidFill>
              </a:rPr>
              <a:t> D, SS regurgitação, ascite, hepatomegalia)</a:t>
            </a:r>
          </a:p>
        </p:txBody>
      </p:sp>
      <p:sp>
        <p:nvSpPr>
          <p:cNvPr id="8" name="Retângulo 7">
            <a:extLst>
              <a:ext uri="{FF2B5EF4-FFF2-40B4-BE49-F238E27FC236}">
                <a16:creationId xmlns:a16="http://schemas.microsoft.com/office/drawing/2014/main" id="{3149A570-81E4-469C-A7D2-F41D08723F12}"/>
              </a:ext>
            </a:extLst>
          </p:cNvPr>
          <p:cNvSpPr/>
          <p:nvPr/>
        </p:nvSpPr>
        <p:spPr>
          <a:xfrm>
            <a:off x="3678148" y="4941870"/>
            <a:ext cx="4654193" cy="13561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0">
              <a:spcBef>
                <a:spcPts val="0"/>
              </a:spcBef>
              <a:spcAft>
                <a:spcPts val="0"/>
              </a:spcAft>
            </a:pPr>
            <a:endParaRPr lang="pt-BR" sz="2000" b="1" i="0" u="none" strike="noStrike" dirty="0">
              <a:solidFill>
                <a:srgbClr val="000000"/>
              </a:solidFill>
              <a:effectLst/>
              <a:latin typeface="Calibri" panose="020F0502020204030204" pitchFamily="34" charset="0"/>
            </a:endParaRPr>
          </a:p>
          <a:p>
            <a:pPr algn="ctr" rtl="0">
              <a:spcBef>
                <a:spcPts val="0"/>
              </a:spcBef>
              <a:spcAft>
                <a:spcPts val="0"/>
              </a:spcAft>
            </a:pPr>
            <a:endParaRPr lang="pt-BR" sz="2000" b="1" dirty="0">
              <a:solidFill>
                <a:srgbClr val="000000"/>
              </a:solidFill>
              <a:latin typeface="Calibri" panose="020F0502020204030204" pitchFamily="34" charset="0"/>
            </a:endParaRPr>
          </a:p>
          <a:p>
            <a:pPr algn="ctr" rtl="0">
              <a:spcBef>
                <a:spcPts val="0"/>
              </a:spcBef>
              <a:spcAft>
                <a:spcPts val="0"/>
              </a:spcAft>
            </a:pPr>
            <a:r>
              <a:rPr lang="pt-BR" sz="2000" b="1" i="0" u="none" strike="noStrike" dirty="0">
                <a:solidFill>
                  <a:srgbClr val="000000"/>
                </a:solidFill>
                <a:effectLst/>
                <a:latin typeface="Calibri" panose="020F0502020204030204" pitchFamily="34" charset="0"/>
              </a:rPr>
              <a:t>Sintomas inespecíficos!</a:t>
            </a:r>
            <a:br>
              <a:rPr lang="pt-BR" sz="2000" b="1" i="0" u="none" strike="noStrike" dirty="0">
                <a:solidFill>
                  <a:srgbClr val="000000"/>
                </a:solidFill>
                <a:effectLst/>
                <a:latin typeface="Calibri" panose="020F0502020204030204" pitchFamily="34" charset="0"/>
              </a:rPr>
            </a:br>
            <a:r>
              <a:rPr lang="pt-BR" sz="2000" b="1" i="0" u="none" strike="noStrike" dirty="0">
                <a:solidFill>
                  <a:srgbClr val="000000"/>
                </a:solidFill>
                <a:effectLst/>
                <a:latin typeface="Calibri" panose="020F0502020204030204" pitchFamily="34" charset="0"/>
              </a:rPr>
              <a:t>Diagnóstico tardio:</a:t>
            </a:r>
            <a:br>
              <a:rPr lang="pt-BR" sz="2000" b="1" i="0" u="none" strike="noStrike" dirty="0">
                <a:solidFill>
                  <a:srgbClr val="000000"/>
                </a:solidFill>
                <a:effectLst/>
                <a:latin typeface="Calibri" panose="020F0502020204030204" pitchFamily="34" charset="0"/>
              </a:rPr>
            </a:br>
            <a:r>
              <a:rPr lang="pt-BR" sz="2000" b="1" i="0" u="none" strike="noStrike" dirty="0">
                <a:solidFill>
                  <a:srgbClr val="000000"/>
                </a:solidFill>
                <a:effectLst/>
                <a:latin typeface="Calibri" panose="020F0502020204030204" pitchFamily="34" charset="0"/>
              </a:rPr>
              <a:t>Geralmente nas classes III ou IV (NYHA) </a:t>
            </a:r>
            <a:endParaRPr lang="pt-BR" sz="2000" b="0" dirty="0">
              <a:effectLst/>
            </a:endParaRPr>
          </a:p>
          <a:p>
            <a:br>
              <a:rPr lang="pt-BR" sz="2000" dirty="0"/>
            </a:br>
            <a:endParaRPr lang="pt-BR" sz="2000" dirty="0"/>
          </a:p>
        </p:txBody>
      </p:sp>
      <p:sp>
        <p:nvSpPr>
          <p:cNvPr id="9" name="CaixaDeTexto 8">
            <a:extLst>
              <a:ext uri="{FF2B5EF4-FFF2-40B4-BE49-F238E27FC236}">
                <a16:creationId xmlns:a16="http://schemas.microsoft.com/office/drawing/2014/main" id="{8265EAE0-0C31-4F13-B90A-116E470BCAB9}"/>
              </a:ext>
            </a:extLst>
          </p:cNvPr>
          <p:cNvSpPr txBox="1"/>
          <p:nvPr/>
        </p:nvSpPr>
        <p:spPr>
          <a:xfrm>
            <a:off x="6332503" y="6411665"/>
            <a:ext cx="6482993" cy="338554"/>
          </a:xfrm>
          <a:prstGeom prst="rect">
            <a:avLst/>
          </a:prstGeom>
          <a:noFill/>
        </p:spPr>
        <p:txBody>
          <a:bodyPr wrap="square" rtlCol="0">
            <a:spAutoFit/>
          </a:bodyPr>
          <a:lstStyle/>
          <a:p>
            <a:r>
              <a:rPr lang="en-US" sz="16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mj-lt"/>
              </a:rPr>
              <a:t>Eur Resp J 2018, World Symposium on Pulmonary Hypertension</a:t>
            </a:r>
            <a:endParaRPr lang="pt-BR" sz="1400" dirty="0">
              <a:latin typeface="+mj-lt"/>
            </a:endParaRPr>
          </a:p>
        </p:txBody>
      </p:sp>
    </p:spTree>
    <p:extLst>
      <p:ext uri="{BB962C8B-B14F-4D97-AF65-F5344CB8AC3E}">
        <p14:creationId xmlns:p14="http://schemas.microsoft.com/office/powerpoint/2010/main" val="18282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F1996-0604-4011-BF34-87C05C50B9A5}"/>
              </a:ext>
            </a:extLst>
          </p:cNvPr>
          <p:cNvSpPr>
            <a:spLocks noGrp="1"/>
          </p:cNvSpPr>
          <p:nvPr>
            <p:ph type="title"/>
          </p:nvPr>
        </p:nvSpPr>
        <p:spPr/>
        <p:txBody>
          <a:bodyPr/>
          <a:lstStyle/>
          <a:p>
            <a:r>
              <a:rPr lang="pt-BR" dirty="0"/>
              <a:t>eletrocardiograma</a:t>
            </a:r>
          </a:p>
        </p:txBody>
      </p:sp>
      <p:sp>
        <p:nvSpPr>
          <p:cNvPr id="3" name="Espaço Reservado para Conteúdo 2">
            <a:extLst>
              <a:ext uri="{FF2B5EF4-FFF2-40B4-BE49-F238E27FC236}">
                <a16:creationId xmlns:a16="http://schemas.microsoft.com/office/drawing/2014/main" id="{548D490E-FBFB-480F-9531-E146497E7582}"/>
              </a:ext>
            </a:extLst>
          </p:cNvPr>
          <p:cNvSpPr>
            <a:spLocks noGrp="1"/>
          </p:cNvSpPr>
          <p:nvPr>
            <p:ph idx="1"/>
          </p:nvPr>
        </p:nvSpPr>
        <p:spPr>
          <a:xfrm>
            <a:off x="581193" y="1995562"/>
            <a:ext cx="11029615" cy="3678303"/>
          </a:xfrm>
        </p:spPr>
        <p:txBody>
          <a:bodyPr>
            <a:normAutofit/>
          </a:bodyPr>
          <a:lstStyle/>
          <a:p>
            <a:r>
              <a:rPr lang="pt-BR" sz="2200" dirty="0">
                <a:solidFill>
                  <a:schemeClr val="tx1"/>
                </a:solidFill>
              </a:rPr>
              <a:t>Baixa acurácia e baixo custo</a:t>
            </a:r>
          </a:p>
          <a:p>
            <a:r>
              <a:rPr lang="pt-BR" sz="2200" dirty="0">
                <a:solidFill>
                  <a:schemeClr val="tx1"/>
                </a:solidFill>
              </a:rPr>
              <a:t>Alterações sugestivas:</a:t>
            </a:r>
          </a:p>
          <a:p>
            <a:pPr lvl="1">
              <a:buFont typeface="Wingdings" panose="05000000000000000000" pitchFamily="2" charset="2"/>
              <a:buChar char="Ø"/>
            </a:pPr>
            <a:r>
              <a:rPr lang="pt-BR" sz="2200" dirty="0">
                <a:solidFill>
                  <a:schemeClr val="tx1"/>
                </a:solidFill>
              </a:rPr>
              <a:t>Aumento da amplitude da onda p (</a:t>
            </a:r>
            <a:r>
              <a:rPr lang="pt-BR" sz="2200" b="0" i="0" u="none" strike="noStrike" dirty="0">
                <a:solidFill>
                  <a:schemeClr val="tx1"/>
                </a:solidFill>
                <a:effectLst/>
                <a:latin typeface="Calibri" panose="020F0502020204030204" pitchFamily="34" charset="0"/>
              </a:rPr>
              <a:t>≥ 2,5 mm em DII)</a:t>
            </a:r>
          </a:p>
          <a:p>
            <a:pPr lvl="1">
              <a:buFont typeface="Wingdings" panose="05000000000000000000" pitchFamily="2" charset="2"/>
              <a:buChar char="Ø"/>
            </a:pPr>
            <a:r>
              <a:rPr lang="pt-BR" sz="2200" dirty="0">
                <a:solidFill>
                  <a:schemeClr val="tx1"/>
                </a:solidFill>
                <a:latin typeface="Calibri" panose="020F0502020204030204" pitchFamily="34" charset="0"/>
              </a:rPr>
              <a:t>Sinais de hipertrofia ventricular direita, bloqueio de ramo D, desvio do eixo QRS</a:t>
            </a:r>
          </a:p>
          <a:p>
            <a:pPr lvl="1">
              <a:buFont typeface="Wingdings" panose="05000000000000000000" pitchFamily="2" charset="2"/>
              <a:buChar char="Ø"/>
            </a:pPr>
            <a:r>
              <a:rPr lang="pt-BR" sz="2200" dirty="0">
                <a:solidFill>
                  <a:schemeClr val="tx1"/>
                </a:solidFill>
                <a:latin typeface="Calibri" panose="020F0502020204030204" pitchFamily="34" charset="0"/>
              </a:rPr>
              <a:t>V1 positivo (não é comum após 12 meses)</a:t>
            </a:r>
            <a:endParaRPr lang="pt-BR" sz="2200" dirty="0">
              <a:solidFill>
                <a:schemeClr val="tx1"/>
              </a:solidFill>
            </a:endParaRPr>
          </a:p>
          <a:p>
            <a:r>
              <a:rPr lang="pt-BR" sz="2200" dirty="0">
                <a:solidFill>
                  <a:schemeClr val="tx1"/>
                </a:solidFill>
              </a:rPr>
              <a:t>Pode ser </a:t>
            </a:r>
            <a:r>
              <a:rPr lang="pt-BR" sz="2200" b="1" dirty="0">
                <a:solidFill>
                  <a:schemeClr val="tx1"/>
                </a:solidFill>
              </a:rPr>
              <a:t>normal em até 13% </a:t>
            </a:r>
            <a:r>
              <a:rPr lang="pt-BR" sz="2200" dirty="0">
                <a:solidFill>
                  <a:schemeClr val="tx1"/>
                </a:solidFill>
              </a:rPr>
              <a:t>com HAP confirmada no CAT!</a:t>
            </a:r>
          </a:p>
        </p:txBody>
      </p:sp>
      <p:sp>
        <p:nvSpPr>
          <p:cNvPr id="4" name="CaixaDeTexto 3">
            <a:extLst>
              <a:ext uri="{FF2B5EF4-FFF2-40B4-BE49-F238E27FC236}">
                <a16:creationId xmlns:a16="http://schemas.microsoft.com/office/drawing/2014/main" id="{527980B8-42EE-4F09-A87D-BFC2AA3A128D}"/>
              </a:ext>
            </a:extLst>
          </p:cNvPr>
          <p:cNvSpPr txBox="1"/>
          <p:nvPr/>
        </p:nvSpPr>
        <p:spPr>
          <a:xfrm>
            <a:off x="6316443" y="6318256"/>
            <a:ext cx="6010382" cy="338554"/>
          </a:xfrm>
          <a:prstGeom prst="rect">
            <a:avLst/>
          </a:prstGeom>
          <a:noFill/>
        </p:spPr>
        <p:txBody>
          <a:bodyPr wrap="square" rtlCol="0">
            <a:spAutoFit/>
          </a:bodyPr>
          <a:lstStyle/>
          <a:p>
            <a:r>
              <a:rPr lang="en-US" sz="16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mj-lt"/>
              </a:rPr>
              <a:t>Eur Resp J 2018, World Symposium on Pulmonary Hypertension</a:t>
            </a:r>
            <a:endParaRPr lang="pt-BR" sz="1400" dirty="0">
              <a:latin typeface="+mj-lt"/>
            </a:endParaRPr>
          </a:p>
        </p:txBody>
      </p:sp>
    </p:spTree>
    <p:extLst>
      <p:ext uri="{BB962C8B-B14F-4D97-AF65-F5344CB8AC3E}">
        <p14:creationId xmlns:p14="http://schemas.microsoft.com/office/powerpoint/2010/main" val="3208673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tijolo&#10;&#10;Descrição gerada automaticamente">
            <a:extLst>
              <a:ext uri="{FF2B5EF4-FFF2-40B4-BE49-F238E27FC236}">
                <a16:creationId xmlns:a16="http://schemas.microsoft.com/office/drawing/2014/main" id="{F6293CFB-098D-4B38-8FB6-949D41EEB862}"/>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r="7217" b="6700"/>
          <a:stretch/>
        </p:blipFill>
        <p:spPr>
          <a:xfrm rot="16200000">
            <a:off x="3448463" y="-552326"/>
            <a:ext cx="5438640" cy="8336039"/>
          </a:xfrm>
          <a:prstGeom prst="rect">
            <a:avLst/>
          </a:prstGeom>
        </p:spPr>
      </p:pic>
      <p:sp>
        <p:nvSpPr>
          <p:cNvPr id="3" name="CaixaDeTexto 2">
            <a:extLst>
              <a:ext uri="{FF2B5EF4-FFF2-40B4-BE49-F238E27FC236}">
                <a16:creationId xmlns:a16="http://schemas.microsoft.com/office/drawing/2014/main" id="{F3E01D43-FB35-44F2-9372-3B00D31FDAF6}"/>
              </a:ext>
            </a:extLst>
          </p:cNvPr>
          <p:cNvSpPr txBox="1"/>
          <p:nvPr/>
        </p:nvSpPr>
        <p:spPr>
          <a:xfrm>
            <a:off x="9657708" y="6488668"/>
            <a:ext cx="3000054" cy="307777"/>
          </a:xfrm>
          <a:prstGeom prst="rect">
            <a:avLst/>
          </a:prstGeom>
          <a:noFill/>
        </p:spPr>
        <p:txBody>
          <a:bodyPr wrap="square" rtlCol="0">
            <a:spAutoFit/>
          </a:bodyPr>
          <a:lstStyle/>
          <a:p>
            <a:r>
              <a:rPr lang="pt-BR" sz="1400" dirty="0">
                <a:latin typeface="+mj-lt"/>
              </a:rPr>
              <a:t>Acervo pessoal</a:t>
            </a:r>
          </a:p>
        </p:txBody>
      </p:sp>
      <p:sp>
        <p:nvSpPr>
          <p:cNvPr id="4" name="Círculo: Vazio 3">
            <a:extLst>
              <a:ext uri="{FF2B5EF4-FFF2-40B4-BE49-F238E27FC236}">
                <a16:creationId xmlns:a16="http://schemas.microsoft.com/office/drawing/2014/main" id="{03849E10-4DE4-4837-BF0A-20212A693397}"/>
              </a:ext>
            </a:extLst>
          </p:cNvPr>
          <p:cNvSpPr/>
          <p:nvPr/>
        </p:nvSpPr>
        <p:spPr>
          <a:xfrm>
            <a:off x="2712377" y="2547991"/>
            <a:ext cx="698642" cy="636998"/>
          </a:xfrm>
          <a:prstGeom prst="donut">
            <a:avLst>
              <a:gd name="adj" fmla="val 3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írculo: Vazio 4">
            <a:extLst>
              <a:ext uri="{FF2B5EF4-FFF2-40B4-BE49-F238E27FC236}">
                <a16:creationId xmlns:a16="http://schemas.microsoft.com/office/drawing/2014/main" id="{89E22A22-E376-485F-8084-B4BEACD0D1FD}"/>
              </a:ext>
            </a:extLst>
          </p:cNvPr>
          <p:cNvSpPr/>
          <p:nvPr/>
        </p:nvSpPr>
        <p:spPr>
          <a:xfrm>
            <a:off x="6065176" y="3428999"/>
            <a:ext cx="1743184" cy="1440951"/>
          </a:xfrm>
          <a:prstGeom prst="donut">
            <a:avLst>
              <a:gd name="adj" fmla="val 39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CaixaDeTexto 5">
            <a:extLst>
              <a:ext uri="{FF2B5EF4-FFF2-40B4-BE49-F238E27FC236}">
                <a16:creationId xmlns:a16="http://schemas.microsoft.com/office/drawing/2014/main" id="{7F1E8869-F45C-7F2D-5846-AD42932A1DD5}"/>
              </a:ext>
            </a:extLst>
          </p:cNvPr>
          <p:cNvSpPr txBox="1"/>
          <p:nvPr/>
        </p:nvSpPr>
        <p:spPr>
          <a:xfrm>
            <a:off x="7726645" y="4577445"/>
            <a:ext cx="1931063" cy="369332"/>
          </a:xfrm>
          <a:prstGeom prst="rect">
            <a:avLst/>
          </a:prstGeom>
          <a:noFill/>
        </p:spPr>
        <p:txBody>
          <a:bodyPr wrap="square" rtlCol="0">
            <a:spAutoFit/>
          </a:bodyPr>
          <a:lstStyle/>
          <a:p>
            <a:r>
              <a:rPr lang="pt-BR" b="1" dirty="0"/>
              <a:t>Padrão </a:t>
            </a:r>
            <a:r>
              <a:rPr lang="pt-BR" b="1" dirty="0" err="1"/>
              <a:t>Straing</a:t>
            </a:r>
            <a:endParaRPr lang="pt-BR" b="1" dirty="0"/>
          </a:p>
        </p:txBody>
      </p:sp>
      <p:sp>
        <p:nvSpPr>
          <p:cNvPr id="7" name="CaixaDeTexto 6">
            <a:extLst>
              <a:ext uri="{FF2B5EF4-FFF2-40B4-BE49-F238E27FC236}">
                <a16:creationId xmlns:a16="http://schemas.microsoft.com/office/drawing/2014/main" id="{56F97799-161B-E934-57A2-6558C14312FD}"/>
              </a:ext>
            </a:extLst>
          </p:cNvPr>
          <p:cNvSpPr txBox="1"/>
          <p:nvPr/>
        </p:nvSpPr>
        <p:spPr>
          <a:xfrm>
            <a:off x="2825392" y="1901660"/>
            <a:ext cx="2311687" cy="646331"/>
          </a:xfrm>
          <a:prstGeom prst="rect">
            <a:avLst/>
          </a:prstGeom>
          <a:noFill/>
        </p:spPr>
        <p:txBody>
          <a:bodyPr wrap="square" rtlCol="0">
            <a:spAutoFit/>
          </a:bodyPr>
          <a:lstStyle/>
          <a:p>
            <a:pPr algn="ctr"/>
            <a:r>
              <a:rPr lang="pt-BR" b="1" dirty="0"/>
              <a:t>Aumento amplitude onda p</a:t>
            </a:r>
          </a:p>
        </p:txBody>
      </p:sp>
    </p:spTree>
    <p:extLst>
      <p:ext uri="{BB962C8B-B14F-4D97-AF65-F5344CB8AC3E}">
        <p14:creationId xmlns:p14="http://schemas.microsoft.com/office/powerpoint/2010/main" val="53360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DFBF6C-B592-4F69-9997-4324B6E559A9}"/>
              </a:ext>
            </a:extLst>
          </p:cNvPr>
          <p:cNvSpPr>
            <a:spLocks noGrp="1"/>
          </p:cNvSpPr>
          <p:nvPr>
            <p:ph type="title"/>
          </p:nvPr>
        </p:nvSpPr>
        <p:spPr/>
        <p:txBody>
          <a:bodyPr/>
          <a:lstStyle/>
          <a:p>
            <a:r>
              <a:rPr lang="pt-BR" dirty="0"/>
              <a:t>Raio x de tórax</a:t>
            </a:r>
          </a:p>
        </p:txBody>
      </p:sp>
      <p:sp>
        <p:nvSpPr>
          <p:cNvPr id="3" name="Espaço Reservado para Conteúdo 2">
            <a:extLst>
              <a:ext uri="{FF2B5EF4-FFF2-40B4-BE49-F238E27FC236}">
                <a16:creationId xmlns:a16="http://schemas.microsoft.com/office/drawing/2014/main" id="{BAE16F5D-E101-4AB1-9CDC-E016872EFEC7}"/>
              </a:ext>
            </a:extLst>
          </p:cNvPr>
          <p:cNvSpPr>
            <a:spLocks noGrp="1"/>
          </p:cNvSpPr>
          <p:nvPr>
            <p:ph idx="1"/>
          </p:nvPr>
        </p:nvSpPr>
        <p:spPr>
          <a:xfrm>
            <a:off x="581192" y="1926695"/>
            <a:ext cx="11029615" cy="3678303"/>
          </a:xfrm>
        </p:spPr>
        <p:txBody>
          <a:bodyPr>
            <a:normAutofit/>
          </a:bodyPr>
          <a:lstStyle/>
          <a:p>
            <a:r>
              <a:rPr lang="pt-BR" sz="2200" dirty="0"/>
              <a:t>Baixa acurácia e baixo custo</a:t>
            </a:r>
          </a:p>
          <a:p>
            <a:r>
              <a:rPr lang="pt-BR" sz="2200" dirty="0"/>
              <a:t>Alterações observadas:</a:t>
            </a:r>
          </a:p>
          <a:p>
            <a:pPr lvl="1">
              <a:buFont typeface="Wingdings" panose="05000000000000000000" pitchFamily="2" charset="2"/>
              <a:buChar char="Ø"/>
            </a:pPr>
            <a:r>
              <a:rPr lang="pt-BR" sz="2200" dirty="0"/>
              <a:t>Alargamento dos hilos </a:t>
            </a:r>
          </a:p>
          <a:p>
            <a:pPr lvl="1">
              <a:buFont typeface="Wingdings" panose="05000000000000000000" pitchFamily="2" charset="2"/>
              <a:buChar char="Ø"/>
            </a:pPr>
            <a:r>
              <a:rPr lang="pt-BR" sz="2200" dirty="0"/>
              <a:t>Cardiomegalia</a:t>
            </a:r>
          </a:p>
          <a:p>
            <a:pPr lvl="1">
              <a:buFont typeface="Wingdings" panose="05000000000000000000" pitchFamily="2" charset="2"/>
              <a:buChar char="Ø"/>
            </a:pPr>
            <a:r>
              <a:rPr lang="pt-BR" sz="2200" dirty="0" err="1"/>
              <a:t>Oligoemia</a:t>
            </a:r>
            <a:endParaRPr lang="pt-BR" sz="2200" dirty="0"/>
          </a:p>
          <a:p>
            <a:r>
              <a:rPr lang="pt-BR" sz="2200" dirty="0"/>
              <a:t>Importância no diagnóstico diferencial</a:t>
            </a:r>
          </a:p>
        </p:txBody>
      </p:sp>
      <p:pic>
        <p:nvPicPr>
          <p:cNvPr id="6" name="Imagem 5">
            <a:extLst>
              <a:ext uri="{FF2B5EF4-FFF2-40B4-BE49-F238E27FC236}">
                <a16:creationId xmlns:a16="http://schemas.microsoft.com/office/drawing/2014/main" id="{06E957E4-0CFB-445F-A539-1A5DF79048DA}"/>
              </a:ext>
            </a:extLst>
          </p:cNvPr>
          <p:cNvPicPr>
            <a:picLocks noChangeAspect="1"/>
          </p:cNvPicPr>
          <p:nvPr/>
        </p:nvPicPr>
        <p:blipFill rotWithShape="1">
          <a:blip r:embed="rId2"/>
          <a:srcRect l="7163" t="33858" r="57612" b="4569"/>
          <a:stretch/>
        </p:blipFill>
        <p:spPr>
          <a:xfrm>
            <a:off x="6293628" y="1957473"/>
            <a:ext cx="4613097" cy="4535843"/>
          </a:xfrm>
          <a:prstGeom prst="rect">
            <a:avLst/>
          </a:prstGeom>
        </p:spPr>
      </p:pic>
      <p:sp>
        <p:nvSpPr>
          <p:cNvPr id="7" name="CaixaDeTexto 6">
            <a:extLst>
              <a:ext uri="{FF2B5EF4-FFF2-40B4-BE49-F238E27FC236}">
                <a16:creationId xmlns:a16="http://schemas.microsoft.com/office/drawing/2014/main" id="{97EAF387-4EB4-43D9-AEC7-24CFC7AD1E46}"/>
              </a:ext>
            </a:extLst>
          </p:cNvPr>
          <p:cNvSpPr txBox="1"/>
          <p:nvPr/>
        </p:nvSpPr>
        <p:spPr>
          <a:xfrm>
            <a:off x="-112008" y="6324039"/>
            <a:ext cx="6010382" cy="338554"/>
          </a:xfrm>
          <a:prstGeom prst="rect">
            <a:avLst/>
          </a:prstGeom>
          <a:noFill/>
        </p:spPr>
        <p:txBody>
          <a:bodyPr wrap="square" rtlCol="0">
            <a:spAutoFit/>
          </a:bodyPr>
          <a:lstStyle/>
          <a:p>
            <a:r>
              <a:rPr lang="en-US" sz="16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mj-lt"/>
              </a:rPr>
              <a:t>Eur Resp J 2018, World Symposium on Pulmonary Hypertension</a:t>
            </a:r>
            <a:endParaRPr lang="pt-BR" sz="1400" dirty="0">
              <a:latin typeface="+mj-lt"/>
            </a:endParaRPr>
          </a:p>
        </p:txBody>
      </p:sp>
      <p:sp>
        <p:nvSpPr>
          <p:cNvPr id="8" name="CaixaDeTexto 7">
            <a:extLst>
              <a:ext uri="{FF2B5EF4-FFF2-40B4-BE49-F238E27FC236}">
                <a16:creationId xmlns:a16="http://schemas.microsoft.com/office/drawing/2014/main" id="{F1BA2986-B1BF-4118-8F47-FEBE2AF916D6}"/>
              </a:ext>
            </a:extLst>
          </p:cNvPr>
          <p:cNvSpPr txBox="1"/>
          <p:nvPr/>
        </p:nvSpPr>
        <p:spPr>
          <a:xfrm>
            <a:off x="10029847" y="6493316"/>
            <a:ext cx="3000054" cy="307777"/>
          </a:xfrm>
          <a:prstGeom prst="rect">
            <a:avLst/>
          </a:prstGeom>
          <a:noFill/>
        </p:spPr>
        <p:txBody>
          <a:bodyPr wrap="square" rtlCol="0">
            <a:spAutoFit/>
          </a:bodyPr>
          <a:lstStyle/>
          <a:p>
            <a:r>
              <a:rPr lang="pt-BR" sz="1400" dirty="0"/>
              <a:t>Acervo pessoal</a:t>
            </a:r>
          </a:p>
        </p:txBody>
      </p:sp>
    </p:spTree>
    <p:extLst>
      <p:ext uri="{BB962C8B-B14F-4D97-AF65-F5344CB8AC3E}">
        <p14:creationId xmlns:p14="http://schemas.microsoft.com/office/powerpoint/2010/main" val="44191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DFBF6C-B592-4F69-9997-4324B6E559A9}"/>
              </a:ext>
            </a:extLst>
          </p:cNvPr>
          <p:cNvSpPr>
            <a:spLocks noGrp="1"/>
          </p:cNvSpPr>
          <p:nvPr>
            <p:ph type="title"/>
          </p:nvPr>
        </p:nvSpPr>
        <p:spPr/>
        <p:txBody>
          <a:bodyPr/>
          <a:lstStyle/>
          <a:p>
            <a:r>
              <a:rPr lang="pt-BR" dirty="0"/>
              <a:t>Testes de função pulmonar e gases arteriais</a:t>
            </a:r>
          </a:p>
        </p:txBody>
      </p:sp>
      <p:sp>
        <p:nvSpPr>
          <p:cNvPr id="3" name="Espaço Reservado para Conteúdo 2">
            <a:extLst>
              <a:ext uri="{FF2B5EF4-FFF2-40B4-BE49-F238E27FC236}">
                <a16:creationId xmlns:a16="http://schemas.microsoft.com/office/drawing/2014/main" id="{BAE16F5D-E101-4AB1-9CDC-E016872EFEC7}"/>
              </a:ext>
            </a:extLst>
          </p:cNvPr>
          <p:cNvSpPr>
            <a:spLocks noGrp="1"/>
          </p:cNvSpPr>
          <p:nvPr>
            <p:ph idx="1"/>
          </p:nvPr>
        </p:nvSpPr>
        <p:spPr>
          <a:xfrm>
            <a:off x="581193" y="2062039"/>
            <a:ext cx="11029615" cy="3678303"/>
          </a:xfrm>
        </p:spPr>
        <p:txBody>
          <a:bodyPr>
            <a:normAutofit/>
          </a:bodyPr>
          <a:lstStyle/>
          <a:p>
            <a:r>
              <a:rPr lang="pt-BR" sz="2400" dirty="0">
                <a:solidFill>
                  <a:schemeClr val="tx1"/>
                </a:solidFill>
              </a:rPr>
              <a:t>Espirometria</a:t>
            </a:r>
          </a:p>
          <a:p>
            <a:r>
              <a:rPr lang="pt-BR" sz="2400" dirty="0">
                <a:solidFill>
                  <a:schemeClr val="tx1"/>
                </a:solidFill>
              </a:rPr>
              <a:t>Pletismografia</a:t>
            </a:r>
          </a:p>
          <a:p>
            <a:r>
              <a:rPr lang="pt-BR" sz="2400" dirty="0">
                <a:solidFill>
                  <a:schemeClr val="tx1"/>
                </a:solidFill>
              </a:rPr>
              <a:t>DLCO</a:t>
            </a:r>
          </a:p>
          <a:p>
            <a:r>
              <a:rPr lang="pt-BR" sz="2400" dirty="0">
                <a:solidFill>
                  <a:schemeClr val="tx1"/>
                </a:solidFill>
              </a:rPr>
              <a:t>Gasometria arterial</a:t>
            </a:r>
          </a:p>
          <a:p>
            <a:pPr marL="324000" lvl="1" indent="0">
              <a:buNone/>
            </a:pPr>
            <a:endParaRPr lang="pt-BR" sz="2200" dirty="0"/>
          </a:p>
        </p:txBody>
      </p:sp>
      <p:sp>
        <p:nvSpPr>
          <p:cNvPr id="4" name="CaixaDeTexto 3">
            <a:extLst>
              <a:ext uri="{FF2B5EF4-FFF2-40B4-BE49-F238E27FC236}">
                <a16:creationId xmlns:a16="http://schemas.microsoft.com/office/drawing/2014/main" id="{9DB9F4C9-57D3-8F3D-763A-5684310E8C08}"/>
              </a:ext>
            </a:extLst>
          </p:cNvPr>
          <p:cNvSpPr txBox="1"/>
          <p:nvPr/>
        </p:nvSpPr>
        <p:spPr>
          <a:xfrm>
            <a:off x="5216894" y="6012474"/>
            <a:ext cx="6592334"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
        <p:nvSpPr>
          <p:cNvPr id="5" name="Retângulo 4">
            <a:extLst>
              <a:ext uri="{FF2B5EF4-FFF2-40B4-BE49-F238E27FC236}">
                <a16:creationId xmlns:a16="http://schemas.microsoft.com/office/drawing/2014/main" id="{2654C1C6-4B93-1D00-878B-ABB349B01C3D}"/>
              </a:ext>
            </a:extLst>
          </p:cNvPr>
          <p:cNvSpPr/>
          <p:nvPr/>
        </p:nvSpPr>
        <p:spPr>
          <a:xfrm>
            <a:off x="6429156" y="2456207"/>
            <a:ext cx="4016892" cy="16054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pt-BR" sz="2200" dirty="0">
                <a:solidFill>
                  <a:schemeClr val="tx1"/>
                </a:solidFill>
              </a:rPr>
              <a:t>Etiologia HP</a:t>
            </a:r>
          </a:p>
          <a:p>
            <a:r>
              <a:rPr lang="pt-BR" sz="2200" dirty="0">
                <a:solidFill>
                  <a:schemeClr val="tx1"/>
                </a:solidFill>
              </a:rPr>
              <a:t>Avaliação de comorbidades</a:t>
            </a:r>
          </a:p>
          <a:p>
            <a:r>
              <a:rPr lang="pt-BR" sz="2200" dirty="0">
                <a:solidFill>
                  <a:schemeClr val="tx1"/>
                </a:solidFill>
              </a:rPr>
              <a:t>Gravidade</a:t>
            </a:r>
          </a:p>
          <a:p>
            <a:r>
              <a:rPr lang="pt-BR" sz="2200" dirty="0">
                <a:solidFill>
                  <a:schemeClr val="tx1"/>
                </a:solidFill>
              </a:rPr>
              <a:t>Necessidade de O2</a:t>
            </a:r>
          </a:p>
        </p:txBody>
      </p:sp>
      <p:sp>
        <p:nvSpPr>
          <p:cNvPr id="10" name="Seta: para a Direita 9">
            <a:extLst>
              <a:ext uri="{FF2B5EF4-FFF2-40B4-BE49-F238E27FC236}">
                <a16:creationId xmlns:a16="http://schemas.microsoft.com/office/drawing/2014/main" id="{94419102-50F0-07DC-B235-7A115A85518C}"/>
              </a:ext>
            </a:extLst>
          </p:cNvPr>
          <p:cNvSpPr/>
          <p:nvPr/>
        </p:nvSpPr>
        <p:spPr>
          <a:xfrm>
            <a:off x="4210493" y="3428999"/>
            <a:ext cx="1552353" cy="632637"/>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3D67514E-40BE-D32D-6AEB-5C26D4CCF2FA}"/>
              </a:ext>
            </a:extLst>
          </p:cNvPr>
          <p:cNvSpPr/>
          <p:nvPr/>
        </p:nvSpPr>
        <p:spPr>
          <a:xfrm>
            <a:off x="6429156" y="4352311"/>
            <a:ext cx="4016892" cy="15240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pt-BR" sz="2200" b="1" dirty="0">
                <a:solidFill>
                  <a:schemeClr val="tx1"/>
                </a:solidFill>
              </a:rPr>
              <a:t>Polissonografia ou oximetria noturna:</a:t>
            </a:r>
          </a:p>
          <a:p>
            <a:r>
              <a:rPr lang="pt-BR" sz="2200" dirty="0">
                <a:solidFill>
                  <a:schemeClr val="tx1"/>
                </a:solidFill>
              </a:rPr>
              <a:t>Desordens respiratórias do sono ou </a:t>
            </a:r>
            <a:r>
              <a:rPr lang="pt-BR" sz="2200" dirty="0" err="1">
                <a:solidFill>
                  <a:schemeClr val="tx1"/>
                </a:solidFill>
              </a:rPr>
              <a:t>hipoventilação</a:t>
            </a:r>
            <a:endParaRPr lang="pt-BR" sz="2200" dirty="0">
              <a:solidFill>
                <a:schemeClr val="tx1"/>
              </a:solidFill>
            </a:endParaRPr>
          </a:p>
        </p:txBody>
      </p:sp>
    </p:spTree>
    <p:extLst>
      <p:ext uri="{BB962C8B-B14F-4D97-AF65-F5344CB8AC3E}">
        <p14:creationId xmlns:p14="http://schemas.microsoft.com/office/powerpoint/2010/main" val="372749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A152-33E6-4632-93E9-3CBAD94E2BC3}"/>
              </a:ext>
            </a:extLst>
          </p:cNvPr>
          <p:cNvSpPr>
            <a:spLocks noGrp="1"/>
          </p:cNvSpPr>
          <p:nvPr>
            <p:ph type="title"/>
          </p:nvPr>
        </p:nvSpPr>
        <p:spPr/>
        <p:txBody>
          <a:bodyPr/>
          <a:lstStyle/>
          <a:p>
            <a:r>
              <a:rPr lang="pt-BR" dirty="0" err="1"/>
              <a:t>iNTRODUÇÃO</a:t>
            </a:r>
            <a:endParaRPr lang="pt-BR" dirty="0"/>
          </a:p>
        </p:txBody>
      </p:sp>
      <p:sp>
        <p:nvSpPr>
          <p:cNvPr id="3" name="Espaço Reservado para Conteúdo 2">
            <a:extLst>
              <a:ext uri="{FF2B5EF4-FFF2-40B4-BE49-F238E27FC236}">
                <a16:creationId xmlns:a16="http://schemas.microsoft.com/office/drawing/2014/main" id="{3D7DAA6F-3E47-42BB-A54D-C0821C2A8677}"/>
              </a:ext>
            </a:extLst>
          </p:cNvPr>
          <p:cNvSpPr>
            <a:spLocks noGrp="1"/>
          </p:cNvSpPr>
          <p:nvPr>
            <p:ph idx="1"/>
          </p:nvPr>
        </p:nvSpPr>
        <p:spPr>
          <a:xfrm>
            <a:off x="581192" y="1995088"/>
            <a:ext cx="11029615" cy="3678303"/>
          </a:xfrm>
        </p:spPr>
        <p:txBody>
          <a:bodyPr>
            <a:normAutofit/>
          </a:bodyPr>
          <a:lstStyle/>
          <a:p>
            <a:pPr rtl="0" fontAlgn="base">
              <a:spcBef>
                <a:spcPts val="1400"/>
              </a:spcBef>
              <a:spcAft>
                <a:spcPts val="0"/>
              </a:spcAft>
              <a:buFont typeface="Wingdings" panose="05000000000000000000" pitchFamily="2" charset="2"/>
              <a:buChar char="§"/>
            </a:pPr>
            <a:r>
              <a:rPr lang="pt-BR" sz="2400" b="1" i="0" u="none" strike="noStrike" dirty="0">
                <a:solidFill>
                  <a:schemeClr val="tx1"/>
                </a:solidFill>
                <a:effectLst/>
                <a:latin typeface="Calibri" panose="020F0502020204030204" pitchFamily="34" charset="0"/>
              </a:rPr>
              <a:t>Epidemia</a:t>
            </a:r>
            <a:r>
              <a:rPr lang="pt-BR" sz="2400" b="0" i="0" u="none" strike="noStrike" dirty="0">
                <a:solidFill>
                  <a:srgbClr val="3F3F3F"/>
                </a:solidFill>
                <a:effectLst/>
                <a:latin typeface="Calibri" panose="020F0502020204030204" pitchFamily="34" charset="0"/>
              </a:rPr>
              <a:t> década 50 e 60: </a:t>
            </a:r>
            <a:r>
              <a:rPr lang="pt-BR" sz="2400" b="1" i="0" u="none" strike="noStrike" dirty="0" err="1">
                <a:solidFill>
                  <a:srgbClr val="8D4120"/>
                </a:solidFill>
                <a:effectLst/>
                <a:latin typeface="Calibri" panose="020F0502020204030204" pitchFamily="34" charset="0"/>
              </a:rPr>
              <a:t>Aminorex</a:t>
            </a:r>
            <a:r>
              <a:rPr lang="pt-BR" sz="2400" b="1" i="0" u="none" strike="noStrike" dirty="0">
                <a:solidFill>
                  <a:srgbClr val="8D4120"/>
                </a:solidFill>
                <a:effectLst/>
                <a:latin typeface="Calibri" panose="020F0502020204030204" pitchFamily="34" charset="0"/>
              </a:rPr>
              <a:t> </a:t>
            </a:r>
          </a:p>
          <a:p>
            <a:pPr rtl="0" fontAlgn="base">
              <a:spcBef>
                <a:spcPts val="1400"/>
              </a:spcBef>
              <a:spcAft>
                <a:spcPts val="0"/>
              </a:spcAft>
              <a:buFont typeface="Wingdings" panose="05000000000000000000" pitchFamily="2" charset="2"/>
              <a:buChar char="§"/>
            </a:pPr>
            <a:r>
              <a:rPr lang="pt-BR" sz="2400" b="1" i="0" u="none" strike="noStrike" dirty="0">
                <a:solidFill>
                  <a:schemeClr val="tx1"/>
                </a:solidFill>
                <a:effectLst/>
                <a:latin typeface="Calibri" panose="020F0502020204030204" pitchFamily="34" charset="0"/>
              </a:rPr>
              <a:t>1°Simpósio </a:t>
            </a:r>
            <a:r>
              <a:rPr lang="pt-BR" sz="2400" i="0" u="none" strike="noStrike" dirty="0">
                <a:solidFill>
                  <a:schemeClr val="tx1"/>
                </a:solidFill>
                <a:effectLst/>
                <a:latin typeface="Calibri" panose="020F0502020204030204" pitchFamily="34" charset="0"/>
              </a:rPr>
              <a:t>1973</a:t>
            </a:r>
          </a:p>
          <a:p>
            <a:pPr rtl="0" fontAlgn="base">
              <a:spcBef>
                <a:spcPts val="1400"/>
              </a:spcBef>
              <a:spcAft>
                <a:spcPts val="0"/>
              </a:spcAft>
              <a:buFont typeface="Wingdings" panose="05000000000000000000" pitchFamily="2" charset="2"/>
              <a:buChar char="§"/>
            </a:pPr>
            <a:r>
              <a:rPr lang="pt-BR" sz="2400" b="1" dirty="0">
                <a:solidFill>
                  <a:schemeClr val="tx1"/>
                </a:solidFill>
                <a:latin typeface="Calibri" panose="020F0502020204030204" pitchFamily="34" charset="0"/>
              </a:rPr>
              <a:t>HP: </a:t>
            </a:r>
            <a:r>
              <a:rPr lang="pt-BR" sz="2400" dirty="0">
                <a:solidFill>
                  <a:schemeClr val="tx1"/>
                </a:solidFill>
                <a:latin typeface="Calibri" panose="020F0502020204030204" pitchFamily="34" charset="0"/>
              </a:rPr>
              <a:t>condição hemodinâmica</a:t>
            </a:r>
            <a:endParaRPr lang="pt-BR" sz="2400" b="1" i="0" u="none" strike="noStrike" dirty="0">
              <a:solidFill>
                <a:schemeClr val="tx1"/>
              </a:solidFill>
              <a:effectLst/>
              <a:latin typeface="Calibri" panose="020F0502020204030204" pitchFamily="34" charset="0"/>
            </a:endParaRPr>
          </a:p>
          <a:p>
            <a:pPr fontAlgn="base">
              <a:spcBef>
                <a:spcPts val="1400"/>
              </a:spcBef>
              <a:spcAft>
                <a:spcPts val="0"/>
              </a:spcAft>
              <a:buFont typeface="Wingdings" panose="05000000000000000000" pitchFamily="2" charset="2"/>
              <a:buChar char="§"/>
            </a:pPr>
            <a:r>
              <a:rPr lang="pt-BR" sz="2400" b="1" i="0" u="none" strike="noStrike" dirty="0">
                <a:solidFill>
                  <a:schemeClr val="tx1"/>
                </a:solidFill>
                <a:effectLst/>
                <a:latin typeface="Calibri" panose="020F0502020204030204" pitchFamily="34" charset="0"/>
              </a:rPr>
              <a:t>HAP idiopática: </a:t>
            </a:r>
            <a:r>
              <a:rPr lang="pt-BR" sz="2400" b="0" i="0" u="none" strike="noStrike" dirty="0">
                <a:solidFill>
                  <a:srgbClr val="3F3F3F"/>
                </a:solidFill>
                <a:effectLst/>
                <a:latin typeface="Calibri" panose="020F0502020204030204" pitchFamily="34" charset="0"/>
              </a:rPr>
              <a:t>50% de mortalidade em 2-3 anos (evolução natural) </a:t>
            </a:r>
            <a:endParaRPr lang="pt-BR" sz="2400" b="0" i="0" u="none" strike="noStrike" dirty="0">
              <a:solidFill>
                <a:schemeClr val="tx1"/>
              </a:solidFill>
              <a:effectLst/>
              <a:latin typeface="Arial" panose="020B0604020202020204" pitchFamily="34" charset="0"/>
            </a:endParaRPr>
          </a:p>
          <a:p>
            <a:pPr rtl="0" fontAlgn="base">
              <a:spcBef>
                <a:spcPts val="1400"/>
              </a:spcBef>
              <a:spcAft>
                <a:spcPts val="0"/>
              </a:spcAft>
              <a:buFont typeface="Wingdings" panose="05000000000000000000" pitchFamily="2" charset="2"/>
              <a:buChar char="§"/>
            </a:pPr>
            <a:r>
              <a:rPr lang="pt-BR" sz="2400" b="0" i="0" u="none" strike="noStrike" dirty="0">
                <a:solidFill>
                  <a:srgbClr val="3F3F3F"/>
                </a:solidFill>
                <a:effectLst/>
                <a:latin typeface="Calibri" panose="020F0502020204030204" pitchFamily="34" charset="0"/>
              </a:rPr>
              <a:t>Melhora da sobrevida nos últimos 15 anos</a:t>
            </a:r>
            <a:endParaRPr lang="pt-BR" sz="2400" b="0" i="0" u="none" strike="noStrike" dirty="0">
              <a:solidFill>
                <a:srgbClr val="E48312"/>
              </a:solidFill>
              <a:effectLst/>
              <a:latin typeface="Arial" panose="020B0604020202020204" pitchFamily="34" charset="0"/>
            </a:endParaRPr>
          </a:p>
          <a:p>
            <a:pPr marL="0" indent="0">
              <a:buNone/>
            </a:pPr>
            <a:endParaRPr lang="pt-BR" dirty="0"/>
          </a:p>
        </p:txBody>
      </p:sp>
      <p:sp>
        <p:nvSpPr>
          <p:cNvPr id="5" name="CaixaDeTexto 4">
            <a:extLst>
              <a:ext uri="{FF2B5EF4-FFF2-40B4-BE49-F238E27FC236}">
                <a16:creationId xmlns:a16="http://schemas.microsoft.com/office/drawing/2014/main" id="{A453A6CD-7DFC-41C9-8595-6341F06E2C9B}"/>
              </a:ext>
            </a:extLst>
          </p:cNvPr>
          <p:cNvSpPr txBox="1"/>
          <p:nvPr/>
        </p:nvSpPr>
        <p:spPr>
          <a:xfrm>
            <a:off x="8342616" y="6396335"/>
            <a:ext cx="3955550" cy="738664"/>
          </a:xfrm>
          <a:prstGeom prst="rect">
            <a:avLst/>
          </a:prstGeom>
          <a:noFill/>
        </p:spPr>
        <p:txBody>
          <a:bodyPr wrap="square" rtlCol="0">
            <a:spAutoFit/>
          </a:bodyPr>
          <a:lstStyle/>
          <a:p>
            <a:pPr rtl="0">
              <a:spcBef>
                <a:spcPts val="0"/>
              </a:spcBef>
              <a:spcAft>
                <a:spcPts val="0"/>
              </a:spcAft>
            </a:pPr>
            <a:r>
              <a:rPr lang="it-IT" sz="1400" b="0" i="0" u="none" strike="noStrike" dirty="0">
                <a:solidFill>
                  <a:srgbClr val="000000"/>
                </a:solidFill>
                <a:effectLst/>
                <a:latin typeface="+mj-lt"/>
              </a:rPr>
              <a:t>Benza RL, et al, Chest 2012 142:448 56</a:t>
            </a:r>
            <a:endParaRPr lang="it-IT" sz="1400" b="0" dirty="0">
              <a:effectLst/>
              <a:latin typeface="+mj-lt"/>
            </a:endParaRPr>
          </a:p>
          <a:p>
            <a:br>
              <a:rPr lang="it-IT" sz="1400" dirty="0">
                <a:latin typeface="+mj-lt"/>
              </a:rPr>
            </a:br>
            <a:endParaRPr lang="pt-BR" sz="1400" dirty="0">
              <a:latin typeface="+mj-lt"/>
            </a:endParaRPr>
          </a:p>
        </p:txBody>
      </p:sp>
    </p:spTree>
    <p:extLst>
      <p:ext uri="{BB962C8B-B14F-4D97-AF65-F5344CB8AC3E}">
        <p14:creationId xmlns:p14="http://schemas.microsoft.com/office/powerpoint/2010/main" val="2254426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197712-9F8A-48FB-99BB-CA091EA916FD}"/>
              </a:ext>
            </a:extLst>
          </p:cNvPr>
          <p:cNvSpPr>
            <a:spLocks noGrp="1"/>
          </p:cNvSpPr>
          <p:nvPr>
            <p:ph type="title"/>
          </p:nvPr>
        </p:nvSpPr>
        <p:spPr/>
        <p:txBody>
          <a:bodyPr/>
          <a:lstStyle/>
          <a:p>
            <a:r>
              <a:rPr lang="pt-BR" dirty="0"/>
              <a:t>ECOCARDIOGRAMA</a:t>
            </a:r>
          </a:p>
        </p:txBody>
      </p:sp>
      <p:sp>
        <p:nvSpPr>
          <p:cNvPr id="3" name="Espaço Reservado para Conteúdo 2">
            <a:extLst>
              <a:ext uri="{FF2B5EF4-FFF2-40B4-BE49-F238E27FC236}">
                <a16:creationId xmlns:a16="http://schemas.microsoft.com/office/drawing/2014/main" id="{B85411A4-FD37-4452-9973-84F08071E5B8}"/>
              </a:ext>
            </a:extLst>
          </p:cNvPr>
          <p:cNvSpPr>
            <a:spLocks noGrp="1"/>
          </p:cNvSpPr>
          <p:nvPr>
            <p:ph idx="1"/>
          </p:nvPr>
        </p:nvSpPr>
        <p:spPr>
          <a:xfrm>
            <a:off x="581193" y="1903094"/>
            <a:ext cx="11029615" cy="3678303"/>
          </a:xfrm>
        </p:spPr>
        <p:txBody>
          <a:bodyPr/>
          <a:lstStyle/>
          <a:p>
            <a:r>
              <a:rPr lang="pt-BR" sz="2000" dirty="0"/>
              <a:t>Principal exame não invasivo na </a:t>
            </a:r>
            <a:r>
              <a:rPr lang="pt-BR" sz="2000" b="1" dirty="0">
                <a:solidFill>
                  <a:srgbClr val="FF0000"/>
                </a:solidFill>
              </a:rPr>
              <a:t>triagem </a:t>
            </a:r>
            <a:r>
              <a:rPr lang="pt-BR" sz="2000" dirty="0"/>
              <a:t>dos pacientes com suspeita de HP!</a:t>
            </a:r>
          </a:p>
          <a:p>
            <a:r>
              <a:rPr lang="pt-BR" sz="2000" b="1" dirty="0"/>
              <a:t>Limitações:</a:t>
            </a:r>
          </a:p>
          <a:p>
            <a:pPr lvl="1">
              <a:buFont typeface="Wingdings" panose="05000000000000000000" pitchFamily="2" charset="2"/>
              <a:buChar char="Ø"/>
            </a:pPr>
            <a:r>
              <a:rPr lang="pt-BR" sz="2000" dirty="0"/>
              <a:t>Examinador dependente</a:t>
            </a:r>
          </a:p>
          <a:p>
            <a:pPr lvl="1">
              <a:buFont typeface="Wingdings" panose="05000000000000000000" pitchFamily="2" charset="2"/>
              <a:buChar char="Ø"/>
            </a:pPr>
            <a:r>
              <a:rPr lang="pt-BR" sz="2000" dirty="0"/>
              <a:t>Superestima valores pressóricos</a:t>
            </a:r>
          </a:p>
          <a:p>
            <a:pPr lvl="1">
              <a:buFont typeface="Wingdings" panose="05000000000000000000" pitchFamily="2" charset="2"/>
              <a:buChar char="Ø"/>
            </a:pPr>
            <a:r>
              <a:rPr lang="pt-BR" sz="2000" dirty="0"/>
              <a:t>Janela não adequada em alguns pacientes</a:t>
            </a:r>
          </a:p>
          <a:p>
            <a:pPr lvl="1">
              <a:buFont typeface="Wingdings" panose="05000000000000000000" pitchFamily="2" charset="2"/>
              <a:buChar char="Ø"/>
            </a:pPr>
            <a:r>
              <a:rPr lang="pt-BR" sz="2000" dirty="0"/>
              <a:t>Estimativa da PSAP dependente do jato de regurgitação tricúspide e da pressão em AD</a:t>
            </a:r>
          </a:p>
          <a:p>
            <a:pPr lvl="1"/>
            <a:endParaRPr lang="pt-BR" dirty="0"/>
          </a:p>
        </p:txBody>
      </p:sp>
      <p:sp>
        <p:nvSpPr>
          <p:cNvPr id="6" name="Retângulo: Cantos Arredondados 5">
            <a:extLst>
              <a:ext uri="{FF2B5EF4-FFF2-40B4-BE49-F238E27FC236}">
                <a16:creationId xmlns:a16="http://schemas.microsoft.com/office/drawing/2014/main" id="{6CB0B602-D5BC-487F-92B8-F68611D6E337}"/>
              </a:ext>
            </a:extLst>
          </p:cNvPr>
          <p:cNvSpPr/>
          <p:nvPr/>
        </p:nvSpPr>
        <p:spPr>
          <a:xfrm>
            <a:off x="4479532" y="5052278"/>
            <a:ext cx="2825394" cy="126372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0">
              <a:spcBef>
                <a:spcPts val="0"/>
              </a:spcBef>
              <a:spcAft>
                <a:spcPts val="0"/>
              </a:spcAft>
            </a:pPr>
            <a:endParaRPr lang="pt-BR" sz="1800" b="1" i="0" u="none" strike="noStrike" dirty="0">
              <a:solidFill>
                <a:srgbClr val="000000"/>
              </a:solidFill>
              <a:effectLst/>
              <a:latin typeface="Calibri" panose="020F0502020204030204" pitchFamily="34" charset="0"/>
            </a:endParaRPr>
          </a:p>
          <a:p>
            <a:pPr algn="ctr" rtl="0">
              <a:spcBef>
                <a:spcPts val="0"/>
              </a:spcBef>
              <a:spcAft>
                <a:spcPts val="0"/>
              </a:spcAft>
            </a:pPr>
            <a:endParaRPr lang="pt-BR" b="1" dirty="0">
              <a:solidFill>
                <a:srgbClr val="000000"/>
              </a:solidFill>
              <a:latin typeface="Calibri" panose="020F0502020204030204" pitchFamily="34" charset="0"/>
            </a:endParaRPr>
          </a:p>
          <a:p>
            <a:pPr algn="ctr" rtl="0">
              <a:spcBef>
                <a:spcPts val="0"/>
              </a:spcBef>
              <a:spcAft>
                <a:spcPts val="0"/>
              </a:spcAft>
            </a:pPr>
            <a:endParaRPr lang="pt-BR" sz="2400" b="1" i="0" u="none" strike="noStrike" dirty="0">
              <a:solidFill>
                <a:srgbClr val="000000"/>
              </a:solidFill>
              <a:effectLst/>
              <a:latin typeface="Calibri" panose="020F0502020204030204" pitchFamily="34" charset="0"/>
            </a:endParaRPr>
          </a:p>
          <a:p>
            <a:pPr algn="ctr" rtl="0">
              <a:spcBef>
                <a:spcPts val="0"/>
              </a:spcBef>
              <a:spcAft>
                <a:spcPts val="0"/>
              </a:spcAft>
            </a:pPr>
            <a:r>
              <a:rPr lang="pt-BR" sz="2400" b="1" i="0" u="none" strike="noStrike" dirty="0">
                <a:solidFill>
                  <a:srgbClr val="000000"/>
                </a:solidFill>
                <a:effectLst/>
                <a:latin typeface="Calibri" panose="020F0502020204030204" pitchFamily="34" charset="0"/>
              </a:rPr>
              <a:t>PSAP = 4 V² + PAD</a:t>
            </a:r>
            <a:endParaRPr lang="pt-BR" sz="2400" b="0" dirty="0">
              <a:effectLst/>
            </a:endParaRPr>
          </a:p>
          <a:p>
            <a:pPr rtl="0">
              <a:spcBef>
                <a:spcPts val="0"/>
              </a:spcBef>
              <a:spcAft>
                <a:spcPts val="0"/>
              </a:spcAft>
            </a:pPr>
            <a:br>
              <a:rPr lang="pt-BR" sz="1800" b="0" i="0" u="none" strike="noStrike" dirty="0">
                <a:solidFill>
                  <a:srgbClr val="000000"/>
                </a:solidFill>
                <a:effectLst/>
                <a:latin typeface="Calibri" panose="020F0502020204030204" pitchFamily="34" charset="0"/>
              </a:rPr>
            </a:br>
            <a:endParaRPr lang="pt-BR" b="0" dirty="0">
              <a:effectLst/>
            </a:endParaRPr>
          </a:p>
          <a:p>
            <a:br>
              <a:rPr lang="pt-BR" dirty="0"/>
            </a:br>
            <a:endParaRPr lang="pt-BR" dirty="0"/>
          </a:p>
        </p:txBody>
      </p:sp>
      <p:sp>
        <p:nvSpPr>
          <p:cNvPr id="8" name="CaixaDeTexto 7">
            <a:extLst>
              <a:ext uri="{FF2B5EF4-FFF2-40B4-BE49-F238E27FC236}">
                <a16:creationId xmlns:a16="http://schemas.microsoft.com/office/drawing/2014/main" id="{CA5B1A73-EF68-4876-A737-534F62E417D8}"/>
              </a:ext>
            </a:extLst>
          </p:cNvPr>
          <p:cNvSpPr txBox="1"/>
          <p:nvPr/>
        </p:nvSpPr>
        <p:spPr>
          <a:xfrm>
            <a:off x="6577264" y="6384692"/>
            <a:ext cx="6097712" cy="307777"/>
          </a:xfrm>
          <a:prstGeom prst="rect">
            <a:avLst/>
          </a:prstGeom>
          <a:noFill/>
        </p:spPr>
        <p:txBody>
          <a:bodyPr wrap="square">
            <a:spAutoFit/>
          </a:bodyPr>
          <a:lstStyle/>
          <a:p>
            <a:r>
              <a:rPr lang="en-US" sz="1400" dirty="0" err="1">
                <a:solidFill>
                  <a:srgbClr val="000000"/>
                </a:solidFill>
                <a:latin typeface="+mj-lt"/>
              </a:rPr>
              <a:t>Hansmann</a:t>
            </a:r>
            <a:r>
              <a:rPr lang="en-US" sz="1400" dirty="0">
                <a:solidFill>
                  <a:srgbClr val="000000"/>
                </a:solidFill>
                <a:latin typeface="+mj-lt"/>
              </a:rPr>
              <a:t> et al. 2019 updated consensus statement on pediatric PH</a:t>
            </a:r>
            <a:endParaRPr lang="pt-BR" sz="1400" dirty="0">
              <a:latin typeface="+mj-lt"/>
            </a:endParaRPr>
          </a:p>
        </p:txBody>
      </p:sp>
    </p:spTree>
    <p:extLst>
      <p:ext uri="{BB962C8B-B14F-4D97-AF65-F5344CB8AC3E}">
        <p14:creationId xmlns:p14="http://schemas.microsoft.com/office/powerpoint/2010/main" val="83098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197712-9F8A-48FB-99BB-CA091EA916FD}"/>
              </a:ext>
            </a:extLst>
          </p:cNvPr>
          <p:cNvSpPr>
            <a:spLocks noGrp="1"/>
          </p:cNvSpPr>
          <p:nvPr>
            <p:ph type="title"/>
          </p:nvPr>
        </p:nvSpPr>
        <p:spPr/>
        <p:txBody>
          <a:bodyPr/>
          <a:lstStyle/>
          <a:p>
            <a:r>
              <a:rPr lang="pt-BR" dirty="0"/>
              <a:t>ECOCARDIOGRAMA</a:t>
            </a:r>
          </a:p>
        </p:txBody>
      </p:sp>
      <p:sp>
        <p:nvSpPr>
          <p:cNvPr id="8" name="CaixaDeTexto 7">
            <a:extLst>
              <a:ext uri="{FF2B5EF4-FFF2-40B4-BE49-F238E27FC236}">
                <a16:creationId xmlns:a16="http://schemas.microsoft.com/office/drawing/2014/main" id="{CA5B1A73-EF68-4876-A737-534F62E417D8}"/>
              </a:ext>
            </a:extLst>
          </p:cNvPr>
          <p:cNvSpPr txBox="1"/>
          <p:nvPr/>
        </p:nvSpPr>
        <p:spPr>
          <a:xfrm>
            <a:off x="6698625" y="6155844"/>
            <a:ext cx="6097712" cy="800219"/>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mj-lt"/>
              </a:rPr>
              <a:t>Eur Resp J 2018, World Symposium on Pulmonary Hypertension</a:t>
            </a:r>
            <a:endParaRPr lang="en-US" sz="1400" b="0" dirty="0">
              <a:effectLst/>
              <a:latin typeface="+mj-lt"/>
            </a:endParaRPr>
          </a:p>
          <a:p>
            <a:br>
              <a:rPr lang="en-US" sz="1600" dirty="0"/>
            </a:br>
            <a:endParaRPr lang="pt-BR" sz="1600" dirty="0"/>
          </a:p>
        </p:txBody>
      </p:sp>
      <p:pic>
        <p:nvPicPr>
          <p:cNvPr id="3074" name="Picture 2">
            <a:extLst>
              <a:ext uri="{FF2B5EF4-FFF2-40B4-BE49-F238E27FC236}">
                <a16:creationId xmlns:a16="http://schemas.microsoft.com/office/drawing/2014/main" id="{98A1941E-02C7-40C5-9BB1-892CB68CB8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42" t="23957" r="6461" b="33151"/>
          <a:stretch/>
        </p:blipFill>
        <p:spPr bwMode="auto">
          <a:xfrm>
            <a:off x="1583787" y="2381248"/>
            <a:ext cx="9503105" cy="326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061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85E11-291F-46C5-ACE3-643CC25D3556}"/>
              </a:ext>
            </a:extLst>
          </p:cNvPr>
          <p:cNvSpPr>
            <a:spLocks noGrp="1"/>
          </p:cNvSpPr>
          <p:nvPr>
            <p:ph type="title"/>
          </p:nvPr>
        </p:nvSpPr>
        <p:spPr/>
        <p:txBody>
          <a:bodyPr/>
          <a:lstStyle/>
          <a:p>
            <a:r>
              <a:rPr lang="pt-BR" dirty="0"/>
              <a:t>CINTILOGRAFIA PULMONAR</a:t>
            </a:r>
          </a:p>
        </p:txBody>
      </p:sp>
      <p:sp>
        <p:nvSpPr>
          <p:cNvPr id="3" name="Espaço Reservado para Conteúdo 2">
            <a:extLst>
              <a:ext uri="{FF2B5EF4-FFF2-40B4-BE49-F238E27FC236}">
                <a16:creationId xmlns:a16="http://schemas.microsoft.com/office/drawing/2014/main" id="{BD90F8C3-58F5-4808-AF9C-99146DF7433E}"/>
              </a:ext>
            </a:extLst>
          </p:cNvPr>
          <p:cNvSpPr>
            <a:spLocks noGrp="1"/>
          </p:cNvSpPr>
          <p:nvPr>
            <p:ph idx="1"/>
          </p:nvPr>
        </p:nvSpPr>
        <p:spPr>
          <a:xfrm>
            <a:off x="581192" y="2180496"/>
            <a:ext cx="5514807" cy="3678303"/>
          </a:xfrm>
        </p:spPr>
        <p:txBody>
          <a:bodyPr>
            <a:normAutofit/>
          </a:bodyPr>
          <a:lstStyle/>
          <a:p>
            <a:r>
              <a:rPr lang="pt-BR" sz="2400" dirty="0">
                <a:solidFill>
                  <a:schemeClr val="tx1"/>
                </a:solidFill>
              </a:rPr>
              <a:t>Rastreio diagnóstico suspeita HP</a:t>
            </a:r>
          </a:p>
          <a:p>
            <a:r>
              <a:rPr lang="pt-BR" sz="2400" dirty="0">
                <a:solidFill>
                  <a:schemeClr val="tx1"/>
                </a:solidFill>
                <a:latin typeface="Calibri" panose="020F0502020204030204" pitchFamily="34" charset="0"/>
                <a:cs typeface="Calibri" panose="020F0502020204030204" pitchFamily="34" charset="0"/>
              </a:rPr>
              <a:t>Exame normal (na ausência doença parênquima pulmonar) exclui </a:t>
            </a:r>
            <a:r>
              <a:rPr lang="pt-BR" sz="2400" b="1" dirty="0">
                <a:solidFill>
                  <a:schemeClr val="tx1"/>
                </a:solidFill>
                <a:latin typeface="Calibri" panose="020F0502020204030204" pitchFamily="34" charset="0"/>
                <a:cs typeface="Calibri" panose="020F0502020204030204" pitchFamily="34" charset="0"/>
              </a:rPr>
              <a:t>TEPCH </a:t>
            </a:r>
            <a:r>
              <a:rPr lang="pt-BR" sz="2400" dirty="0">
                <a:solidFill>
                  <a:schemeClr val="tx1"/>
                </a:solidFill>
                <a:latin typeface="Calibri" panose="020F0502020204030204" pitchFamily="34" charset="0"/>
                <a:cs typeface="Calibri" panose="020F0502020204030204" pitchFamily="34" charset="0"/>
              </a:rPr>
              <a:t>VPN 98%</a:t>
            </a:r>
          </a:p>
        </p:txBody>
      </p:sp>
      <p:sp>
        <p:nvSpPr>
          <p:cNvPr id="4" name="CaixaDeTexto 3">
            <a:extLst>
              <a:ext uri="{FF2B5EF4-FFF2-40B4-BE49-F238E27FC236}">
                <a16:creationId xmlns:a16="http://schemas.microsoft.com/office/drawing/2014/main" id="{FFD2BBB5-1DD0-42B4-8BA2-C4EC586E4EB2}"/>
              </a:ext>
            </a:extLst>
          </p:cNvPr>
          <p:cNvSpPr txBox="1"/>
          <p:nvPr/>
        </p:nvSpPr>
        <p:spPr>
          <a:xfrm>
            <a:off x="5212639" y="6469729"/>
            <a:ext cx="7260204" cy="307777"/>
          </a:xfrm>
          <a:prstGeom prst="rect">
            <a:avLst/>
          </a:prstGeom>
          <a:noFill/>
        </p:spPr>
        <p:txBody>
          <a:bodyPr wrap="square">
            <a:spAutoFit/>
          </a:bodyPr>
          <a:lstStyle/>
          <a:p>
            <a:r>
              <a:rPr lang="en-US" sz="1400" dirty="0"/>
              <a:t>Mahmud et al. 2018:2468 – 8 6 Chronic Thromboembolic Pulmonary Hypertension</a:t>
            </a:r>
            <a:endParaRPr lang="pt-BR" sz="1400" dirty="0"/>
          </a:p>
        </p:txBody>
      </p:sp>
      <p:pic>
        <p:nvPicPr>
          <p:cNvPr id="6" name="Imagem 5">
            <a:extLst>
              <a:ext uri="{FF2B5EF4-FFF2-40B4-BE49-F238E27FC236}">
                <a16:creationId xmlns:a16="http://schemas.microsoft.com/office/drawing/2014/main" id="{A5EA8F32-726E-D860-43F3-B2632F001851}"/>
              </a:ext>
            </a:extLst>
          </p:cNvPr>
          <p:cNvPicPr>
            <a:picLocks noChangeAspect="1"/>
          </p:cNvPicPr>
          <p:nvPr/>
        </p:nvPicPr>
        <p:blipFill rotWithShape="1">
          <a:blip r:embed="rId2"/>
          <a:srcRect l="57646" t="22946" r="14534" b="14569"/>
          <a:stretch/>
        </p:blipFill>
        <p:spPr>
          <a:xfrm>
            <a:off x="7336464" y="2027786"/>
            <a:ext cx="3391787" cy="4285180"/>
          </a:xfrm>
          <a:prstGeom prst="rect">
            <a:avLst/>
          </a:prstGeom>
        </p:spPr>
      </p:pic>
    </p:spTree>
    <p:extLst>
      <p:ext uri="{BB962C8B-B14F-4D97-AF65-F5344CB8AC3E}">
        <p14:creationId xmlns:p14="http://schemas.microsoft.com/office/powerpoint/2010/main" val="325726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85E11-291F-46C5-ACE3-643CC25D3556}"/>
              </a:ext>
            </a:extLst>
          </p:cNvPr>
          <p:cNvSpPr>
            <a:spLocks noGrp="1"/>
          </p:cNvSpPr>
          <p:nvPr>
            <p:ph type="title"/>
          </p:nvPr>
        </p:nvSpPr>
        <p:spPr/>
        <p:txBody>
          <a:bodyPr/>
          <a:lstStyle/>
          <a:p>
            <a:r>
              <a:rPr lang="pt-BR" dirty="0"/>
              <a:t>Tomografia tórax</a:t>
            </a:r>
          </a:p>
        </p:txBody>
      </p:sp>
      <p:sp>
        <p:nvSpPr>
          <p:cNvPr id="3" name="Espaço Reservado para Conteúdo 2">
            <a:extLst>
              <a:ext uri="{FF2B5EF4-FFF2-40B4-BE49-F238E27FC236}">
                <a16:creationId xmlns:a16="http://schemas.microsoft.com/office/drawing/2014/main" id="{BD90F8C3-58F5-4808-AF9C-99146DF7433E}"/>
              </a:ext>
            </a:extLst>
          </p:cNvPr>
          <p:cNvSpPr>
            <a:spLocks noGrp="1"/>
          </p:cNvSpPr>
          <p:nvPr>
            <p:ph idx="1"/>
          </p:nvPr>
        </p:nvSpPr>
        <p:spPr>
          <a:xfrm>
            <a:off x="581193" y="1589848"/>
            <a:ext cx="11029615" cy="3678303"/>
          </a:xfrm>
        </p:spPr>
        <p:txBody>
          <a:bodyPr>
            <a:normAutofit/>
          </a:bodyPr>
          <a:lstStyle/>
          <a:p>
            <a:r>
              <a:rPr lang="pt-BR" sz="2400" dirty="0">
                <a:solidFill>
                  <a:schemeClr val="tx1"/>
                </a:solidFill>
                <a:latin typeface="Calibri" panose="020F0502020204030204" pitchFamily="34" charset="0"/>
                <a:cs typeface="Calibri" panose="020F0502020204030204" pitchFamily="34" charset="0"/>
              </a:rPr>
              <a:t>Aumento diâmetro AP</a:t>
            </a:r>
          </a:p>
          <a:p>
            <a:r>
              <a:rPr lang="pt-BR" sz="2400" dirty="0">
                <a:solidFill>
                  <a:schemeClr val="tx1"/>
                </a:solidFill>
                <a:latin typeface="Calibri" panose="020F0502020204030204" pitchFamily="34" charset="0"/>
                <a:cs typeface="Calibri" panose="020F0502020204030204" pitchFamily="34" charset="0"/>
              </a:rPr>
              <a:t>Relação AP-AO &gt; 0,9</a:t>
            </a:r>
          </a:p>
          <a:p>
            <a:r>
              <a:rPr lang="pt-BR" sz="2400" dirty="0">
                <a:solidFill>
                  <a:schemeClr val="tx1"/>
                </a:solidFill>
                <a:latin typeface="Calibri" panose="020F0502020204030204" pitchFamily="34" charset="0"/>
                <a:cs typeface="Calibri" panose="020F0502020204030204" pitchFamily="34" charset="0"/>
              </a:rPr>
              <a:t>Aumento das câmaras cardíacas</a:t>
            </a:r>
          </a:p>
          <a:p>
            <a:r>
              <a:rPr lang="pt-BR" sz="2400" dirty="0">
                <a:solidFill>
                  <a:schemeClr val="tx1"/>
                </a:solidFill>
                <a:latin typeface="Calibri" panose="020F0502020204030204" pitchFamily="34" charset="0"/>
                <a:cs typeface="Calibri" panose="020F0502020204030204" pitchFamily="34" charset="0"/>
              </a:rPr>
              <a:t>Etiologia </a:t>
            </a:r>
          </a:p>
        </p:txBody>
      </p:sp>
      <p:pic>
        <p:nvPicPr>
          <p:cNvPr id="6" name="Imagem 5">
            <a:extLst>
              <a:ext uri="{FF2B5EF4-FFF2-40B4-BE49-F238E27FC236}">
                <a16:creationId xmlns:a16="http://schemas.microsoft.com/office/drawing/2014/main" id="{39B3373B-B566-9761-0CD5-8C5A830C9DCF}"/>
              </a:ext>
            </a:extLst>
          </p:cNvPr>
          <p:cNvPicPr>
            <a:picLocks noChangeAspect="1"/>
          </p:cNvPicPr>
          <p:nvPr/>
        </p:nvPicPr>
        <p:blipFill rotWithShape="1">
          <a:blip r:embed="rId3"/>
          <a:srcRect l="39506" t="23182" r="37383" b="28372"/>
          <a:stretch/>
        </p:blipFill>
        <p:spPr>
          <a:xfrm>
            <a:off x="6368902" y="1947809"/>
            <a:ext cx="3710764" cy="4375530"/>
          </a:xfrm>
          <a:prstGeom prst="rect">
            <a:avLst/>
          </a:prstGeom>
        </p:spPr>
      </p:pic>
      <p:sp>
        <p:nvSpPr>
          <p:cNvPr id="7" name="CaixaDeTexto 6">
            <a:extLst>
              <a:ext uri="{FF2B5EF4-FFF2-40B4-BE49-F238E27FC236}">
                <a16:creationId xmlns:a16="http://schemas.microsoft.com/office/drawing/2014/main" id="{003200B0-9A1C-D4EF-047A-41AA146717EB}"/>
              </a:ext>
            </a:extLst>
          </p:cNvPr>
          <p:cNvSpPr txBox="1"/>
          <p:nvPr/>
        </p:nvSpPr>
        <p:spPr>
          <a:xfrm>
            <a:off x="5677786" y="6401303"/>
            <a:ext cx="7260204" cy="307777"/>
          </a:xfrm>
          <a:prstGeom prst="rect">
            <a:avLst/>
          </a:prstGeom>
          <a:noFill/>
        </p:spPr>
        <p:txBody>
          <a:bodyPr wrap="square">
            <a:spAutoFit/>
          </a:bodyPr>
          <a:lstStyle/>
          <a:p>
            <a:r>
              <a:rPr lang="en-US" sz="1400" dirty="0"/>
              <a:t>Mahmud et al. 2018:2468 – 8 6 Chronic Thromboembolic Pulmonary Hypertension</a:t>
            </a:r>
            <a:endParaRPr lang="pt-BR" sz="1400" dirty="0"/>
          </a:p>
        </p:txBody>
      </p:sp>
    </p:spTree>
    <p:extLst>
      <p:ext uri="{BB962C8B-B14F-4D97-AF65-F5344CB8AC3E}">
        <p14:creationId xmlns:p14="http://schemas.microsoft.com/office/powerpoint/2010/main" val="373315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85E11-291F-46C5-ACE3-643CC25D3556}"/>
              </a:ext>
            </a:extLst>
          </p:cNvPr>
          <p:cNvSpPr>
            <a:spLocks noGrp="1"/>
          </p:cNvSpPr>
          <p:nvPr>
            <p:ph type="title"/>
          </p:nvPr>
        </p:nvSpPr>
        <p:spPr/>
        <p:txBody>
          <a:bodyPr/>
          <a:lstStyle/>
          <a:p>
            <a:r>
              <a:rPr lang="pt-BR" dirty="0"/>
              <a:t>USLTRASSOM ABDOMINAL</a:t>
            </a:r>
          </a:p>
        </p:txBody>
      </p:sp>
      <p:sp>
        <p:nvSpPr>
          <p:cNvPr id="3" name="Espaço Reservado para Conteúdo 2">
            <a:extLst>
              <a:ext uri="{FF2B5EF4-FFF2-40B4-BE49-F238E27FC236}">
                <a16:creationId xmlns:a16="http://schemas.microsoft.com/office/drawing/2014/main" id="{BD90F8C3-58F5-4808-AF9C-99146DF7433E}"/>
              </a:ext>
            </a:extLst>
          </p:cNvPr>
          <p:cNvSpPr>
            <a:spLocks noGrp="1"/>
          </p:cNvSpPr>
          <p:nvPr>
            <p:ph idx="1"/>
          </p:nvPr>
        </p:nvSpPr>
        <p:spPr>
          <a:xfrm>
            <a:off x="581192" y="1940722"/>
            <a:ext cx="11029615" cy="3678303"/>
          </a:xfrm>
        </p:spPr>
        <p:txBody>
          <a:bodyPr>
            <a:normAutofit/>
          </a:bodyPr>
          <a:lstStyle/>
          <a:p>
            <a:r>
              <a:rPr lang="pt-BR" sz="2400" dirty="0">
                <a:solidFill>
                  <a:schemeClr val="tx1"/>
                </a:solidFill>
                <a:latin typeface="Calibri" panose="020F0502020204030204" pitchFamily="34" charset="0"/>
                <a:cs typeface="Calibri" panose="020F0502020204030204" pitchFamily="34" charset="0"/>
              </a:rPr>
              <a:t>Todos pacientes!</a:t>
            </a:r>
          </a:p>
          <a:p>
            <a:r>
              <a:rPr lang="pt-BR" sz="2400" dirty="0">
                <a:solidFill>
                  <a:schemeClr val="tx1"/>
                </a:solidFill>
                <a:latin typeface="Calibri" panose="020F0502020204030204" pitchFamily="34" charset="0"/>
                <a:cs typeface="Calibri" panose="020F0502020204030204" pitchFamily="34" charset="0"/>
              </a:rPr>
              <a:t>Doença hepática</a:t>
            </a:r>
          </a:p>
          <a:p>
            <a:r>
              <a:rPr lang="pt-BR" sz="2400" dirty="0">
                <a:solidFill>
                  <a:schemeClr val="tx1"/>
                </a:solidFill>
                <a:latin typeface="Calibri" panose="020F0502020204030204" pitchFamily="34" charset="0"/>
                <a:cs typeface="Calibri" panose="020F0502020204030204" pitchFamily="34" charset="0"/>
              </a:rPr>
              <a:t>Hipertensão portal</a:t>
            </a:r>
          </a:p>
          <a:p>
            <a:r>
              <a:rPr lang="pt-BR" sz="2400" dirty="0">
                <a:solidFill>
                  <a:schemeClr val="tx1"/>
                </a:solidFill>
                <a:latin typeface="Calibri" panose="020F0502020204030204" pitchFamily="34" charset="0"/>
                <a:cs typeface="Calibri" panose="020F0502020204030204" pitchFamily="34" charset="0"/>
              </a:rPr>
              <a:t>Shunt </a:t>
            </a:r>
            <a:r>
              <a:rPr lang="pt-BR" sz="2400" dirty="0" err="1">
                <a:solidFill>
                  <a:schemeClr val="tx1"/>
                </a:solidFill>
                <a:latin typeface="Calibri" panose="020F0502020204030204" pitchFamily="34" charset="0"/>
                <a:cs typeface="Calibri" panose="020F0502020204030204" pitchFamily="34" charset="0"/>
              </a:rPr>
              <a:t>porto-cava</a:t>
            </a:r>
            <a:r>
              <a:rPr lang="pt-BR" sz="2400" dirty="0">
                <a:solidFill>
                  <a:schemeClr val="tx1"/>
                </a:solidFill>
                <a:latin typeface="Calibri" panose="020F0502020204030204" pitchFamily="34" charset="0"/>
                <a:cs typeface="Calibri" panose="020F0502020204030204" pitchFamily="34" charset="0"/>
              </a:rPr>
              <a:t> (malformação de </a:t>
            </a:r>
            <a:r>
              <a:rPr lang="pt-BR" sz="2400" dirty="0" err="1">
                <a:solidFill>
                  <a:schemeClr val="tx1"/>
                </a:solidFill>
                <a:latin typeface="Calibri" panose="020F0502020204030204" pitchFamily="34" charset="0"/>
                <a:cs typeface="Calibri" panose="020F0502020204030204" pitchFamily="34" charset="0"/>
              </a:rPr>
              <a:t>Abernethy</a:t>
            </a:r>
            <a:r>
              <a:rPr lang="pt-BR" sz="2400" dirty="0">
                <a:solidFill>
                  <a:schemeClr val="tx1"/>
                </a:solidFill>
                <a:latin typeface="Calibri" panose="020F0502020204030204" pitchFamily="34" charset="0"/>
                <a:cs typeface="Calibri" panose="020F0502020204030204" pitchFamily="34" charset="0"/>
              </a:rPr>
              <a:t>, shunt porto-sistêmico extra-hepático, </a:t>
            </a:r>
            <a:r>
              <a:rPr lang="pt-BR" sz="2400" dirty="0" err="1">
                <a:solidFill>
                  <a:schemeClr val="tx1"/>
                </a:solidFill>
                <a:latin typeface="Calibri" panose="020F0502020204030204" pitchFamily="34" charset="0"/>
                <a:cs typeface="Calibri" panose="020F0502020204030204" pitchFamily="34" charset="0"/>
              </a:rPr>
              <a:t>Hpo</a:t>
            </a:r>
            <a:r>
              <a:rPr lang="pt-BR" sz="2400" dirty="0">
                <a:solidFill>
                  <a:schemeClr val="tx1"/>
                </a:solidFill>
                <a:latin typeface="Calibri" panose="020F0502020204030204" pitchFamily="34" charset="0"/>
                <a:cs typeface="Calibri" panose="020F0502020204030204" pitchFamily="34" charset="0"/>
              </a:rPr>
              <a:t> sem cirrose)</a:t>
            </a:r>
          </a:p>
          <a:p>
            <a:endParaRPr lang="pt-BR" sz="2400" dirty="0">
              <a:solidFill>
                <a:schemeClr val="tx1"/>
              </a:solidFill>
              <a:latin typeface="Calibri" panose="020F0502020204030204" pitchFamily="34" charset="0"/>
              <a:cs typeface="Calibri" panose="020F0502020204030204" pitchFamily="34" charset="0"/>
            </a:endParaRPr>
          </a:p>
        </p:txBody>
      </p:sp>
      <p:sp>
        <p:nvSpPr>
          <p:cNvPr id="4" name="CaixaDeTexto 3">
            <a:extLst>
              <a:ext uri="{FF2B5EF4-FFF2-40B4-BE49-F238E27FC236}">
                <a16:creationId xmlns:a16="http://schemas.microsoft.com/office/drawing/2014/main" id="{17576530-F2A7-85AD-9306-017EEDAFDC9C}"/>
              </a:ext>
            </a:extLst>
          </p:cNvPr>
          <p:cNvSpPr txBox="1"/>
          <p:nvPr/>
        </p:nvSpPr>
        <p:spPr>
          <a:xfrm>
            <a:off x="5332396" y="6012474"/>
            <a:ext cx="6476831" cy="738664"/>
          </a:xfrm>
          <a:prstGeom prst="rect">
            <a:avLst/>
          </a:prstGeom>
          <a:noFill/>
        </p:spPr>
        <p:txBody>
          <a:bodyPr wrap="square" rtlCol="0">
            <a:spAutoFit/>
          </a:bodyPr>
          <a:lstStyle/>
          <a:p>
            <a:pPr rtl="0">
              <a:spcBef>
                <a:spcPts val="0"/>
              </a:spcBef>
              <a:spcAft>
                <a:spcPts val="0"/>
              </a:spcAft>
            </a:pPr>
            <a:r>
              <a:rPr lang="en-US" sz="1400" dirty="0">
                <a:solidFill>
                  <a:srgbClr val="000000"/>
                </a:solidFill>
                <a:latin typeface="+mj-lt"/>
              </a:rPr>
              <a:t>                                                                                             </a:t>
            </a:r>
            <a:br>
              <a:rPr lang="en-US" sz="1400" dirty="0">
                <a:latin typeface="+mj-lt"/>
              </a:rPr>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Tree>
    <p:extLst>
      <p:ext uri="{BB962C8B-B14F-4D97-AF65-F5344CB8AC3E}">
        <p14:creationId xmlns:p14="http://schemas.microsoft.com/office/powerpoint/2010/main" val="4090832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85E11-291F-46C5-ACE3-643CC25D3556}"/>
              </a:ext>
            </a:extLst>
          </p:cNvPr>
          <p:cNvSpPr>
            <a:spLocks noGrp="1"/>
          </p:cNvSpPr>
          <p:nvPr>
            <p:ph type="title"/>
          </p:nvPr>
        </p:nvSpPr>
        <p:spPr/>
        <p:txBody>
          <a:bodyPr/>
          <a:lstStyle/>
          <a:p>
            <a:r>
              <a:rPr lang="pt-BR" dirty="0"/>
              <a:t>Outros exames</a:t>
            </a:r>
          </a:p>
        </p:txBody>
      </p:sp>
      <p:sp>
        <p:nvSpPr>
          <p:cNvPr id="3" name="Espaço Reservado para Conteúdo 2">
            <a:extLst>
              <a:ext uri="{FF2B5EF4-FFF2-40B4-BE49-F238E27FC236}">
                <a16:creationId xmlns:a16="http://schemas.microsoft.com/office/drawing/2014/main" id="{BD90F8C3-58F5-4808-AF9C-99146DF7433E}"/>
              </a:ext>
            </a:extLst>
          </p:cNvPr>
          <p:cNvSpPr>
            <a:spLocks noGrp="1"/>
          </p:cNvSpPr>
          <p:nvPr>
            <p:ph idx="1"/>
          </p:nvPr>
        </p:nvSpPr>
        <p:spPr>
          <a:xfrm>
            <a:off x="581191" y="702156"/>
            <a:ext cx="11029615" cy="3678303"/>
          </a:xfrm>
        </p:spPr>
        <p:txBody>
          <a:bodyPr>
            <a:normAutofit/>
          </a:bodyPr>
          <a:lstStyle/>
          <a:p>
            <a:r>
              <a:rPr lang="pt-BR" sz="2200" b="1" dirty="0"/>
              <a:t>Comorbidades, etiologia e complicações HP</a:t>
            </a:r>
          </a:p>
          <a:p>
            <a:pPr marL="0" indent="0">
              <a:buNone/>
            </a:pPr>
            <a:endParaRPr lang="pt-BR" sz="2200" b="1" dirty="0"/>
          </a:p>
        </p:txBody>
      </p:sp>
      <p:graphicFrame>
        <p:nvGraphicFramePr>
          <p:cNvPr id="5" name="Tabela 5">
            <a:extLst>
              <a:ext uri="{FF2B5EF4-FFF2-40B4-BE49-F238E27FC236}">
                <a16:creationId xmlns:a16="http://schemas.microsoft.com/office/drawing/2014/main" id="{B792F48F-1554-5169-548F-8F41934B6156}"/>
              </a:ext>
            </a:extLst>
          </p:cNvPr>
          <p:cNvGraphicFramePr>
            <a:graphicFrameLocks noGrp="1"/>
          </p:cNvGraphicFramePr>
          <p:nvPr>
            <p:extLst>
              <p:ext uri="{D42A27DB-BD31-4B8C-83A1-F6EECF244321}">
                <p14:modId xmlns:p14="http://schemas.microsoft.com/office/powerpoint/2010/main" val="2358267246"/>
              </p:ext>
            </p:extLst>
          </p:nvPr>
        </p:nvGraphicFramePr>
        <p:xfrm>
          <a:off x="2031998" y="2665425"/>
          <a:ext cx="8128000" cy="33375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4240445106"/>
                    </a:ext>
                  </a:extLst>
                </a:gridCol>
              </a:tblGrid>
              <a:tr h="370840">
                <a:tc>
                  <a:txBody>
                    <a:bodyPr/>
                    <a:lstStyle/>
                    <a:p>
                      <a:pPr algn="ctr"/>
                      <a:r>
                        <a:rPr lang="pt-BR" dirty="0"/>
                        <a:t>EXAMES</a:t>
                      </a:r>
                    </a:p>
                  </a:txBody>
                  <a:tcPr/>
                </a:tc>
                <a:extLst>
                  <a:ext uri="{0D108BD9-81ED-4DB2-BD59-A6C34878D82A}">
                    <a16:rowId xmlns:a16="http://schemas.microsoft.com/office/drawing/2014/main" val="282598396"/>
                  </a:ext>
                </a:extLst>
              </a:tr>
              <a:tr h="370840">
                <a:tc>
                  <a:txBody>
                    <a:bodyPr/>
                    <a:lstStyle/>
                    <a:p>
                      <a:r>
                        <a:rPr lang="pt-BR" dirty="0"/>
                        <a:t>Hemograma e cinética do ferro</a:t>
                      </a:r>
                    </a:p>
                  </a:txBody>
                  <a:tcPr/>
                </a:tc>
                <a:extLst>
                  <a:ext uri="{0D108BD9-81ED-4DB2-BD59-A6C34878D82A}">
                    <a16:rowId xmlns:a16="http://schemas.microsoft.com/office/drawing/2014/main" val="3043603168"/>
                  </a:ext>
                </a:extLst>
              </a:tr>
              <a:tr h="370840">
                <a:tc>
                  <a:txBody>
                    <a:bodyPr/>
                    <a:lstStyle/>
                    <a:p>
                      <a:r>
                        <a:rPr lang="pt-BR" dirty="0"/>
                        <a:t>Função hepática</a:t>
                      </a:r>
                    </a:p>
                  </a:txBody>
                  <a:tcPr/>
                </a:tc>
                <a:extLst>
                  <a:ext uri="{0D108BD9-81ED-4DB2-BD59-A6C34878D82A}">
                    <a16:rowId xmlns:a16="http://schemas.microsoft.com/office/drawing/2014/main" val="782911145"/>
                  </a:ext>
                </a:extLst>
              </a:tr>
              <a:tr h="370840">
                <a:tc>
                  <a:txBody>
                    <a:bodyPr/>
                    <a:lstStyle/>
                    <a:p>
                      <a:r>
                        <a:rPr lang="pt-BR" dirty="0"/>
                        <a:t>Função renal</a:t>
                      </a:r>
                    </a:p>
                  </a:txBody>
                  <a:tcPr/>
                </a:tc>
                <a:extLst>
                  <a:ext uri="{0D108BD9-81ED-4DB2-BD59-A6C34878D82A}">
                    <a16:rowId xmlns:a16="http://schemas.microsoft.com/office/drawing/2014/main" val="4055601574"/>
                  </a:ext>
                </a:extLst>
              </a:tr>
              <a:tr h="370840">
                <a:tc>
                  <a:txBody>
                    <a:bodyPr/>
                    <a:lstStyle/>
                    <a:p>
                      <a:r>
                        <a:rPr lang="pt-BR" dirty="0"/>
                        <a:t>Ácido úrico</a:t>
                      </a:r>
                    </a:p>
                  </a:txBody>
                  <a:tcPr/>
                </a:tc>
                <a:extLst>
                  <a:ext uri="{0D108BD9-81ED-4DB2-BD59-A6C34878D82A}">
                    <a16:rowId xmlns:a16="http://schemas.microsoft.com/office/drawing/2014/main" val="2830162707"/>
                  </a:ext>
                </a:extLst>
              </a:tr>
              <a:tr h="370840">
                <a:tc>
                  <a:txBody>
                    <a:bodyPr/>
                    <a:lstStyle/>
                    <a:p>
                      <a:r>
                        <a:rPr lang="pt-BR" dirty="0"/>
                        <a:t>BNP ou NT-</a:t>
                      </a:r>
                      <a:r>
                        <a:rPr lang="pt-BR" dirty="0" err="1"/>
                        <a:t>proBNP</a:t>
                      </a:r>
                      <a:endParaRPr lang="pt-BR" dirty="0"/>
                    </a:p>
                  </a:txBody>
                  <a:tcPr/>
                </a:tc>
                <a:extLst>
                  <a:ext uri="{0D108BD9-81ED-4DB2-BD59-A6C34878D82A}">
                    <a16:rowId xmlns:a16="http://schemas.microsoft.com/office/drawing/2014/main" val="1132092000"/>
                  </a:ext>
                </a:extLst>
              </a:tr>
              <a:tr h="370840">
                <a:tc>
                  <a:txBody>
                    <a:bodyPr/>
                    <a:lstStyle/>
                    <a:p>
                      <a:r>
                        <a:rPr lang="pt-BR" dirty="0"/>
                        <a:t>TSH e T4</a:t>
                      </a:r>
                    </a:p>
                  </a:txBody>
                  <a:tcPr/>
                </a:tc>
                <a:extLst>
                  <a:ext uri="{0D108BD9-81ED-4DB2-BD59-A6C34878D82A}">
                    <a16:rowId xmlns:a16="http://schemas.microsoft.com/office/drawing/2014/main" val="1466746048"/>
                  </a:ext>
                </a:extLst>
              </a:tr>
              <a:tr h="370840">
                <a:tc>
                  <a:txBody>
                    <a:bodyPr/>
                    <a:lstStyle/>
                    <a:p>
                      <a:r>
                        <a:rPr lang="pt-BR" dirty="0"/>
                        <a:t>Sorologias: hepatites e HIV</a:t>
                      </a:r>
                    </a:p>
                  </a:txBody>
                  <a:tcPr/>
                </a:tc>
                <a:extLst>
                  <a:ext uri="{0D108BD9-81ED-4DB2-BD59-A6C34878D82A}">
                    <a16:rowId xmlns:a16="http://schemas.microsoft.com/office/drawing/2014/main" val="3276449363"/>
                  </a:ext>
                </a:extLst>
              </a:tr>
              <a:tr h="370840">
                <a:tc>
                  <a:txBody>
                    <a:bodyPr/>
                    <a:lstStyle/>
                    <a:p>
                      <a:r>
                        <a:rPr lang="pt-BR" dirty="0"/>
                        <a:t>Imunológicos: FAN, anticorpo </a:t>
                      </a:r>
                      <a:r>
                        <a:rPr lang="pt-BR" dirty="0" err="1"/>
                        <a:t>anti-centrômero</a:t>
                      </a:r>
                      <a:r>
                        <a:rPr lang="pt-BR" dirty="0"/>
                        <a:t>, </a:t>
                      </a:r>
                      <a:r>
                        <a:rPr lang="pt-BR" dirty="0" err="1"/>
                        <a:t>anti-Ro</a:t>
                      </a:r>
                      <a:r>
                        <a:rPr lang="pt-BR" dirty="0"/>
                        <a:t>, </a:t>
                      </a:r>
                      <a:r>
                        <a:rPr lang="pt-BR" dirty="0" err="1"/>
                        <a:t>antifosfolípide</a:t>
                      </a:r>
                      <a:r>
                        <a:rPr lang="pt-BR" dirty="0"/>
                        <a:t> (TEPCH)</a:t>
                      </a:r>
                    </a:p>
                  </a:txBody>
                  <a:tcPr/>
                </a:tc>
                <a:extLst>
                  <a:ext uri="{0D108BD9-81ED-4DB2-BD59-A6C34878D82A}">
                    <a16:rowId xmlns:a16="http://schemas.microsoft.com/office/drawing/2014/main" val="1531230825"/>
                  </a:ext>
                </a:extLst>
              </a:tr>
            </a:tbl>
          </a:graphicData>
        </a:graphic>
      </p:graphicFrame>
      <p:sp>
        <p:nvSpPr>
          <p:cNvPr id="6" name="CaixaDeTexto 5">
            <a:extLst>
              <a:ext uri="{FF2B5EF4-FFF2-40B4-BE49-F238E27FC236}">
                <a16:creationId xmlns:a16="http://schemas.microsoft.com/office/drawing/2014/main" id="{267A8610-3DAD-FE0B-203D-B55948A5C09F}"/>
              </a:ext>
            </a:extLst>
          </p:cNvPr>
          <p:cNvSpPr txBox="1"/>
          <p:nvPr/>
        </p:nvSpPr>
        <p:spPr>
          <a:xfrm>
            <a:off x="5216894" y="6119336"/>
            <a:ext cx="6592334"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Tree>
    <p:extLst>
      <p:ext uri="{BB962C8B-B14F-4D97-AF65-F5344CB8AC3E}">
        <p14:creationId xmlns:p14="http://schemas.microsoft.com/office/powerpoint/2010/main" val="338319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BF28E51-8B14-494F-9D61-253FDDCB0468}"/>
              </a:ext>
            </a:extLst>
          </p:cNvPr>
          <p:cNvPicPr>
            <a:picLocks noChangeAspect="1"/>
          </p:cNvPicPr>
          <p:nvPr/>
        </p:nvPicPr>
        <p:blipFill rotWithShape="1">
          <a:blip r:embed="rId2"/>
          <a:srcRect l="35225" t="19776" r="12865" b="6816"/>
          <a:stretch/>
        </p:blipFill>
        <p:spPr>
          <a:xfrm>
            <a:off x="2907587" y="716390"/>
            <a:ext cx="7520683" cy="5982362"/>
          </a:xfrm>
          <a:prstGeom prst="rect">
            <a:avLst/>
          </a:prstGeom>
        </p:spPr>
      </p:pic>
      <p:sp>
        <p:nvSpPr>
          <p:cNvPr id="4" name="CaixaDeTexto 3">
            <a:extLst>
              <a:ext uri="{FF2B5EF4-FFF2-40B4-BE49-F238E27FC236}">
                <a16:creationId xmlns:a16="http://schemas.microsoft.com/office/drawing/2014/main" id="{5114B80A-5948-4CBA-A5E8-E020AA378C95}"/>
              </a:ext>
            </a:extLst>
          </p:cNvPr>
          <p:cNvSpPr txBox="1"/>
          <p:nvPr/>
        </p:nvSpPr>
        <p:spPr>
          <a:xfrm>
            <a:off x="195209" y="6052421"/>
            <a:ext cx="2619909" cy="307777"/>
          </a:xfrm>
          <a:prstGeom prst="rect">
            <a:avLst/>
          </a:prstGeom>
          <a:noFill/>
        </p:spPr>
        <p:txBody>
          <a:bodyPr wrap="square" rtlCol="0">
            <a:spAutoFit/>
          </a:bodyPr>
          <a:lstStyle/>
          <a:p>
            <a:r>
              <a:rPr lang="pt-BR" sz="1400" dirty="0" err="1"/>
              <a:t>Circulation</a:t>
            </a:r>
            <a:r>
              <a:rPr lang="pt-BR" sz="1400" dirty="0"/>
              <a:t>. 2020;141:678–693</a:t>
            </a:r>
          </a:p>
        </p:txBody>
      </p:sp>
    </p:spTree>
    <p:extLst>
      <p:ext uri="{BB962C8B-B14F-4D97-AF65-F5344CB8AC3E}">
        <p14:creationId xmlns:p14="http://schemas.microsoft.com/office/powerpoint/2010/main" val="1229711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6FF67-436B-4D8A-BD44-F779EDE4DA74}"/>
              </a:ext>
            </a:extLst>
          </p:cNvPr>
          <p:cNvSpPr>
            <a:spLocks noGrp="1"/>
          </p:cNvSpPr>
          <p:nvPr>
            <p:ph type="title"/>
          </p:nvPr>
        </p:nvSpPr>
        <p:spPr/>
        <p:txBody>
          <a:bodyPr/>
          <a:lstStyle/>
          <a:p>
            <a:r>
              <a:rPr lang="pt-BR" dirty="0"/>
              <a:t>Cateterismo cardíaco</a:t>
            </a:r>
          </a:p>
        </p:txBody>
      </p:sp>
      <p:sp>
        <p:nvSpPr>
          <p:cNvPr id="6" name="Espaço Reservado para Conteúdo 5">
            <a:extLst>
              <a:ext uri="{FF2B5EF4-FFF2-40B4-BE49-F238E27FC236}">
                <a16:creationId xmlns:a16="http://schemas.microsoft.com/office/drawing/2014/main" id="{BB6E40BB-7606-4BBC-9B66-4974558C6767}"/>
              </a:ext>
            </a:extLst>
          </p:cNvPr>
          <p:cNvSpPr>
            <a:spLocks noGrp="1"/>
          </p:cNvSpPr>
          <p:nvPr>
            <p:ph idx="1"/>
          </p:nvPr>
        </p:nvSpPr>
        <p:spPr>
          <a:xfrm>
            <a:off x="676885" y="2123456"/>
            <a:ext cx="11029615" cy="4303657"/>
          </a:xfrm>
        </p:spPr>
        <p:txBody>
          <a:bodyPr>
            <a:normAutofit/>
          </a:bodyPr>
          <a:lstStyle/>
          <a:p>
            <a:r>
              <a:rPr lang="pt-BR" sz="2400" b="1" dirty="0">
                <a:solidFill>
                  <a:schemeClr val="tx1"/>
                </a:solidFill>
              </a:rPr>
              <a:t>Padrão-ouro: </a:t>
            </a:r>
            <a:r>
              <a:rPr lang="pt-BR" sz="2400" dirty="0">
                <a:solidFill>
                  <a:schemeClr val="tx1"/>
                </a:solidFill>
              </a:rPr>
              <a:t>diagnóstico e classificação</a:t>
            </a:r>
          </a:p>
          <a:p>
            <a:r>
              <a:rPr lang="pt-BR" sz="2400" dirty="0">
                <a:solidFill>
                  <a:schemeClr val="tx1"/>
                </a:solidFill>
              </a:rPr>
              <a:t>Eventos adversos graves: 1.1%</a:t>
            </a:r>
          </a:p>
          <a:p>
            <a:r>
              <a:rPr lang="pt-BR" sz="2400" dirty="0">
                <a:solidFill>
                  <a:schemeClr val="tx1"/>
                </a:solidFill>
              </a:rPr>
              <a:t>Mortalidade: 0,05%</a:t>
            </a:r>
          </a:p>
          <a:p>
            <a:r>
              <a:rPr lang="pt-BR" sz="2400" b="1" dirty="0" err="1">
                <a:solidFill>
                  <a:schemeClr val="tx1"/>
                </a:solidFill>
              </a:rPr>
              <a:t>Contra-indicações</a:t>
            </a:r>
            <a:r>
              <a:rPr lang="pt-BR" sz="2400" b="1" dirty="0">
                <a:solidFill>
                  <a:schemeClr val="tx1"/>
                </a:solidFill>
              </a:rPr>
              <a:t>:</a:t>
            </a:r>
          </a:p>
          <a:p>
            <a:pPr lvl="1">
              <a:buFont typeface="Wingdings" panose="05000000000000000000" pitchFamily="2" charset="2"/>
              <a:buChar char="Ø"/>
            </a:pPr>
            <a:r>
              <a:rPr lang="pt-BR" sz="2400" dirty="0">
                <a:solidFill>
                  <a:schemeClr val="tx1"/>
                </a:solidFill>
              </a:rPr>
              <a:t>Trombo ou tumor AD ou VD</a:t>
            </a:r>
          </a:p>
          <a:p>
            <a:pPr lvl="1">
              <a:buFont typeface="Wingdings" panose="05000000000000000000" pitchFamily="2" charset="2"/>
              <a:buChar char="Ø"/>
            </a:pPr>
            <a:r>
              <a:rPr lang="pt-BR" sz="2400" dirty="0">
                <a:solidFill>
                  <a:schemeClr val="tx1"/>
                </a:solidFill>
              </a:rPr>
              <a:t>Implante recente marca-passo</a:t>
            </a:r>
          </a:p>
          <a:p>
            <a:pPr lvl="1">
              <a:buFont typeface="Wingdings" panose="05000000000000000000" pitchFamily="2" charset="2"/>
              <a:buChar char="Ø"/>
            </a:pPr>
            <a:r>
              <a:rPr lang="pt-BR" sz="2400" dirty="0">
                <a:solidFill>
                  <a:schemeClr val="tx1"/>
                </a:solidFill>
              </a:rPr>
              <a:t>Válvula cardíaca direita mecânica</a:t>
            </a:r>
          </a:p>
          <a:p>
            <a:pPr lvl="1">
              <a:buFont typeface="Wingdings" panose="05000000000000000000" pitchFamily="2" charset="2"/>
              <a:buChar char="Ø"/>
            </a:pPr>
            <a:r>
              <a:rPr lang="pt-BR" sz="2400" dirty="0">
                <a:solidFill>
                  <a:schemeClr val="tx1"/>
                </a:solidFill>
              </a:rPr>
              <a:t>Infecção aguda</a:t>
            </a:r>
          </a:p>
          <a:p>
            <a:endParaRPr lang="pt-BR" sz="2000" dirty="0">
              <a:solidFill>
                <a:schemeClr val="tx1"/>
              </a:solidFill>
            </a:endParaRPr>
          </a:p>
        </p:txBody>
      </p:sp>
      <p:sp>
        <p:nvSpPr>
          <p:cNvPr id="3" name="CaixaDeTexto 2">
            <a:extLst>
              <a:ext uri="{FF2B5EF4-FFF2-40B4-BE49-F238E27FC236}">
                <a16:creationId xmlns:a16="http://schemas.microsoft.com/office/drawing/2014/main" id="{4B257E27-98B1-CF58-55E7-7575709C23DC}"/>
              </a:ext>
            </a:extLst>
          </p:cNvPr>
          <p:cNvSpPr txBox="1"/>
          <p:nvPr/>
        </p:nvSpPr>
        <p:spPr>
          <a:xfrm>
            <a:off x="5351646" y="6119336"/>
            <a:ext cx="6457581"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Tree>
    <p:extLst>
      <p:ext uri="{BB962C8B-B14F-4D97-AF65-F5344CB8AC3E}">
        <p14:creationId xmlns:p14="http://schemas.microsoft.com/office/powerpoint/2010/main" val="3710147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6FF67-436B-4D8A-BD44-F779EDE4DA74}"/>
              </a:ext>
            </a:extLst>
          </p:cNvPr>
          <p:cNvSpPr>
            <a:spLocks noGrp="1"/>
          </p:cNvSpPr>
          <p:nvPr>
            <p:ph type="title"/>
          </p:nvPr>
        </p:nvSpPr>
        <p:spPr/>
        <p:txBody>
          <a:bodyPr/>
          <a:lstStyle/>
          <a:p>
            <a:r>
              <a:rPr lang="pt-BR" dirty="0"/>
              <a:t>Teste de </a:t>
            </a:r>
            <a:r>
              <a:rPr lang="pt-BR" dirty="0" err="1"/>
              <a:t>vasorreatividade</a:t>
            </a:r>
            <a:endParaRPr lang="pt-BR" dirty="0"/>
          </a:p>
        </p:txBody>
      </p:sp>
      <p:sp>
        <p:nvSpPr>
          <p:cNvPr id="6" name="Espaço Reservado para Conteúdo 5">
            <a:extLst>
              <a:ext uri="{FF2B5EF4-FFF2-40B4-BE49-F238E27FC236}">
                <a16:creationId xmlns:a16="http://schemas.microsoft.com/office/drawing/2014/main" id="{BB6E40BB-7606-4BBC-9B66-4974558C6767}"/>
              </a:ext>
            </a:extLst>
          </p:cNvPr>
          <p:cNvSpPr>
            <a:spLocks noGrp="1"/>
          </p:cNvSpPr>
          <p:nvPr>
            <p:ph idx="1"/>
          </p:nvPr>
        </p:nvSpPr>
        <p:spPr>
          <a:xfrm>
            <a:off x="488724" y="1209056"/>
            <a:ext cx="11029615" cy="3678303"/>
          </a:xfrm>
        </p:spPr>
        <p:txBody>
          <a:bodyPr>
            <a:normAutofit/>
          </a:bodyPr>
          <a:lstStyle/>
          <a:p>
            <a:r>
              <a:rPr lang="pt-BR" sz="2000" dirty="0">
                <a:solidFill>
                  <a:schemeClr val="tx1"/>
                </a:solidFill>
              </a:rPr>
              <a:t>Realizado em pacientes com </a:t>
            </a:r>
            <a:r>
              <a:rPr lang="pt-BR" sz="2000" b="1" dirty="0">
                <a:solidFill>
                  <a:schemeClr val="tx1"/>
                </a:solidFill>
              </a:rPr>
              <a:t>IAPH, HAP hereditária e induzida por drogas</a:t>
            </a:r>
          </a:p>
          <a:p>
            <a:r>
              <a:rPr lang="pt-BR" sz="2000" dirty="0">
                <a:solidFill>
                  <a:schemeClr val="tx1"/>
                </a:solidFill>
              </a:rPr>
              <a:t>Vasodilatadores pulmonares: Noi e </a:t>
            </a:r>
            <a:r>
              <a:rPr lang="pt-BR" sz="2000" dirty="0" err="1">
                <a:solidFill>
                  <a:schemeClr val="tx1"/>
                </a:solidFill>
              </a:rPr>
              <a:t>iloprost</a:t>
            </a:r>
            <a:r>
              <a:rPr lang="pt-BR" sz="2000" dirty="0">
                <a:solidFill>
                  <a:schemeClr val="tx1"/>
                </a:solidFill>
              </a:rPr>
              <a:t> inalatório</a:t>
            </a:r>
          </a:p>
          <a:p>
            <a:r>
              <a:rPr lang="pt-BR" sz="2000" b="1" dirty="0">
                <a:solidFill>
                  <a:schemeClr val="tx1"/>
                </a:solidFill>
              </a:rPr>
              <a:t>Positivo: </a:t>
            </a:r>
            <a:r>
              <a:rPr lang="pt-BR" sz="2000" dirty="0">
                <a:solidFill>
                  <a:schemeClr val="tx1"/>
                </a:solidFill>
              </a:rPr>
              <a:t>6 a 8% dos pacientes</a:t>
            </a:r>
          </a:p>
        </p:txBody>
      </p:sp>
      <p:pic>
        <p:nvPicPr>
          <p:cNvPr id="4098" name="Picture 2">
            <a:extLst>
              <a:ext uri="{FF2B5EF4-FFF2-40B4-BE49-F238E27FC236}">
                <a16:creationId xmlns:a16="http://schemas.microsoft.com/office/drawing/2014/main" id="{07D617BD-73B8-4CA8-BDE4-F86D44154A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1" t="20811" r="7050" b="43817"/>
          <a:stretch/>
        </p:blipFill>
        <p:spPr bwMode="auto">
          <a:xfrm>
            <a:off x="804808" y="3929694"/>
            <a:ext cx="10582384" cy="242470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5B0B731A-62A6-4B2D-9A05-0C1FEC4F84F3}"/>
              </a:ext>
            </a:extLst>
          </p:cNvPr>
          <p:cNvSpPr txBox="1"/>
          <p:nvPr/>
        </p:nvSpPr>
        <p:spPr>
          <a:xfrm>
            <a:off x="6791217" y="6354395"/>
            <a:ext cx="6097712" cy="800219"/>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mj-lt"/>
              </a:rPr>
              <a:t>Eur Resp J 2018, World Symposium on Pulmonary Hypertension</a:t>
            </a:r>
            <a:endParaRPr lang="en-US" sz="1400" b="0" dirty="0">
              <a:effectLst/>
              <a:latin typeface="+mj-lt"/>
            </a:endParaRPr>
          </a:p>
          <a:p>
            <a:br>
              <a:rPr lang="en-US" sz="1600" dirty="0"/>
            </a:br>
            <a:endParaRPr lang="pt-BR" sz="1600" dirty="0"/>
          </a:p>
        </p:txBody>
      </p:sp>
      <p:sp>
        <p:nvSpPr>
          <p:cNvPr id="3" name="Estrela: 5 Pontas 2">
            <a:extLst>
              <a:ext uri="{FF2B5EF4-FFF2-40B4-BE49-F238E27FC236}">
                <a16:creationId xmlns:a16="http://schemas.microsoft.com/office/drawing/2014/main" id="{22C17A92-9CA3-18B7-C4CC-184DD57A7550}"/>
              </a:ext>
            </a:extLst>
          </p:cNvPr>
          <p:cNvSpPr/>
          <p:nvPr/>
        </p:nvSpPr>
        <p:spPr>
          <a:xfrm>
            <a:off x="6395483" y="2899352"/>
            <a:ext cx="202019" cy="14885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53460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BC18EA8C-6DF7-DE52-A42A-3104766CB320}"/>
              </a:ext>
            </a:extLst>
          </p:cNvPr>
          <p:cNvPicPr>
            <a:picLocks noChangeAspect="1"/>
          </p:cNvPicPr>
          <p:nvPr/>
        </p:nvPicPr>
        <p:blipFill rotWithShape="1">
          <a:blip r:embed="rId2"/>
          <a:srcRect l="31602" t="20674" r="9241" b="11011"/>
          <a:stretch/>
        </p:blipFill>
        <p:spPr>
          <a:xfrm>
            <a:off x="2340648" y="760287"/>
            <a:ext cx="8588523" cy="5578868"/>
          </a:xfrm>
          <a:prstGeom prst="rect">
            <a:avLst/>
          </a:prstGeom>
        </p:spPr>
      </p:pic>
      <p:sp>
        <p:nvSpPr>
          <p:cNvPr id="9" name="CaixaDeTexto 8">
            <a:extLst>
              <a:ext uri="{FF2B5EF4-FFF2-40B4-BE49-F238E27FC236}">
                <a16:creationId xmlns:a16="http://schemas.microsoft.com/office/drawing/2014/main" id="{CDD3FA7A-A551-3CE6-6A23-8F04445C5711}"/>
              </a:ext>
            </a:extLst>
          </p:cNvPr>
          <p:cNvSpPr txBox="1"/>
          <p:nvPr/>
        </p:nvSpPr>
        <p:spPr>
          <a:xfrm>
            <a:off x="6095999" y="6323339"/>
            <a:ext cx="6097712" cy="307777"/>
          </a:xfrm>
          <a:prstGeom prst="rect">
            <a:avLst/>
          </a:prstGeom>
          <a:noFill/>
        </p:spPr>
        <p:txBody>
          <a:bodyPr wrap="square">
            <a:spAutoFit/>
          </a:bodyPr>
          <a:lstStyle/>
          <a:p>
            <a:r>
              <a:rPr lang="en-US" sz="1400" dirty="0" err="1">
                <a:solidFill>
                  <a:srgbClr val="000000"/>
                </a:solidFill>
                <a:latin typeface="+mj-lt"/>
              </a:rPr>
              <a:t>Hansmann</a:t>
            </a:r>
            <a:r>
              <a:rPr lang="en-US" sz="1400" dirty="0">
                <a:solidFill>
                  <a:srgbClr val="000000"/>
                </a:solidFill>
                <a:latin typeface="+mj-lt"/>
              </a:rPr>
              <a:t> et al. 2019 updated consensus statement on pediatric PH</a:t>
            </a:r>
            <a:endParaRPr lang="pt-BR" sz="1400" dirty="0">
              <a:latin typeface="+mj-lt"/>
            </a:endParaRPr>
          </a:p>
        </p:txBody>
      </p:sp>
    </p:spTree>
    <p:extLst>
      <p:ext uri="{BB962C8B-B14F-4D97-AF65-F5344CB8AC3E}">
        <p14:creationId xmlns:p14="http://schemas.microsoft.com/office/powerpoint/2010/main" val="206467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A152-33E6-4632-93E9-3CBAD94E2BC3}"/>
              </a:ext>
            </a:extLst>
          </p:cNvPr>
          <p:cNvSpPr>
            <a:spLocks noGrp="1"/>
          </p:cNvSpPr>
          <p:nvPr>
            <p:ph type="title"/>
          </p:nvPr>
        </p:nvSpPr>
        <p:spPr/>
        <p:txBody>
          <a:bodyPr/>
          <a:lstStyle/>
          <a:p>
            <a:pPr algn="ctr"/>
            <a:r>
              <a:rPr lang="pt-BR" dirty="0"/>
              <a:t>HIPERTENSÃO PULMONAR</a:t>
            </a:r>
          </a:p>
        </p:txBody>
      </p:sp>
      <p:sp>
        <p:nvSpPr>
          <p:cNvPr id="5" name="CaixaDeTexto 4">
            <a:extLst>
              <a:ext uri="{FF2B5EF4-FFF2-40B4-BE49-F238E27FC236}">
                <a16:creationId xmlns:a16="http://schemas.microsoft.com/office/drawing/2014/main" id="{A453A6CD-7DFC-41C9-8595-6341F06E2C9B}"/>
              </a:ext>
            </a:extLst>
          </p:cNvPr>
          <p:cNvSpPr txBox="1"/>
          <p:nvPr/>
        </p:nvSpPr>
        <p:spPr>
          <a:xfrm>
            <a:off x="8273130" y="6427113"/>
            <a:ext cx="3955550" cy="861774"/>
          </a:xfrm>
          <a:prstGeom prst="rect">
            <a:avLst/>
          </a:prstGeom>
          <a:noFill/>
        </p:spPr>
        <p:txBody>
          <a:bodyPr wrap="square" rtlCol="0">
            <a:spAutoFit/>
          </a:bodyPr>
          <a:lstStyle/>
          <a:p>
            <a:pPr rtl="0">
              <a:spcBef>
                <a:spcPts val="0"/>
              </a:spcBef>
              <a:spcAft>
                <a:spcPts val="0"/>
              </a:spcAft>
            </a:pPr>
            <a:r>
              <a:rPr lang="it-IT" sz="1400" b="0" i="0" u="none" strike="noStrike" dirty="0">
                <a:solidFill>
                  <a:srgbClr val="000000"/>
                </a:solidFill>
                <a:effectLst/>
                <a:latin typeface="+mj-lt"/>
              </a:rPr>
              <a:t>Breathle (Sheff).2021 Sep;17(3):210076</a:t>
            </a:r>
            <a:endParaRPr lang="it-IT" sz="1400" b="0" dirty="0">
              <a:effectLst/>
              <a:latin typeface="+mj-lt"/>
            </a:endParaRPr>
          </a:p>
          <a:p>
            <a:br>
              <a:rPr lang="it-IT" dirty="0"/>
            </a:br>
            <a:endParaRPr lang="pt-BR" dirty="0"/>
          </a:p>
        </p:txBody>
      </p:sp>
      <p:sp>
        <p:nvSpPr>
          <p:cNvPr id="8" name="Seta: para a Direita 7">
            <a:extLst>
              <a:ext uri="{FF2B5EF4-FFF2-40B4-BE49-F238E27FC236}">
                <a16:creationId xmlns:a16="http://schemas.microsoft.com/office/drawing/2014/main" id="{EE68FCEA-79C2-7FE8-7363-6068D05F9EC5}"/>
              </a:ext>
            </a:extLst>
          </p:cNvPr>
          <p:cNvSpPr/>
          <p:nvPr/>
        </p:nvSpPr>
        <p:spPr>
          <a:xfrm>
            <a:off x="893854" y="3318553"/>
            <a:ext cx="10716954" cy="1941815"/>
          </a:xfrm>
          <a:prstGeom prst="rightArrow">
            <a:avLst/>
          </a:prstGeom>
          <a:ln>
            <a:solidFill>
              <a:schemeClr val="accent1">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573C0FCB-CB4A-3B59-D31F-71EAA6168034}"/>
              </a:ext>
            </a:extLst>
          </p:cNvPr>
          <p:cNvSpPr txBox="1"/>
          <p:nvPr/>
        </p:nvSpPr>
        <p:spPr>
          <a:xfrm rot="19991416">
            <a:off x="891898" y="4015442"/>
            <a:ext cx="1592494" cy="646331"/>
          </a:xfrm>
          <a:prstGeom prst="rect">
            <a:avLst/>
          </a:prstGeom>
          <a:noFill/>
        </p:spPr>
        <p:txBody>
          <a:bodyPr wrap="square" rtlCol="0">
            <a:spAutoFit/>
          </a:bodyPr>
          <a:lstStyle/>
          <a:p>
            <a:pPr algn="ctr"/>
            <a:r>
              <a:rPr lang="pt-BR" b="1" dirty="0"/>
              <a:t>Genebra</a:t>
            </a:r>
            <a:br>
              <a:rPr lang="pt-BR" b="1" dirty="0"/>
            </a:br>
            <a:r>
              <a:rPr lang="pt-BR" b="1" dirty="0"/>
              <a:t>1973</a:t>
            </a:r>
          </a:p>
        </p:txBody>
      </p:sp>
      <p:sp>
        <p:nvSpPr>
          <p:cNvPr id="11" name="CaixaDeTexto 10">
            <a:extLst>
              <a:ext uri="{FF2B5EF4-FFF2-40B4-BE49-F238E27FC236}">
                <a16:creationId xmlns:a16="http://schemas.microsoft.com/office/drawing/2014/main" id="{0186F1BF-7020-1128-CC9F-BA1270A60FCD}"/>
              </a:ext>
            </a:extLst>
          </p:cNvPr>
          <p:cNvSpPr txBox="1"/>
          <p:nvPr/>
        </p:nvSpPr>
        <p:spPr>
          <a:xfrm rot="19982086">
            <a:off x="1980345" y="3907700"/>
            <a:ext cx="1592494" cy="646331"/>
          </a:xfrm>
          <a:prstGeom prst="rect">
            <a:avLst/>
          </a:prstGeom>
          <a:noFill/>
        </p:spPr>
        <p:txBody>
          <a:bodyPr wrap="square" rtlCol="0">
            <a:spAutoFit/>
          </a:bodyPr>
          <a:lstStyle/>
          <a:p>
            <a:pPr algn="ctr"/>
            <a:r>
              <a:rPr lang="pt-BR" b="1" dirty="0"/>
              <a:t>Evian</a:t>
            </a:r>
            <a:br>
              <a:rPr lang="pt-BR" b="1" dirty="0"/>
            </a:br>
            <a:r>
              <a:rPr lang="pt-BR" b="1" dirty="0"/>
              <a:t>1998</a:t>
            </a:r>
          </a:p>
        </p:txBody>
      </p:sp>
      <p:sp>
        <p:nvSpPr>
          <p:cNvPr id="12" name="CaixaDeTexto 11">
            <a:extLst>
              <a:ext uri="{FF2B5EF4-FFF2-40B4-BE49-F238E27FC236}">
                <a16:creationId xmlns:a16="http://schemas.microsoft.com/office/drawing/2014/main" id="{2918192E-7FBC-EE06-8BEE-B2D9CBC9AE21}"/>
              </a:ext>
            </a:extLst>
          </p:cNvPr>
          <p:cNvSpPr txBox="1"/>
          <p:nvPr/>
        </p:nvSpPr>
        <p:spPr>
          <a:xfrm rot="20007155">
            <a:off x="3112215" y="3962356"/>
            <a:ext cx="1592494" cy="646331"/>
          </a:xfrm>
          <a:prstGeom prst="rect">
            <a:avLst/>
          </a:prstGeom>
          <a:noFill/>
        </p:spPr>
        <p:txBody>
          <a:bodyPr wrap="square" rtlCol="0">
            <a:spAutoFit/>
          </a:bodyPr>
          <a:lstStyle/>
          <a:p>
            <a:pPr algn="ctr"/>
            <a:r>
              <a:rPr lang="pt-BR" b="1" dirty="0"/>
              <a:t>Veneza/ERS</a:t>
            </a:r>
            <a:br>
              <a:rPr lang="pt-BR" b="1" dirty="0"/>
            </a:br>
            <a:r>
              <a:rPr lang="pt-BR" b="1" dirty="0"/>
              <a:t>2003/2004</a:t>
            </a:r>
          </a:p>
        </p:txBody>
      </p:sp>
      <p:sp>
        <p:nvSpPr>
          <p:cNvPr id="13" name="CaixaDeTexto 12">
            <a:extLst>
              <a:ext uri="{FF2B5EF4-FFF2-40B4-BE49-F238E27FC236}">
                <a16:creationId xmlns:a16="http://schemas.microsoft.com/office/drawing/2014/main" id="{B86B6C18-44B4-E259-20E0-115CE161F402}"/>
              </a:ext>
            </a:extLst>
          </p:cNvPr>
          <p:cNvSpPr txBox="1"/>
          <p:nvPr/>
        </p:nvSpPr>
        <p:spPr>
          <a:xfrm rot="20283145">
            <a:off x="4392079" y="4032946"/>
            <a:ext cx="1592494" cy="646331"/>
          </a:xfrm>
          <a:prstGeom prst="rect">
            <a:avLst/>
          </a:prstGeom>
          <a:noFill/>
        </p:spPr>
        <p:txBody>
          <a:bodyPr wrap="square" rtlCol="0">
            <a:spAutoFit/>
          </a:bodyPr>
          <a:lstStyle/>
          <a:p>
            <a:pPr algn="ctr"/>
            <a:r>
              <a:rPr lang="pt-BR" b="1" dirty="0"/>
              <a:t>Dana Point</a:t>
            </a:r>
            <a:br>
              <a:rPr lang="pt-BR" b="1" dirty="0"/>
            </a:br>
            <a:r>
              <a:rPr lang="pt-BR" b="1" dirty="0"/>
              <a:t>2008</a:t>
            </a:r>
          </a:p>
        </p:txBody>
      </p:sp>
      <p:sp>
        <p:nvSpPr>
          <p:cNvPr id="14" name="CaixaDeTexto 13">
            <a:extLst>
              <a:ext uri="{FF2B5EF4-FFF2-40B4-BE49-F238E27FC236}">
                <a16:creationId xmlns:a16="http://schemas.microsoft.com/office/drawing/2014/main" id="{6C4DE967-EB7A-6C09-6CF3-707D52CC8815}"/>
              </a:ext>
            </a:extLst>
          </p:cNvPr>
          <p:cNvSpPr txBox="1"/>
          <p:nvPr/>
        </p:nvSpPr>
        <p:spPr>
          <a:xfrm rot="20182599">
            <a:off x="5451297" y="3962706"/>
            <a:ext cx="1592494" cy="646331"/>
          </a:xfrm>
          <a:prstGeom prst="rect">
            <a:avLst/>
          </a:prstGeom>
          <a:noFill/>
        </p:spPr>
        <p:txBody>
          <a:bodyPr wrap="square" rtlCol="0">
            <a:spAutoFit/>
          </a:bodyPr>
          <a:lstStyle/>
          <a:p>
            <a:pPr algn="ctr"/>
            <a:r>
              <a:rPr lang="pt-BR" b="1" dirty="0"/>
              <a:t>ERS</a:t>
            </a:r>
            <a:br>
              <a:rPr lang="pt-BR" b="1" dirty="0"/>
            </a:br>
            <a:r>
              <a:rPr lang="pt-BR" b="1" dirty="0"/>
              <a:t>2009</a:t>
            </a:r>
          </a:p>
        </p:txBody>
      </p:sp>
      <p:sp>
        <p:nvSpPr>
          <p:cNvPr id="15" name="CaixaDeTexto 14">
            <a:extLst>
              <a:ext uri="{FF2B5EF4-FFF2-40B4-BE49-F238E27FC236}">
                <a16:creationId xmlns:a16="http://schemas.microsoft.com/office/drawing/2014/main" id="{2C7EB236-9783-DBE2-BDC9-106AB82D9362}"/>
              </a:ext>
            </a:extLst>
          </p:cNvPr>
          <p:cNvSpPr txBox="1"/>
          <p:nvPr/>
        </p:nvSpPr>
        <p:spPr>
          <a:xfrm rot="19686002">
            <a:off x="6407216" y="3962355"/>
            <a:ext cx="1592494" cy="646331"/>
          </a:xfrm>
          <a:prstGeom prst="rect">
            <a:avLst/>
          </a:prstGeom>
          <a:noFill/>
        </p:spPr>
        <p:txBody>
          <a:bodyPr wrap="square" rtlCol="0">
            <a:spAutoFit/>
          </a:bodyPr>
          <a:lstStyle/>
          <a:p>
            <a:pPr algn="ctr"/>
            <a:r>
              <a:rPr lang="pt-BR" b="1" dirty="0"/>
              <a:t>Nice</a:t>
            </a:r>
            <a:br>
              <a:rPr lang="pt-BR" b="1" dirty="0"/>
            </a:br>
            <a:r>
              <a:rPr lang="pt-BR" b="1" dirty="0"/>
              <a:t>2013</a:t>
            </a:r>
          </a:p>
        </p:txBody>
      </p:sp>
      <p:sp>
        <p:nvSpPr>
          <p:cNvPr id="16" name="CaixaDeTexto 15">
            <a:extLst>
              <a:ext uri="{FF2B5EF4-FFF2-40B4-BE49-F238E27FC236}">
                <a16:creationId xmlns:a16="http://schemas.microsoft.com/office/drawing/2014/main" id="{BFFF75E0-5AB8-FAE9-D2E3-F95F7B8DC682}"/>
              </a:ext>
            </a:extLst>
          </p:cNvPr>
          <p:cNvSpPr txBox="1"/>
          <p:nvPr/>
        </p:nvSpPr>
        <p:spPr>
          <a:xfrm rot="19686002">
            <a:off x="7495858" y="3962357"/>
            <a:ext cx="1592494" cy="646331"/>
          </a:xfrm>
          <a:prstGeom prst="rect">
            <a:avLst/>
          </a:prstGeom>
          <a:noFill/>
        </p:spPr>
        <p:txBody>
          <a:bodyPr wrap="square" rtlCol="0">
            <a:spAutoFit/>
          </a:bodyPr>
          <a:lstStyle/>
          <a:p>
            <a:pPr algn="ctr"/>
            <a:r>
              <a:rPr lang="pt-BR" b="1" dirty="0"/>
              <a:t>ERS</a:t>
            </a:r>
            <a:br>
              <a:rPr lang="pt-BR" b="1" dirty="0"/>
            </a:br>
            <a:r>
              <a:rPr lang="pt-BR" b="1" dirty="0"/>
              <a:t>2015</a:t>
            </a:r>
          </a:p>
        </p:txBody>
      </p:sp>
      <p:sp>
        <p:nvSpPr>
          <p:cNvPr id="17" name="CaixaDeTexto 16">
            <a:extLst>
              <a:ext uri="{FF2B5EF4-FFF2-40B4-BE49-F238E27FC236}">
                <a16:creationId xmlns:a16="http://schemas.microsoft.com/office/drawing/2014/main" id="{3FBF961F-5C57-30AE-C85F-51EF3498F9A3}"/>
              </a:ext>
            </a:extLst>
          </p:cNvPr>
          <p:cNvSpPr txBox="1"/>
          <p:nvPr/>
        </p:nvSpPr>
        <p:spPr>
          <a:xfrm rot="19686002">
            <a:off x="8676522" y="3962356"/>
            <a:ext cx="1592494" cy="646331"/>
          </a:xfrm>
          <a:prstGeom prst="rect">
            <a:avLst/>
          </a:prstGeom>
          <a:noFill/>
        </p:spPr>
        <p:txBody>
          <a:bodyPr wrap="square" rtlCol="0">
            <a:spAutoFit/>
          </a:bodyPr>
          <a:lstStyle/>
          <a:p>
            <a:pPr algn="ctr"/>
            <a:r>
              <a:rPr lang="pt-BR" b="1" dirty="0"/>
              <a:t>Nice</a:t>
            </a:r>
            <a:br>
              <a:rPr lang="pt-BR" b="1" dirty="0"/>
            </a:br>
            <a:r>
              <a:rPr lang="pt-BR" b="1" dirty="0"/>
              <a:t>2018</a:t>
            </a:r>
          </a:p>
        </p:txBody>
      </p:sp>
      <p:pic>
        <p:nvPicPr>
          <p:cNvPr id="19" name="Imagem 18">
            <a:extLst>
              <a:ext uri="{FF2B5EF4-FFF2-40B4-BE49-F238E27FC236}">
                <a16:creationId xmlns:a16="http://schemas.microsoft.com/office/drawing/2014/main" id="{17838AB5-128F-E431-FB7D-4A8C40E5B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534" y="2274591"/>
            <a:ext cx="826198" cy="1230317"/>
          </a:xfrm>
          <a:prstGeom prst="rect">
            <a:avLst/>
          </a:prstGeom>
        </p:spPr>
      </p:pic>
      <p:sp>
        <p:nvSpPr>
          <p:cNvPr id="20" name="Retângulo 19">
            <a:extLst>
              <a:ext uri="{FF2B5EF4-FFF2-40B4-BE49-F238E27FC236}">
                <a16:creationId xmlns:a16="http://schemas.microsoft.com/office/drawing/2014/main" id="{49422F41-4D89-0237-9A75-901299D8EF87}"/>
              </a:ext>
            </a:extLst>
          </p:cNvPr>
          <p:cNvSpPr/>
          <p:nvPr/>
        </p:nvSpPr>
        <p:spPr>
          <a:xfrm>
            <a:off x="797958" y="2448148"/>
            <a:ext cx="1331680" cy="1013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CATE D</a:t>
            </a:r>
            <a:br>
              <a:rPr lang="pt-BR" dirty="0"/>
            </a:br>
            <a:r>
              <a:rPr lang="pt-BR" dirty="0" err="1"/>
              <a:t>PmAP</a:t>
            </a:r>
            <a:r>
              <a:rPr lang="pt-BR" dirty="0"/>
              <a:t> ≥25 mmHg</a:t>
            </a:r>
          </a:p>
        </p:txBody>
      </p:sp>
      <p:cxnSp>
        <p:nvCxnSpPr>
          <p:cNvPr id="22" name="Conector de Seta Reta 21">
            <a:extLst>
              <a:ext uri="{FF2B5EF4-FFF2-40B4-BE49-F238E27FC236}">
                <a16:creationId xmlns:a16="http://schemas.microsoft.com/office/drawing/2014/main" id="{5668D7E6-07F3-6163-D9CB-89740F1A2171}"/>
              </a:ext>
            </a:extLst>
          </p:cNvPr>
          <p:cNvCxnSpPr>
            <a:cxnSpLocks/>
            <a:stCxn id="24" idx="1"/>
            <a:endCxn id="19" idx="2"/>
          </p:cNvCxnSpPr>
          <p:nvPr/>
        </p:nvCxnSpPr>
        <p:spPr>
          <a:xfrm flipV="1">
            <a:off x="1546786" y="3504908"/>
            <a:ext cx="1091847" cy="45784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Elipse 23">
            <a:extLst>
              <a:ext uri="{FF2B5EF4-FFF2-40B4-BE49-F238E27FC236}">
                <a16:creationId xmlns:a16="http://schemas.microsoft.com/office/drawing/2014/main" id="{6149691D-B213-7E1A-A6DA-932EEF0F8D52}"/>
              </a:ext>
            </a:extLst>
          </p:cNvPr>
          <p:cNvSpPr/>
          <p:nvPr/>
        </p:nvSpPr>
        <p:spPr>
          <a:xfrm>
            <a:off x="1532367" y="3949563"/>
            <a:ext cx="98459" cy="90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a:extLst>
              <a:ext uri="{FF2B5EF4-FFF2-40B4-BE49-F238E27FC236}">
                <a16:creationId xmlns:a16="http://schemas.microsoft.com/office/drawing/2014/main" id="{1A621003-F427-FEC2-5552-B6A709C37C62}"/>
              </a:ext>
            </a:extLst>
          </p:cNvPr>
          <p:cNvPicPr>
            <a:picLocks noChangeAspect="1"/>
          </p:cNvPicPr>
          <p:nvPr/>
        </p:nvPicPr>
        <p:blipFill rotWithShape="1">
          <a:blip r:embed="rId4">
            <a:extLst>
              <a:ext uri="{28A0092B-C50C-407E-A947-70E740481C1C}">
                <a14:useLocalDpi xmlns:a14="http://schemas.microsoft.com/office/drawing/2010/main" val="0"/>
              </a:ext>
            </a:extLst>
          </a:blip>
          <a:srcRect b="19452"/>
          <a:stretch/>
        </p:blipFill>
        <p:spPr>
          <a:xfrm>
            <a:off x="870300" y="5095440"/>
            <a:ext cx="826199" cy="1467586"/>
          </a:xfrm>
          <a:prstGeom prst="rect">
            <a:avLst/>
          </a:prstGeom>
        </p:spPr>
      </p:pic>
      <p:sp>
        <p:nvSpPr>
          <p:cNvPr id="27" name="Retângulo 26">
            <a:extLst>
              <a:ext uri="{FF2B5EF4-FFF2-40B4-BE49-F238E27FC236}">
                <a16:creationId xmlns:a16="http://schemas.microsoft.com/office/drawing/2014/main" id="{CC6E2D55-777E-2594-5053-C7FE51BBEAE6}"/>
              </a:ext>
            </a:extLst>
          </p:cNvPr>
          <p:cNvSpPr/>
          <p:nvPr/>
        </p:nvSpPr>
        <p:spPr>
          <a:xfrm>
            <a:off x="1803112" y="5582370"/>
            <a:ext cx="1829699" cy="1013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HP primária</a:t>
            </a:r>
            <a:br>
              <a:rPr lang="pt-BR" b="1" dirty="0"/>
            </a:br>
            <a:r>
              <a:rPr lang="pt-BR" b="1" dirty="0"/>
              <a:t>HP secundária</a:t>
            </a:r>
            <a:endParaRPr lang="pt-BR" dirty="0"/>
          </a:p>
        </p:txBody>
      </p:sp>
      <p:cxnSp>
        <p:nvCxnSpPr>
          <p:cNvPr id="28" name="Conector de Seta Reta 27">
            <a:extLst>
              <a:ext uri="{FF2B5EF4-FFF2-40B4-BE49-F238E27FC236}">
                <a16:creationId xmlns:a16="http://schemas.microsoft.com/office/drawing/2014/main" id="{A522C3FA-1D27-5ACE-F030-384D1BD0A224}"/>
              </a:ext>
            </a:extLst>
          </p:cNvPr>
          <p:cNvCxnSpPr>
            <a:cxnSpLocks/>
            <a:endCxn id="30" idx="3"/>
          </p:cNvCxnSpPr>
          <p:nvPr/>
        </p:nvCxnSpPr>
        <p:spPr>
          <a:xfrm flipV="1">
            <a:off x="1723520" y="4433198"/>
            <a:ext cx="766855" cy="95957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Elipse 29">
            <a:extLst>
              <a:ext uri="{FF2B5EF4-FFF2-40B4-BE49-F238E27FC236}">
                <a16:creationId xmlns:a16="http://schemas.microsoft.com/office/drawing/2014/main" id="{D9B7D0A6-3592-0537-5C63-39D916F4E723}"/>
              </a:ext>
            </a:extLst>
          </p:cNvPr>
          <p:cNvSpPr/>
          <p:nvPr/>
        </p:nvSpPr>
        <p:spPr>
          <a:xfrm>
            <a:off x="2475956" y="4356341"/>
            <a:ext cx="98459" cy="90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Imagem 33">
            <a:extLst>
              <a:ext uri="{FF2B5EF4-FFF2-40B4-BE49-F238E27FC236}">
                <a16:creationId xmlns:a16="http://schemas.microsoft.com/office/drawing/2014/main" id="{5F99B70E-E7EC-A0FF-AD09-A790FEA34E7E}"/>
              </a:ext>
            </a:extLst>
          </p:cNvPr>
          <p:cNvPicPr>
            <a:picLocks noChangeAspect="1"/>
          </p:cNvPicPr>
          <p:nvPr/>
        </p:nvPicPr>
        <p:blipFill rotWithShape="1">
          <a:blip r:embed="rId5">
            <a:extLst>
              <a:ext uri="{28A0092B-C50C-407E-A947-70E740481C1C}">
                <a14:useLocalDpi xmlns:a14="http://schemas.microsoft.com/office/drawing/2010/main" val="0"/>
              </a:ext>
            </a:extLst>
          </a:blip>
          <a:srcRect t="6560" b="37592"/>
          <a:stretch/>
        </p:blipFill>
        <p:spPr>
          <a:xfrm>
            <a:off x="3461318" y="2282090"/>
            <a:ext cx="1177076" cy="1079580"/>
          </a:xfrm>
          <a:prstGeom prst="rect">
            <a:avLst/>
          </a:prstGeom>
        </p:spPr>
      </p:pic>
      <p:sp>
        <p:nvSpPr>
          <p:cNvPr id="35" name="Retângulo 34">
            <a:extLst>
              <a:ext uri="{FF2B5EF4-FFF2-40B4-BE49-F238E27FC236}">
                <a16:creationId xmlns:a16="http://schemas.microsoft.com/office/drawing/2014/main" id="{C380E6BB-258B-9F08-C5EF-0B3ED6BD629F}"/>
              </a:ext>
            </a:extLst>
          </p:cNvPr>
          <p:cNvSpPr/>
          <p:nvPr/>
        </p:nvSpPr>
        <p:spPr>
          <a:xfrm>
            <a:off x="4765192" y="2220609"/>
            <a:ext cx="1924366" cy="1177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1400" b="1" dirty="0"/>
              <a:t>HPI + HPH/ HPS</a:t>
            </a:r>
            <a:br>
              <a:rPr lang="pt-BR" sz="1400" b="1" dirty="0"/>
            </a:br>
            <a:r>
              <a:rPr lang="pt-BR" sz="1400" b="1" dirty="0" err="1"/>
              <a:t>PmAP</a:t>
            </a:r>
            <a:r>
              <a:rPr lang="pt-BR" sz="1400" b="1" dirty="0"/>
              <a:t> &gt; 25 mmHg</a:t>
            </a:r>
            <a:br>
              <a:rPr lang="pt-BR" sz="1400" dirty="0"/>
            </a:br>
            <a:r>
              <a:rPr lang="pt-BR" sz="1400" dirty="0" err="1"/>
              <a:t>PmAP</a:t>
            </a:r>
            <a:r>
              <a:rPr lang="pt-BR" sz="1400" dirty="0"/>
              <a:t> (E) &gt; 30 mmHg</a:t>
            </a:r>
            <a:br>
              <a:rPr lang="pt-BR" sz="1400" dirty="0"/>
            </a:br>
            <a:r>
              <a:rPr lang="pt-BR" sz="1400" dirty="0"/>
              <a:t>PAOP ≤15 mmHg</a:t>
            </a:r>
            <a:br>
              <a:rPr lang="pt-BR" sz="1400" dirty="0"/>
            </a:br>
            <a:r>
              <a:rPr lang="pt-BR" sz="1400" dirty="0"/>
              <a:t>RVP &gt; 3 </a:t>
            </a:r>
            <a:r>
              <a:rPr lang="pt-BR" sz="1400" dirty="0" err="1"/>
              <a:t>uw</a:t>
            </a:r>
            <a:endParaRPr lang="pt-BR" sz="1400" dirty="0"/>
          </a:p>
        </p:txBody>
      </p:sp>
      <p:cxnSp>
        <p:nvCxnSpPr>
          <p:cNvPr id="36" name="Conector de Seta Reta 35">
            <a:extLst>
              <a:ext uri="{FF2B5EF4-FFF2-40B4-BE49-F238E27FC236}">
                <a16:creationId xmlns:a16="http://schemas.microsoft.com/office/drawing/2014/main" id="{AD3D0906-8DBF-519B-1C88-361F0B157BF7}"/>
              </a:ext>
            </a:extLst>
          </p:cNvPr>
          <p:cNvCxnSpPr>
            <a:cxnSpLocks/>
            <a:endCxn id="35" idx="2"/>
          </p:cNvCxnSpPr>
          <p:nvPr/>
        </p:nvCxnSpPr>
        <p:spPr>
          <a:xfrm flipV="1">
            <a:off x="4547792" y="3398339"/>
            <a:ext cx="1179583" cy="700783"/>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Elipse 37">
            <a:extLst>
              <a:ext uri="{FF2B5EF4-FFF2-40B4-BE49-F238E27FC236}">
                <a16:creationId xmlns:a16="http://schemas.microsoft.com/office/drawing/2014/main" id="{08A55F68-97ED-9AE7-F9F1-2DBED04FBAEC}"/>
              </a:ext>
            </a:extLst>
          </p:cNvPr>
          <p:cNvSpPr/>
          <p:nvPr/>
        </p:nvSpPr>
        <p:spPr>
          <a:xfrm>
            <a:off x="4498562" y="4045747"/>
            <a:ext cx="98459" cy="90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 name="Imagem 39">
            <a:extLst>
              <a:ext uri="{FF2B5EF4-FFF2-40B4-BE49-F238E27FC236}">
                <a16:creationId xmlns:a16="http://schemas.microsoft.com/office/drawing/2014/main" id="{E452B04C-9DD5-65AF-A2FD-9726EA434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4074" y="5095440"/>
            <a:ext cx="938213" cy="1219200"/>
          </a:xfrm>
          <a:prstGeom prst="rect">
            <a:avLst/>
          </a:prstGeom>
        </p:spPr>
      </p:pic>
      <p:sp>
        <p:nvSpPr>
          <p:cNvPr id="43" name="Retângulo 42">
            <a:extLst>
              <a:ext uri="{FF2B5EF4-FFF2-40B4-BE49-F238E27FC236}">
                <a16:creationId xmlns:a16="http://schemas.microsoft.com/office/drawing/2014/main" id="{F65331CA-F040-61E9-7702-6F9AF4693DBC}"/>
              </a:ext>
            </a:extLst>
          </p:cNvPr>
          <p:cNvSpPr/>
          <p:nvPr/>
        </p:nvSpPr>
        <p:spPr>
          <a:xfrm>
            <a:off x="4938802" y="5359958"/>
            <a:ext cx="2011060" cy="8563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r>
              <a:rPr lang="pt-BR" sz="1400" b="1" dirty="0"/>
            </a:br>
            <a:r>
              <a:rPr lang="pt-BR" sz="1400" b="1" dirty="0" err="1"/>
              <a:t>PmAP</a:t>
            </a:r>
            <a:r>
              <a:rPr lang="pt-BR" sz="1400" b="1" dirty="0"/>
              <a:t> (n) ≤20 mmHg</a:t>
            </a:r>
            <a:br>
              <a:rPr lang="pt-BR" sz="1400" dirty="0"/>
            </a:br>
            <a:r>
              <a:rPr lang="pt-BR" sz="1400" dirty="0" err="1"/>
              <a:t>PmAP</a:t>
            </a:r>
            <a:r>
              <a:rPr lang="pt-BR" sz="1400" dirty="0"/>
              <a:t> &gt; 25 mmHg</a:t>
            </a:r>
            <a:br>
              <a:rPr lang="pt-BR" sz="1400" dirty="0"/>
            </a:br>
            <a:r>
              <a:rPr lang="pt-BR" sz="1400" dirty="0"/>
              <a:t>PAOP ≤15 mmHg</a:t>
            </a:r>
            <a:br>
              <a:rPr lang="pt-BR" sz="1400" dirty="0"/>
            </a:br>
            <a:endParaRPr lang="pt-BR" sz="1400" dirty="0"/>
          </a:p>
        </p:txBody>
      </p:sp>
      <p:cxnSp>
        <p:nvCxnSpPr>
          <p:cNvPr id="46" name="Conector de Seta Reta 45">
            <a:extLst>
              <a:ext uri="{FF2B5EF4-FFF2-40B4-BE49-F238E27FC236}">
                <a16:creationId xmlns:a16="http://schemas.microsoft.com/office/drawing/2014/main" id="{DEA5E9E4-3FB0-54F8-9895-5719A8C16721}"/>
              </a:ext>
            </a:extLst>
          </p:cNvPr>
          <p:cNvCxnSpPr>
            <a:cxnSpLocks/>
            <a:endCxn id="43" idx="0"/>
          </p:cNvCxnSpPr>
          <p:nvPr/>
        </p:nvCxnSpPr>
        <p:spPr>
          <a:xfrm>
            <a:off x="5458483" y="4643398"/>
            <a:ext cx="485849" cy="71656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Elipse 48">
            <a:extLst>
              <a:ext uri="{FF2B5EF4-FFF2-40B4-BE49-F238E27FC236}">
                <a16:creationId xmlns:a16="http://schemas.microsoft.com/office/drawing/2014/main" id="{DFA7A5A4-54B6-5BB9-B0E7-091AC6D8B105}"/>
              </a:ext>
            </a:extLst>
          </p:cNvPr>
          <p:cNvSpPr/>
          <p:nvPr/>
        </p:nvSpPr>
        <p:spPr>
          <a:xfrm>
            <a:off x="5404820" y="4553354"/>
            <a:ext cx="98459" cy="90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3" name="Imagem 52">
            <a:extLst>
              <a:ext uri="{FF2B5EF4-FFF2-40B4-BE49-F238E27FC236}">
                <a16:creationId xmlns:a16="http://schemas.microsoft.com/office/drawing/2014/main" id="{EBF50DD7-7765-F6C4-E747-F76FBFD0AB14}"/>
              </a:ext>
            </a:extLst>
          </p:cNvPr>
          <p:cNvPicPr>
            <a:picLocks noChangeAspect="1"/>
          </p:cNvPicPr>
          <p:nvPr/>
        </p:nvPicPr>
        <p:blipFill rotWithShape="1">
          <a:blip r:embed="rId7">
            <a:extLst>
              <a:ext uri="{28A0092B-C50C-407E-A947-70E740481C1C}">
                <a14:useLocalDpi xmlns:a14="http://schemas.microsoft.com/office/drawing/2010/main" val="0"/>
              </a:ext>
            </a:extLst>
          </a:blip>
          <a:srcRect b="14958"/>
          <a:stretch/>
        </p:blipFill>
        <p:spPr>
          <a:xfrm>
            <a:off x="7026478" y="2119708"/>
            <a:ext cx="790666" cy="1487291"/>
          </a:xfrm>
          <a:prstGeom prst="rect">
            <a:avLst/>
          </a:prstGeom>
        </p:spPr>
      </p:pic>
      <p:sp>
        <p:nvSpPr>
          <p:cNvPr id="54" name="Retângulo 53">
            <a:extLst>
              <a:ext uri="{FF2B5EF4-FFF2-40B4-BE49-F238E27FC236}">
                <a16:creationId xmlns:a16="http://schemas.microsoft.com/office/drawing/2014/main" id="{03DEC3CD-5CCA-94F9-2B56-D9B1FD1C7091}"/>
              </a:ext>
            </a:extLst>
          </p:cNvPr>
          <p:cNvSpPr/>
          <p:nvPr/>
        </p:nvSpPr>
        <p:spPr>
          <a:xfrm>
            <a:off x="7902937" y="2316637"/>
            <a:ext cx="1924366" cy="1177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1400" dirty="0" err="1"/>
              <a:t>PmAP</a:t>
            </a:r>
            <a:r>
              <a:rPr lang="pt-BR" sz="1400" dirty="0"/>
              <a:t> &gt; 25 mmHg</a:t>
            </a:r>
            <a:br>
              <a:rPr lang="pt-BR" sz="1400" dirty="0"/>
            </a:br>
            <a:r>
              <a:rPr lang="pt-BR" sz="1400" dirty="0"/>
              <a:t>PAOP ≤15 mmHg</a:t>
            </a:r>
            <a:br>
              <a:rPr lang="pt-BR" sz="1400" dirty="0"/>
            </a:br>
            <a:r>
              <a:rPr lang="pt-BR" sz="1400" b="1" dirty="0"/>
              <a:t>RVP &gt; 3 </a:t>
            </a:r>
            <a:r>
              <a:rPr lang="pt-BR" sz="1400" b="1" dirty="0" err="1"/>
              <a:t>uw</a:t>
            </a:r>
            <a:br>
              <a:rPr lang="pt-BR" sz="1400" dirty="0"/>
            </a:br>
            <a:r>
              <a:rPr lang="pt-BR" sz="1400" b="1" dirty="0" err="1"/>
              <a:t>HPpCi</a:t>
            </a:r>
            <a:r>
              <a:rPr lang="pt-BR" sz="1400" b="1" dirty="0"/>
              <a:t>/</a:t>
            </a:r>
            <a:r>
              <a:rPr lang="pt-BR" sz="1400" b="1" dirty="0" err="1"/>
              <a:t>HPpCc</a:t>
            </a:r>
            <a:endParaRPr lang="pt-BR" sz="1400" b="1" dirty="0"/>
          </a:p>
        </p:txBody>
      </p:sp>
      <p:cxnSp>
        <p:nvCxnSpPr>
          <p:cNvPr id="55" name="Conector de Seta Reta 54">
            <a:extLst>
              <a:ext uri="{FF2B5EF4-FFF2-40B4-BE49-F238E27FC236}">
                <a16:creationId xmlns:a16="http://schemas.microsoft.com/office/drawing/2014/main" id="{365BC554-D2A8-CCF7-652A-FB06DE06776D}"/>
              </a:ext>
            </a:extLst>
          </p:cNvPr>
          <p:cNvCxnSpPr>
            <a:cxnSpLocks/>
            <a:endCxn id="54" idx="2"/>
          </p:cNvCxnSpPr>
          <p:nvPr/>
        </p:nvCxnSpPr>
        <p:spPr>
          <a:xfrm flipV="1">
            <a:off x="7548660" y="3494367"/>
            <a:ext cx="1316460" cy="641424"/>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8" name="Elipse 57">
            <a:extLst>
              <a:ext uri="{FF2B5EF4-FFF2-40B4-BE49-F238E27FC236}">
                <a16:creationId xmlns:a16="http://schemas.microsoft.com/office/drawing/2014/main" id="{8D25CB9A-0457-7388-F759-FC81FDCD01CA}"/>
              </a:ext>
            </a:extLst>
          </p:cNvPr>
          <p:cNvSpPr/>
          <p:nvPr/>
        </p:nvSpPr>
        <p:spPr>
          <a:xfrm>
            <a:off x="7530288" y="4099122"/>
            <a:ext cx="98459" cy="90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0" name="Imagem 59">
            <a:extLst>
              <a:ext uri="{FF2B5EF4-FFF2-40B4-BE49-F238E27FC236}">
                <a16:creationId xmlns:a16="http://schemas.microsoft.com/office/drawing/2014/main" id="{8044446E-2A7E-FF02-A3D5-7A369E1F2E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6343" y="4921731"/>
            <a:ext cx="911773" cy="1340553"/>
          </a:xfrm>
          <a:prstGeom prst="rect">
            <a:avLst/>
          </a:prstGeom>
        </p:spPr>
      </p:pic>
      <p:sp>
        <p:nvSpPr>
          <p:cNvPr id="61" name="Retângulo 60">
            <a:extLst>
              <a:ext uri="{FF2B5EF4-FFF2-40B4-BE49-F238E27FC236}">
                <a16:creationId xmlns:a16="http://schemas.microsoft.com/office/drawing/2014/main" id="{8B32035A-A412-7BF1-C94E-890F2290B306}"/>
              </a:ext>
            </a:extLst>
          </p:cNvPr>
          <p:cNvSpPr/>
          <p:nvPr/>
        </p:nvSpPr>
        <p:spPr>
          <a:xfrm>
            <a:off x="8539391" y="5232656"/>
            <a:ext cx="1849497" cy="8413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r>
              <a:rPr lang="pt-BR" sz="1400" b="1" dirty="0"/>
            </a:br>
            <a:r>
              <a:rPr lang="pt-BR" sz="1400" b="1" dirty="0" err="1"/>
              <a:t>PmAP</a:t>
            </a:r>
            <a:r>
              <a:rPr lang="pt-BR" sz="1400" b="1" dirty="0"/>
              <a:t> &gt; 20 mmHg</a:t>
            </a:r>
            <a:br>
              <a:rPr lang="pt-BR" sz="1400" dirty="0"/>
            </a:br>
            <a:r>
              <a:rPr lang="pt-BR" sz="1400" dirty="0"/>
              <a:t>PAOP ≤15 mmHg</a:t>
            </a:r>
            <a:br>
              <a:rPr lang="pt-BR" sz="1400" dirty="0"/>
            </a:br>
            <a:r>
              <a:rPr lang="pt-BR" sz="1400" dirty="0"/>
              <a:t>RVP &gt; 3 </a:t>
            </a:r>
            <a:r>
              <a:rPr lang="pt-BR" sz="1400" dirty="0" err="1"/>
              <a:t>uw</a:t>
            </a:r>
            <a:br>
              <a:rPr lang="pt-BR" sz="1400" dirty="0"/>
            </a:br>
            <a:endParaRPr lang="pt-BR" sz="1400" b="1" dirty="0"/>
          </a:p>
        </p:txBody>
      </p:sp>
      <p:cxnSp>
        <p:nvCxnSpPr>
          <p:cNvPr id="62" name="Conector de Seta Reta 61">
            <a:extLst>
              <a:ext uri="{FF2B5EF4-FFF2-40B4-BE49-F238E27FC236}">
                <a16:creationId xmlns:a16="http://schemas.microsoft.com/office/drawing/2014/main" id="{8683E620-7FD3-94AB-DABA-D2CB943905D1}"/>
              </a:ext>
            </a:extLst>
          </p:cNvPr>
          <p:cNvCxnSpPr>
            <a:cxnSpLocks/>
            <a:stCxn id="61" idx="0"/>
            <a:endCxn id="17" idx="2"/>
          </p:cNvCxnSpPr>
          <p:nvPr/>
        </p:nvCxnSpPr>
        <p:spPr>
          <a:xfrm flipV="1">
            <a:off x="9464140" y="4559880"/>
            <a:ext cx="179402" cy="672776"/>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7" name="Elipse 1026">
            <a:extLst>
              <a:ext uri="{FF2B5EF4-FFF2-40B4-BE49-F238E27FC236}">
                <a16:creationId xmlns:a16="http://schemas.microsoft.com/office/drawing/2014/main" id="{D2B6FD42-16BD-1F92-3B6B-AFFB39AF7A1B}"/>
              </a:ext>
            </a:extLst>
          </p:cNvPr>
          <p:cNvSpPr/>
          <p:nvPr/>
        </p:nvSpPr>
        <p:spPr>
          <a:xfrm>
            <a:off x="9598943" y="4559879"/>
            <a:ext cx="98459" cy="90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433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additive="base">
                                        <p:cTn id="61" dur="500" fill="hold"/>
                                        <p:tgtEl>
                                          <p:spTgt spid="46"/>
                                        </p:tgtEl>
                                        <p:attrNameLst>
                                          <p:attrName>ppt_x</p:attrName>
                                        </p:attrNameLst>
                                      </p:cBhvr>
                                      <p:tavLst>
                                        <p:tav tm="0">
                                          <p:val>
                                            <p:strVal val="#ppt_x"/>
                                          </p:val>
                                        </p:tav>
                                        <p:tav tm="100000">
                                          <p:val>
                                            <p:strVal val="#ppt_x"/>
                                          </p:val>
                                        </p:tav>
                                      </p:tavLst>
                                    </p:anim>
                                    <p:anim calcmode="lin" valueType="num">
                                      <p:cBhvr additive="base">
                                        <p:cTn id="6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ppt_x"/>
                                          </p:val>
                                        </p:tav>
                                        <p:tav tm="100000">
                                          <p:val>
                                            <p:strVal val="#ppt_x"/>
                                          </p:val>
                                        </p:tav>
                                      </p:tavLst>
                                    </p:anim>
                                    <p:anim calcmode="lin" valueType="num">
                                      <p:cBhvr additive="base">
                                        <p:cTn id="68" dur="500" fill="hold"/>
                                        <p:tgtEl>
                                          <p:spTgt spid="5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additive="base">
                                        <p:cTn id="71" dur="500" fill="hold"/>
                                        <p:tgtEl>
                                          <p:spTgt spid="54"/>
                                        </p:tgtEl>
                                        <p:attrNameLst>
                                          <p:attrName>ppt_x</p:attrName>
                                        </p:attrNameLst>
                                      </p:cBhvr>
                                      <p:tavLst>
                                        <p:tav tm="0">
                                          <p:val>
                                            <p:strVal val="#ppt_x"/>
                                          </p:val>
                                        </p:tav>
                                        <p:tav tm="100000">
                                          <p:val>
                                            <p:strVal val="#ppt_x"/>
                                          </p:val>
                                        </p:tav>
                                      </p:tavLst>
                                    </p:anim>
                                    <p:anim calcmode="lin" valueType="num">
                                      <p:cBhvr additive="base">
                                        <p:cTn id="72" dur="500" fill="hold"/>
                                        <p:tgtEl>
                                          <p:spTgt spid="5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additive="base">
                                        <p:cTn id="75" dur="500" fill="hold"/>
                                        <p:tgtEl>
                                          <p:spTgt spid="55"/>
                                        </p:tgtEl>
                                        <p:attrNameLst>
                                          <p:attrName>ppt_x</p:attrName>
                                        </p:attrNameLst>
                                      </p:cBhvr>
                                      <p:tavLst>
                                        <p:tav tm="0">
                                          <p:val>
                                            <p:strVal val="#ppt_x"/>
                                          </p:val>
                                        </p:tav>
                                        <p:tav tm="100000">
                                          <p:val>
                                            <p:strVal val="#ppt_x"/>
                                          </p:val>
                                        </p:tav>
                                      </p:tavLst>
                                    </p:anim>
                                    <p:anim calcmode="lin" valueType="num">
                                      <p:cBhvr additive="base">
                                        <p:cTn id="7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60"/>
                                        </p:tgtEl>
                                        <p:attrNameLst>
                                          <p:attrName>style.visibility</p:attrName>
                                        </p:attrNameLst>
                                      </p:cBhvr>
                                      <p:to>
                                        <p:strVal val="visible"/>
                                      </p:to>
                                    </p:set>
                                    <p:anim calcmode="lin" valueType="num">
                                      <p:cBhvr additive="base">
                                        <p:cTn id="81" dur="500" fill="hold"/>
                                        <p:tgtEl>
                                          <p:spTgt spid="60"/>
                                        </p:tgtEl>
                                        <p:attrNameLst>
                                          <p:attrName>ppt_x</p:attrName>
                                        </p:attrNameLst>
                                      </p:cBhvr>
                                      <p:tavLst>
                                        <p:tav tm="0">
                                          <p:val>
                                            <p:strVal val="#ppt_x"/>
                                          </p:val>
                                        </p:tav>
                                        <p:tav tm="100000">
                                          <p:val>
                                            <p:strVal val="#ppt_x"/>
                                          </p:val>
                                        </p:tav>
                                      </p:tavLst>
                                    </p:anim>
                                    <p:anim calcmode="lin" valueType="num">
                                      <p:cBhvr additive="base">
                                        <p:cTn id="82" dur="500" fill="hold"/>
                                        <p:tgtEl>
                                          <p:spTgt spid="6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anim calcmode="lin" valueType="num">
                                      <p:cBhvr additive="base">
                                        <p:cTn id="85" dur="500" fill="hold"/>
                                        <p:tgtEl>
                                          <p:spTgt spid="61"/>
                                        </p:tgtEl>
                                        <p:attrNameLst>
                                          <p:attrName>ppt_x</p:attrName>
                                        </p:attrNameLst>
                                      </p:cBhvr>
                                      <p:tavLst>
                                        <p:tav tm="0">
                                          <p:val>
                                            <p:strVal val="#ppt_x"/>
                                          </p:val>
                                        </p:tav>
                                        <p:tav tm="100000">
                                          <p:val>
                                            <p:strVal val="#ppt_x"/>
                                          </p:val>
                                        </p:tav>
                                      </p:tavLst>
                                    </p:anim>
                                    <p:anim calcmode="lin" valueType="num">
                                      <p:cBhvr additive="base">
                                        <p:cTn id="86" dur="500" fill="hold"/>
                                        <p:tgtEl>
                                          <p:spTgt spid="61"/>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62"/>
                                        </p:tgtEl>
                                        <p:attrNameLst>
                                          <p:attrName>style.visibility</p:attrName>
                                        </p:attrNameLst>
                                      </p:cBhvr>
                                      <p:to>
                                        <p:strVal val="visible"/>
                                      </p:to>
                                    </p:set>
                                    <p:anim calcmode="lin" valueType="num">
                                      <p:cBhvr additive="base">
                                        <p:cTn id="89" dur="500" fill="hold"/>
                                        <p:tgtEl>
                                          <p:spTgt spid="62"/>
                                        </p:tgtEl>
                                        <p:attrNameLst>
                                          <p:attrName>ppt_x</p:attrName>
                                        </p:attrNameLst>
                                      </p:cBhvr>
                                      <p:tavLst>
                                        <p:tav tm="0">
                                          <p:val>
                                            <p:strVal val="#ppt_x"/>
                                          </p:val>
                                        </p:tav>
                                        <p:tav tm="100000">
                                          <p:val>
                                            <p:strVal val="#ppt_x"/>
                                          </p:val>
                                        </p:tav>
                                      </p:tavLst>
                                    </p:anim>
                                    <p:anim calcmode="lin" valueType="num">
                                      <p:cBhvr additive="base">
                                        <p:cTn id="9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7" grpId="0" animBg="1"/>
      <p:bldP spid="35" grpId="0" animBg="1"/>
      <p:bldP spid="43" grpId="0" animBg="1"/>
      <p:bldP spid="54"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0134C87-942D-C022-2D22-24BE849EEB40}"/>
              </a:ext>
            </a:extLst>
          </p:cNvPr>
          <p:cNvPicPr>
            <a:picLocks noChangeAspect="1"/>
          </p:cNvPicPr>
          <p:nvPr/>
        </p:nvPicPr>
        <p:blipFill rotWithShape="1">
          <a:blip r:embed="rId2"/>
          <a:srcRect l="40379" t="26822" r="19418" b="22325"/>
          <a:stretch/>
        </p:blipFill>
        <p:spPr>
          <a:xfrm>
            <a:off x="2638646" y="1321901"/>
            <a:ext cx="7219507" cy="5136656"/>
          </a:xfrm>
          <a:prstGeom prst="rect">
            <a:avLst/>
          </a:prstGeom>
        </p:spPr>
      </p:pic>
      <p:sp>
        <p:nvSpPr>
          <p:cNvPr id="3" name="Título 1">
            <a:extLst>
              <a:ext uri="{FF2B5EF4-FFF2-40B4-BE49-F238E27FC236}">
                <a16:creationId xmlns:a16="http://schemas.microsoft.com/office/drawing/2014/main" id="{BD6F2FD8-9979-6B8A-5117-D575EE596201}"/>
              </a:ext>
            </a:extLst>
          </p:cNvPr>
          <p:cNvSpPr txBox="1">
            <a:spLocks/>
          </p:cNvSpPr>
          <p:nvPr/>
        </p:nvSpPr>
        <p:spPr>
          <a:xfrm>
            <a:off x="581192" y="702156"/>
            <a:ext cx="11029616"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a:t>AVALIAÇÃO DA GRAVIDADE</a:t>
            </a:r>
            <a:endParaRPr lang="pt-BR" dirty="0"/>
          </a:p>
        </p:txBody>
      </p:sp>
      <p:sp>
        <p:nvSpPr>
          <p:cNvPr id="4" name="Título 1">
            <a:extLst>
              <a:ext uri="{FF2B5EF4-FFF2-40B4-BE49-F238E27FC236}">
                <a16:creationId xmlns:a16="http://schemas.microsoft.com/office/drawing/2014/main" id="{22BAA603-5E8A-DBE8-9505-86624E3BD67E}"/>
              </a:ext>
            </a:extLst>
          </p:cNvPr>
          <p:cNvSpPr txBox="1">
            <a:spLocks/>
          </p:cNvSpPr>
          <p:nvPr/>
        </p:nvSpPr>
        <p:spPr>
          <a:xfrm>
            <a:off x="733591" y="702156"/>
            <a:ext cx="11029616"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b="1" dirty="0">
                <a:solidFill>
                  <a:schemeClr val="tx1"/>
                </a:solidFill>
              </a:rPr>
              <a:t>AVALIAÇÃO DA GRAVIDADE</a:t>
            </a:r>
          </a:p>
        </p:txBody>
      </p:sp>
      <p:sp>
        <p:nvSpPr>
          <p:cNvPr id="6" name="CaixaDeTexto 5">
            <a:extLst>
              <a:ext uri="{FF2B5EF4-FFF2-40B4-BE49-F238E27FC236}">
                <a16:creationId xmlns:a16="http://schemas.microsoft.com/office/drawing/2014/main" id="{DC807B45-9DF7-0D5A-D5EE-3F3750C563F9}"/>
              </a:ext>
            </a:extLst>
          </p:cNvPr>
          <p:cNvSpPr txBox="1"/>
          <p:nvPr/>
        </p:nvSpPr>
        <p:spPr>
          <a:xfrm>
            <a:off x="5265020" y="6250668"/>
            <a:ext cx="6498188"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200" dirty="0"/>
            </a:br>
            <a:endParaRPr lang="pt-BR" sz="1200" dirty="0"/>
          </a:p>
        </p:txBody>
      </p:sp>
    </p:spTree>
    <p:extLst>
      <p:ext uri="{BB962C8B-B14F-4D97-AF65-F5344CB8AC3E}">
        <p14:creationId xmlns:p14="http://schemas.microsoft.com/office/powerpoint/2010/main" val="2355323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D6F2FD8-9979-6B8A-5117-D575EE596201}"/>
              </a:ext>
            </a:extLst>
          </p:cNvPr>
          <p:cNvSpPr txBox="1">
            <a:spLocks/>
          </p:cNvSpPr>
          <p:nvPr/>
        </p:nvSpPr>
        <p:spPr>
          <a:xfrm>
            <a:off x="581192" y="702156"/>
            <a:ext cx="11029616"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a:t>AVALIAÇÃO DA GRAVIDADE</a:t>
            </a:r>
            <a:endParaRPr lang="pt-BR" dirty="0"/>
          </a:p>
        </p:txBody>
      </p:sp>
      <p:sp>
        <p:nvSpPr>
          <p:cNvPr id="4" name="Título 1">
            <a:extLst>
              <a:ext uri="{FF2B5EF4-FFF2-40B4-BE49-F238E27FC236}">
                <a16:creationId xmlns:a16="http://schemas.microsoft.com/office/drawing/2014/main" id="{22BAA603-5E8A-DBE8-9505-86624E3BD67E}"/>
              </a:ext>
            </a:extLst>
          </p:cNvPr>
          <p:cNvSpPr txBox="1">
            <a:spLocks/>
          </p:cNvSpPr>
          <p:nvPr/>
        </p:nvSpPr>
        <p:spPr>
          <a:xfrm>
            <a:off x="733591" y="844002"/>
            <a:ext cx="11029616"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b="1" dirty="0">
                <a:solidFill>
                  <a:schemeClr val="tx1"/>
                </a:solidFill>
              </a:rPr>
              <a:t>AVALIAÇÃO DA GRAVIDADE</a:t>
            </a:r>
          </a:p>
        </p:txBody>
      </p:sp>
      <p:sp>
        <p:nvSpPr>
          <p:cNvPr id="6" name="CaixaDeTexto 5">
            <a:extLst>
              <a:ext uri="{FF2B5EF4-FFF2-40B4-BE49-F238E27FC236}">
                <a16:creationId xmlns:a16="http://schemas.microsoft.com/office/drawing/2014/main" id="{DC807B45-9DF7-0D5A-D5EE-3F3750C563F9}"/>
              </a:ext>
            </a:extLst>
          </p:cNvPr>
          <p:cNvSpPr txBox="1"/>
          <p:nvPr/>
        </p:nvSpPr>
        <p:spPr>
          <a:xfrm>
            <a:off x="5216893" y="5913784"/>
            <a:ext cx="6546314"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pic>
        <p:nvPicPr>
          <p:cNvPr id="7" name="Imagem 6">
            <a:extLst>
              <a:ext uri="{FF2B5EF4-FFF2-40B4-BE49-F238E27FC236}">
                <a16:creationId xmlns:a16="http://schemas.microsoft.com/office/drawing/2014/main" id="{DD2733A5-50AA-338A-BA04-729A37F2D008}"/>
              </a:ext>
            </a:extLst>
          </p:cNvPr>
          <p:cNvPicPr>
            <a:picLocks noChangeAspect="1"/>
          </p:cNvPicPr>
          <p:nvPr/>
        </p:nvPicPr>
        <p:blipFill rotWithShape="1">
          <a:blip r:embed="rId2"/>
          <a:srcRect l="35130" t="28779" r="13009" b="42035"/>
          <a:stretch/>
        </p:blipFill>
        <p:spPr>
          <a:xfrm>
            <a:off x="877636" y="1999648"/>
            <a:ext cx="10436728" cy="3303872"/>
          </a:xfrm>
          <a:prstGeom prst="rect">
            <a:avLst/>
          </a:prstGeom>
        </p:spPr>
      </p:pic>
    </p:spTree>
    <p:extLst>
      <p:ext uri="{BB962C8B-B14F-4D97-AF65-F5344CB8AC3E}">
        <p14:creationId xmlns:p14="http://schemas.microsoft.com/office/powerpoint/2010/main" val="2966042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60085-5A04-0654-E130-84229F2D0686}"/>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C3365FC-7C38-AD16-BD2B-7E47D42E9523}"/>
              </a:ext>
            </a:extLst>
          </p:cNvPr>
          <p:cNvSpPr txBox="1">
            <a:spLocks/>
          </p:cNvSpPr>
          <p:nvPr/>
        </p:nvSpPr>
        <p:spPr>
          <a:xfrm>
            <a:off x="581192" y="702156"/>
            <a:ext cx="11029616"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a:t>AVALIAÇÃO DA GRAVIDADE</a:t>
            </a:r>
            <a:endParaRPr lang="pt-BR" dirty="0"/>
          </a:p>
        </p:txBody>
      </p:sp>
      <p:sp>
        <p:nvSpPr>
          <p:cNvPr id="4" name="Título 1">
            <a:extLst>
              <a:ext uri="{FF2B5EF4-FFF2-40B4-BE49-F238E27FC236}">
                <a16:creationId xmlns:a16="http://schemas.microsoft.com/office/drawing/2014/main" id="{85AA7798-5A53-BD49-D000-5A05FECCC982}"/>
              </a:ext>
            </a:extLst>
          </p:cNvPr>
          <p:cNvSpPr txBox="1">
            <a:spLocks/>
          </p:cNvSpPr>
          <p:nvPr/>
        </p:nvSpPr>
        <p:spPr>
          <a:xfrm>
            <a:off x="733591" y="844002"/>
            <a:ext cx="11029616"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b="1" dirty="0">
                <a:solidFill>
                  <a:schemeClr val="tx1"/>
                </a:solidFill>
              </a:rPr>
              <a:t>AVALIAÇÃO DA GRAVIDADE</a:t>
            </a:r>
          </a:p>
        </p:txBody>
      </p:sp>
      <p:sp>
        <p:nvSpPr>
          <p:cNvPr id="2" name="CaixaDeTexto 1">
            <a:extLst>
              <a:ext uri="{FF2B5EF4-FFF2-40B4-BE49-F238E27FC236}">
                <a16:creationId xmlns:a16="http://schemas.microsoft.com/office/drawing/2014/main" id="{043F2816-2E49-3A5B-2DB6-2604DF264ABA}"/>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pic>
        <p:nvPicPr>
          <p:cNvPr id="8" name="Imagem 7">
            <a:extLst>
              <a:ext uri="{FF2B5EF4-FFF2-40B4-BE49-F238E27FC236}">
                <a16:creationId xmlns:a16="http://schemas.microsoft.com/office/drawing/2014/main" id="{C98E3C96-8DF8-EFB7-5598-35F7CE465EBD}"/>
              </a:ext>
            </a:extLst>
          </p:cNvPr>
          <p:cNvPicPr>
            <a:picLocks noChangeAspect="1"/>
          </p:cNvPicPr>
          <p:nvPr/>
        </p:nvPicPr>
        <p:blipFill>
          <a:blip r:embed="rId2"/>
          <a:srcRect l="37025" t="37468" r="27848" b="6161"/>
          <a:stretch/>
        </p:blipFill>
        <p:spPr>
          <a:xfrm>
            <a:off x="738850" y="1567080"/>
            <a:ext cx="5742973" cy="5184196"/>
          </a:xfrm>
          <a:prstGeom prst="rect">
            <a:avLst/>
          </a:prstGeom>
        </p:spPr>
      </p:pic>
      <p:sp>
        <p:nvSpPr>
          <p:cNvPr id="9" name="Círculo: Vazio 8">
            <a:extLst>
              <a:ext uri="{FF2B5EF4-FFF2-40B4-BE49-F238E27FC236}">
                <a16:creationId xmlns:a16="http://schemas.microsoft.com/office/drawing/2014/main" id="{83874946-A7ED-C0BF-F1C9-20484D087ECE}"/>
              </a:ext>
            </a:extLst>
          </p:cNvPr>
          <p:cNvSpPr/>
          <p:nvPr/>
        </p:nvSpPr>
        <p:spPr>
          <a:xfrm>
            <a:off x="5658437" y="1999647"/>
            <a:ext cx="875125" cy="541117"/>
          </a:xfrm>
          <a:prstGeom prst="donut">
            <a:avLst>
              <a:gd name="adj" fmla="val 39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Círculo: Vazio 9">
            <a:extLst>
              <a:ext uri="{FF2B5EF4-FFF2-40B4-BE49-F238E27FC236}">
                <a16:creationId xmlns:a16="http://schemas.microsoft.com/office/drawing/2014/main" id="{93B2BE30-5EED-C848-9AA7-5C38A1637914}"/>
              </a:ext>
            </a:extLst>
          </p:cNvPr>
          <p:cNvSpPr/>
          <p:nvPr/>
        </p:nvSpPr>
        <p:spPr>
          <a:xfrm>
            <a:off x="3877864" y="1999648"/>
            <a:ext cx="875125" cy="541117"/>
          </a:xfrm>
          <a:prstGeom prst="donut">
            <a:avLst>
              <a:gd name="adj" fmla="val 3930"/>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2" name="Imagem 11" descr="Interface gráfica do usuário, Aplicativo&#10;&#10;O conteúdo gerado por IA pode estar incorreto.">
            <a:extLst>
              <a:ext uri="{FF2B5EF4-FFF2-40B4-BE49-F238E27FC236}">
                <a16:creationId xmlns:a16="http://schemas.microsoft.com/office/drawing/2014/main" id="{837F315F-C542-D091-94C6-C1995D3485AE}"/>
              </a:ext>
            </a:extLst>
          </p:cNvPr>
          <p:cNvPicPr>
            <a:picLocks noChangeAspect="1"/>
          </p:cNvPicPr>
          <p:nvPr/>
        </p:nvPicPr>
        <p:blipFill>
          <a:blip r:embed="rId3">
            <a:extLst>
              <a:ext uri="{28A0092B-C50C-407E-A947-70E740481C1C}">
                <a14:useLocalDpi xmlns:a14="http://schemas.microsoft.com/office/drawing/2010/main" val="0"/>
              </a:ext>
            </a:extLst>
          </a:blip>
          <a:srcRect t="4557" b="25021"/>
          <a:stretch/>
        </p:blipFill>
        <p:spPr>
          <a:xfrm>
            <a:off x="7387271" y="1014235"/>
            <a:ext cx="3344126" cy="5233322"/>
          </a:xfrm>
          <a:prstGeom prst="rect">
            <a:avLst/>
          </a:prstGeom>
        </p:spPr>
      </p:pic>
    </p:spTree>
    <p:extLst>
      <p:ext uri="{BB962C8B-B14F-4D97-AF65-F5344CB8AC3E}">
        <p14:creationId xmlns:p14="http://schemas.microsoft.com/office/powerpoint/2010/main" val="1794278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E5CDF3-0F91-4882-B411-4E8070DADDE7}"/>
              </a:ext>
            </a:extLst>
          </p:cNvPr>
          <p:cNvSpPr>
            <a:spLocks noGrp="1"/>
          </p:cNvSpPr>
          <p:nvPr>
            <p:ph type="title"/>
          </p:nvPr>
        </p:nvSpPr>
        <p:spPr/>
        <p:txBody>
          <a:bodyPr/>
          <a:lstStyle/>
          <a:p>
            <a:r>
              <a:rPr lang="pt-BR" dirty="0"/>
              <a:t>Medidas gerais</a:t>
            </a:r>
          </a:p>
        </p:txBody>
      </p:sp>
      <p:sp>
        <p:nvSpPr>
          <p:cNvPr id="4" name="CaixaDeTexto 3">
            <a:extLst>
              <a:ext uri="{FF2B5EF4-FFF2-40B4-BE49-F238E27FC236}">
                <a16:creationId xmlns:a16="http://schemas.microsoft.com/office/drawing/2014/main" id="{BD215FAF-E989-CC0F-B5FF-942A27A39499}"/>
              </a:ext>
            </a:extLst>
          </p:cNvPr>
          <p:cNvSpPr txBox="1"/>
          <p:nvPr/>
        </p:nvSpPr>
        <p:spPr>
          <a:xfrm>
            <a:off x="5130266" y="5952285"/>
            <a:ext cx="6708844"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
        <p:nvSpPr>
          <p:cNvPr id="3" name="Espaço Reservado para Conteúdo 5">
            <a:extLst>
              <a:ext uri="{FF2B5EF4-FFF2-40B4-BE49-F238E27FC236}">
                <a16:creationId xmlns:a16="http://schemas.microsoft.com/office/drawing/2014/main" id="{04F9A7F0-DA3A-CBBA-25D9-602A2DEDE0C7}"/>
              </a:ext>
            </a:extLst>
          </p:cNvPr>
          <p:cNvSpPr>
            <a:spLocks noGrp="1"/>
          </p:cNvSpPr>
          <p:nvPr>
            <p:ph idx="1"/>
          </p:nvPr>
        </p:nvSpPr>
        <p:spPr>
          <a:xfrm>
            <a:off x="676885" y="1938521"/>
            <a:ext cx="11029615" cy="4303657"/>
          </a:xfrm>
        </p:spPr>
        <p:txBody>
          <a:bodyPr>
            <a:normAutofit/>
          </a:bodyPr>
          <a:lstStyle/>
          <a:p>
            <a:r>
              <a:rPr lang="pt-BR" sz="2200" dirty="0">
                <a:solidFill>
                  <a:schemeClr val="tx1"/>
                </a:solidFill>
              </a:rPr>
              <a:t>Atividade física</a:t>
            </a:r>
          </a:p>
          <a:p>
            <a:r>
              <a:rPr lang="pt-BR" sz="2200" dirty="0">
                <a:solidFill>
                  <a:schemeClr val="tx1"/>
                </a:solidFill>
              </a:rPr>
              <a:t>Reabilitação pulmonar</a:t>
            </a:r>
          </a:p>
          <a:p>
            <a:r>
              <a:rPr lang="pt-BR" sz="2200" dirty="0" err="1">
                <a:solidFill>
                  <a:schemeClr val="tx1"/>
                </a:solidFill>
              </a:rPr>
              <a:t>Anticoagulação</a:t>
            </a:r>
            <a:r>
              <a:rPr lang="pt-BR" sz="2200" dirty="0">
                <a:solidFill>
                  <a:schemeClr val="tx1"/>
                </a:solidFill>
              </a:rPr>
              <a:t>: consenso TEPCH</a:t>
            </a:r>
          </a:p>
          <a:p>
            <a:r>
              <a:rPr lang="pt-BR" sz="2200" dirty="0">
                <a:solidFill>
                  <a:schemeClr val="tx1"/>
                </a:solidFill>
              </a:rPr>
              <a:t>Diuréticos e restrição hídrica</a:t>
            </a:r>
          </a:p>
          <a:p>
            <a:r>
              <a:rPr lang="pt-BR" sz="2200" dirty="0">
                <a:solidFill>
                  <a:schemeClr val="tx1"/>
                </a:solidFill>
              </a:rPr>
              <a:t>Oxigênio (  RVP e melhora tolerância ao exercício):</a:t>
            </a:r>
          </a:p>
          <a:p>
            <a:pPr lvl="1">
              <a:buFont typeface="Wingdings" panose="05000000000000000000" pitchFamily="2" charset="2"/>
              <a:buChar char="Ø"/>
            </a:pPr>
            <a:r>
              <a:rPr lang="pt-BR" sz="2200" dirty="0">
                <a:solidFill>
                  <a:schemeClr val="tx1"/>
                </a:solidFill>
              </a:rPr>
              <a:t>PaO2 &lt; 60 mmHg e SatO2 &lt; 92% (duas medidas)</a:t>
            </a:r>
          </a:p>
          <a:p>
            <a:pPr lvl="1">
              <a:buFont typeface="Wingdings" panose="05000000000000000000" pitchFamily="2" charset="2"/>
              <a:buChar char="Ø"/>
            </a:pPr>
            <a:r>
              <a:rPr lang="pt-BR" sz="2200" dirty="0">
                <a:solidFill>
                  <a:schemeClr val="tx1"/>
                </a:solidFill>
              </a:rPr>
              <a:t>Dados extrapolados (DPOC)</a:t>
            </a:r>
          </a:p>
        </p:txBody>
      </p:sp>
      <p:cxnSp>
        <p:nvCxnSpPr>
          <p:cNvPr id="6" name="Conector de Seta Reta 5">
            <a:extLst>
              <a:ext uri="{FF2B5EF4-FFF2-40B4-BE49-F238E27FC236}">
                <a16:creationId xmlns:a16="http://schemas.microsoft.com/office/drawing/2014/main" id="{7E04F85F-6F78-A8BB-D5C8-7B26F109CB98}"/>
              </a:ext>
            </a:extLst>
          </p:cNvPr>
          <p:cNvCxnSpPr>
            <a:cxnSpLocks/>
          </p:cNvCxnSpPr>
          <p:nvPr/>
        </p:nvCxnSpPr>
        <p:spPr>
          <a:xfrm>
            <a:off x="2321960" y="4443403"/>
            <a:ext cx="0" cy="2827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00939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E5CDF3-0F91-4882-B411-4E8070DADDE7}"/>
              </a:ext>
            </a:extLst>
          </p:cNvPr>
          <p:cNvSpPr>
            <a:spLocks noGrp="1"/>
          </p:cNvSpPr>
          <p:nvPr>
            <p:ph type="title"/>
          </p:nvPr>
        </p:nvSpPr>
        <p:spPr/>
        <p:txBody>
          <a:bodyPr/>
          <a:lstStyle/>
          <a:p>
            <a:r>
              <a:rPr lang="pt-BR" dirty="0"/>
              <a:t>Medidas gerais</a:t>
            </a:r>
          </a:p>
        </p:txBody>
      </p:sp>
      <p:sp>
        <p:nvSpPr>
          <p:cNvPr id="4" name="CaixaDeTexto 3">
            <a:extLst>
              <a:ext uri="{FF2B5EF4-FFF2-40B4-BE49-F238E27FC236}">
                <a16:creationId xmlns:a16="http://schemas.microsoft.com/office/drawing/2014/main" id="{BD215FAF-E989-CC0F-B5FF-942A27A39499}"/>
              </a:ext>
            </a:extLst>
          </p:cNvPr>
          <p:cNvSpPr txBox="1"/>
          <p:nvPr/>
        </p:nvSpPr>
        <p:spPr>
          <a:xfrm>
            <a:off x="5457524" y="6055546"/>
            <a:ext cx="7839813" cy="738664"/>
          </a:xfrm>
          <a:prstGeom prst="rect">
            <a:avLst/>
          </a:prstGeom>
          <a:noFill/>
        </p:spPr>
        <p:txBody>
          <a:bodyPr wrap="square" rtlCol="0">
            <a:spAutoFit/>
          </a:bodyPr>
          <a:lstStyle/>
          <a:p>
            <a:pPr rtl="0">
              <a:spcBef>
                <a:spcPts val="0"/>
              </a:spcBef>
              <a:spcAft>
                <a:spcPts val="0"/>
              </a:spcAft>
            </a:pPr>
            <a:r>
              <a:rPr lang="en-US" sz="1400" dirty="0">
                <a:solidFill>
                  <a:srgbClr val="000000"/>
                </a:solidFill>
                <a:latin typeface="+mj-lt"/>
              </a:rPr>
              <a:t>Hematological changes in cyanotic heart disease: a review 2020                                                                                             </a:t>
            </a:r>
            <a:br>
              <a:rPr lang="en-US" sz="1400" dirty="0">
                <a:latin typeface="+mj-lt"/>
              </a:rPr>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
        <p:nvSpPr>
          <p:cNvPr id="3" name="Espaço Reservado para Conteúdo 5">
            <a:extLst>
              <a:ext uri="{FF2B5EF4-FFF2-40B4-BE49-F238E27FC236}">
                <a16:creationId xmlns:a16="http://schemas.microsoft.com/office/drawing/2014/main" id="{04F9A7F0-DA3A-CBBA-25D9-602A2DEDE0C7}"/>
              </a:ext>
            </a:extLst>
          </p:cNvPr>
          <p:cNvSpPr>
            <a:spLocks noGrp="1"/>
          </p:cNvSpPr>
          <p:nvPr>
            <p:ph idx="1"/>
          </p:nvPr>
        </p:nvSpPr>
        <p:spPr>
          <a:xfrm>
            <a:off x="656337" y="1645661"/>
            <a:ext cx="11029615" cy="4303657"/>
          </a:xfrm>
        </p:spPr>
        <p:txBody>
          <a:bodyPr>
            <a:normAutofit/>
          </a:bodyPr>
          <a:lstStyle/>
          <a:p>
            <a:r>
              <a:rPr lang="pt-BR" sz="2200" dirty="0">
                <a:solidFill>
                  <a:schemeClr val="tx1"/>
                </a:solidFill>
              </a:rPr>
              <a:t>Tratar anemia e monitorização estoques de ferro</a:t>
            </a:r>
          </a:p>
          <a:p>
            <a:r>
              <a:rPr lang="pt-BR" sz="2200" dirty="0">
                <a:solidFill>
                  <a:schemeClr val="tx1"/>
                </a:solidFill>
              </a:rPr>
              <a:t>Vacinação (influenza, </a:t>
            </a:r>
            <a:r>
              <a:rPr lang="pt-BR" sz="2200" dirty="0" err="1">
                <a:solidFill>
                  <a:schemeClr val="tx1"/>
                </a:solidFill>
              </a:rPr>
              <a:t>pneumo</a:t>
            </a:r>
            <a:r>
              <a:rPr lang="pt-BR" sz="2200" dirty="0">
                <a:solidFill>
                  <a:schemeClr val="tx1"/>
                </a:solidFill>
              </a:rPr>
              <a:t> e Covid-19)</a:t>
            </a:r>
          </a:p>
          <a:p>
            <a:r>
              <a:rPr lang="pt-BR" sz="2200" dirty="0">
                <a:solidFill>
                  <a:schemeClr val="tx1"/>
                </a:solidFill>
              </a:rPr>
              <a:t>Gravidez:</a:t>
            </a:r>
          </a:p>
          <a:p>
            <a:pPr lvl="1">
              <a:buFont typeface="Wingdings" panose="05000000000000000000" pitchFamily="2" charset="2"/>
              <a:buChar char="Ø"/>
            </a:pPr>
            <a:r>
              <a:rPr lang="pt-BR" sz="2200" dirty="0">
                <a:solidFill>
                  <a:schemeClr val="tx1"/>
                </a:solidFill>
              </a:rPr>
              <a:t>Mortalidade materna elevada (11-25% terapias novas)</a:t>
            </a:r>
          </a:p>
          <a:p>
            <a:pPr lvl="1">
              <a:buFont typeface="Wingdings" panose="05000000000000000000" pitchFamily="2" charset="2"/>
              <a:buChar char="Ø"/>
            </a:pPr>
            <a:r>
              <a:rPr lang="pt-BR" sz="2200" dirty="0">
                <a:solidFill>
                  <a:schemeClr val="tx1"/>
                </a:solidFill>
              </a:rPr>
              <a:t>Mortalidade neonatal (13%)</a:t>
            </a:r>
          </a:p>
          <a:p>
            <a:pPr lvl="1">
              <a:buFont typeface="Wingdings" panose="05000000000000000000" pitchFamily="2" charset="2"/>
              <a:buChar char="Ø"/>
            </a:pPr>
            <a:r>
              <a:rPr lang="pt-BR" sz="2200" dirty="0">
                <a:solidFill>
                  <a:schemeClr val="tx1"/>
                </a:solidFill>
              </a:rPr>
              <a:t>Teratogenicidade drogas: suspensão ERA, </a:t>
            </a:r>
            <a:r>
              <a:rPr lang="pt-BR" sz="2200" dirty="0" err="1">
                <a:solidFill>
                  <a:schemeClr val="tx1"/>
                </a:solidFill>
              </a:rPr>
              <a:t>riociguat</a:t>
            </a:r>
            <a:r>
              <a:rPr lang="pt-BR" sz="2200" dirty="0">
                <a:solidFill>
                  <a:schemeClr val="tx1"/>
                </a:solidFill>
              </a:rPr>
              <a:t> e </a:t>
            </a:r>
            <a:r>
              <a:rPr lang="pt-BR" sz="2200" dirty="0" err="1">
                <a:solidFill>
                  <a:schemeClr val="tx1"/>
                </a:solidFill>
              </a:rPr>
              <a:t>selexipag</a:t>
            </a:r>
            <a:endParaRPr lang="pt-BR" sz="2200" dirty="0">
              <a:solidFill>
                <a:schemeClr val="tx1"/>
              </a:solidFill>
            </a:endParaRPr>
          </a:p>
        </p:txBody>
      </p:sp>
      <p:sp>
        <p:nvSpPr>
          <p:cNvPr id="5" name="Retângulo 4">
            <a:extLst>
              <a:ext uri="{FF2B5EF4-FFF2-40B4-BE49-F238E27FC236}">
                <a16:creationId xmlns:a16="http://schemas.microsoft.com/office/drawing/2014/main" id="{CA121319-9E50-6BFF-B510-3A4F93A3B355}"/>
              </a:ext>
            </a:extLst>
          </p:cNvPr>
          <p:cNvSpPr/>
          <p:nvPr/>
        </p:nvSpPr>
        <p:spPr>
          <a:xfrm>
            <a:off x="8455631" y="3432001"/>
            <a:ext cx="2391108" cy="10138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1600" b="1" dirty="0">
                <a:solidFill>
                  <a:schemeClr val="tx1"/>
                </a:solidFill>
              </a:rPr>
              <a:t>Hemoglobina predita = 61- (SatO2/2)</a:t>
            </a:r>
            <a:endParaRPr lang="pt-BR" sz="1600" dirty="0">
              <a:solidFill>
                <a:schemeClr val="tx1"/>
              </a:solidFill>
            </a:endParaRPr>
          </a:p>
        </p:txBody>
      </p:sp>
      <p:sp>
        <p:nvSpPr>
          <p:cNvPr id="7" name="Estrela: 5 Pontas 6">
            <a:extLst>
              <a:ext uri="{FF2B5EF4-FFF2-40B4-BE49-F238E27FC236}">
                <a16:creationId xmlns:a16="http://schemas.microsoft.com/office/drawing/2014/main" id="{2CDC4D09-EEED-A2BF-FC78-14B44E24357A}"/>
              </a:ext>
            </a:extLst>
          </p:cNvPr>
          <p:cNvSpPr/>
          <p:nvPr/>
        </p:nvSpPr>
        <p:spPr>
          <a:xfrm>
            <a:off x="6623725" y="2434855"/>
            <a:ext cx="223283" cy="22460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strela: 5 Pontas 7">
            <a:extLst>
              <a:ext uri="{FF2B5EF4-FFF2-40B4-BE49-F238E27FC236}">
                <a16:creationId xmlns:a16="http://schemas.microsoft.com/office/drawing/2014/main" id="{B77DEA89-77E3-1DE1-8DBF-DAA2582BEE9E}"/>
              </a:ext>
            </a:extLst>
          </p:cNvPr>
          <p:cNvSpPr/>
          <p:nvPr/>
        </p:nvSpPr>
        <p:spPr>
          <a:xfrm>
            <a:off x="8306417" y="3308044"/>
            <a:ext cx="223283" cy="22460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8A30E38-F7AE-6604-C72F-FB188C14E045}"/>
              </a:ext>
            </a:extLst>
          </p:cNvPr>
          <p:cNvSpPr/>
          <p:nvPr/>
        </p:nvSpPr>
        <p:spPr>
          <a:xfrm>
            <a:off x="8198424" y="3237106"/>
            <a:ext cx="2905522" cy="14035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1600" b="1" dirty="0">
                <a:solidFill>
                  <a:schemeClr val="tx1"/>
                </a:solidFill>
              </a:rPr>
              <a:t>(</a:t>
            </a:r>
            <a:r>
              <a:rPr lang="pt-BR" sz="1600" b="1" dirty="0" err="1">
                <a:solidFill>
                  <a:schemeClr val="tx1"/>
                </a:solidFill>
              </a:rPr>
              <a:t>Hb</a:t>
            </a:r>
            <a:r>
              <a:rPr lang="pt-BR" sz="1600" b="1" dirty="0">
                <a:solidFill>
                  <a:schemeClr val="tx1"/>
                </a:solidFill>
              </a:rPr>
              <a:t> predita -</a:t>
            </a:r>
            <a:r>
              <a:rPr lang="pt-BR" sz="1600" b="1" dirty="0" err="1">
                <a:solidFill>
                  <a:schemeClr val="tx1"/>
                </a:solidFill>
              </a:rPr>
              <a:t>Hb</a:t>
            </a:r>
            <a:r>
              <a:rPr lang="pt-BR" sz="1600" b="1" dirty="0">
                <a:solidFill>
                  <a:schemeClr val="tx1"/>
                </a:solidFill>
              </a:rPr>
              <a:t> paciente) x 2,4 x Peso + 500 = Quantidade de Fe mg</a:t>
            </a:r>
            <a:endParaRPr lang="pt-BR" sz="1600" dirty="0">
              <a:solidFill>
                <a:schemeClr val="tx1"/>
              </a:solidFill>
            </a:endParaRPr>
          </a:p>
        </p:txBody>
      </p:sp>
      <p:sp>
        <p:nvSpPr>
          <p:cNvPr id="9" name="Estrela: 5 Pontas 8">
            <a:extLst>
              <a:ext uri="{FF2B5EF4-FFF2-40B4-BE49-F238E27FC236}">
                <a16:creationId xmlns:a16="http://schemas.microsoft.com/office/drawing/2014/main" id="{333E88C9-5478-95A8-6B1F-2FB6B268869C}"/>
              </a:ext>
            </a:extLst>
          </p:cNvPr>
          <p:cNvSpPr/>
          <p:nvPr/>
        </p:nvSpPr>
        <p:spPr>
          <a:xfrm>
            <a:off x="8086782" y="3071690"/>
            <a:ext cx="223283" cy="22460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4895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E5CDF3-0F91-4882-B411-4E8070DADDE7}"/>
              </a:ext>
            </a:extLst>
          </p:cNvPr>
          <p:cNvSpPr>
            <a:spLocks noGrp="1"/>
          </p:cNvSpPr>
          <p:nvPr>
            <p:ph type="title"/>
          </p:nvPr>
        </p:nvSpPr>
        <p:spPr/>
        <p:txBody>
          <a:bodyPr/>
          <a:lstStyle/>
          <a:p>
            <a:r>
              <a:rPr lang="pt-BR" dirty="0"/>
              <a:t>tratamento</a:t>
            </a:r>
          </a:p>
        </p:txBody>
      </p:sp>
      <p:sp>
        <p:nvSpPr>
          <p:cNvPr id="3" name="Espaço Reservado para Conteúdo 2">
            <a:extLst>
              <a:ext uri="{FF2B5EF4-FFF2-40B4-BE49-F238E27FC236}">
                <a16:creationId xmlns:a16="http://schemas.microsoft.com/office/drawing/2014/main" id="{AD610B7D-E0FA-4EE9-B4FB-E87498C9202B}"/>
              </a:ext>
            </a:extLst>
          </p:cNvPr>
          <p:cNvSpPr>
            <a:spLocks noGrp="1"/>
          </p:cNvSpPr>
          <p:nvPr>
            <p:ph idx="1"/>
          </p:nvPr>
        </p:nvSpPr>
        <p:spPr>
          <a:xfrm>
            <a:off x="581193" y="2231867"/>
            <a:ext cx="11029615" cy="3678303"/>
          </a:xfrm>
        </p:spPr>
        <p:txBody>
          <a:bodyPr>
            <a:normAutofit/>
          </a:bodyPr>
          <a:lstStyle/>
          <a:p>
            <a:r>
              <a:rPr lang="pt-BR" sz="2200" b="1" dirty="0"/>
              <a:t>Objetivo</a:t>
            </a:r>
            <a:r>
              <a:rPr lang="pt-BR" sz="2200" dirty="0"/>
              <a:t>: melhora da sobrevida e facilitar atividades de vida normal</a:t>
            </a:r>
          </a:p>
          <a:p>
            <a:r>
              <a:rPr lang="pt-BR" sz="2200" dirty="0"/>
              <a:t>Ausência de </a:t>
            </a:r>
            <a:r>
              <a:rPr lang="pt-BR" sz="2200" dirty="0" err="1"/>
              <a:t>RCTs</a:t>
            </a:r>
            <a:endParaRPr lang="pt-BR" sz="2200" dirty="0"/>
          </a:p>
          <a:p>
            <a:r>
              <a:rPr lang="pt-BR" sz="2200" dirty="0"/>
              <a:t>Dados extrapolados de adultos e estudos observacionais</a:t>
            </a:r>
          </a:p>
          <a:p>
            <a:r>
              <a:rPr lang="pt-BR" sz="2200" dirty="0"/>
              <a:t>Resposta insuficiente ou drogas não disponíveis:</a:t>
            </a:r>
          </a:p>
          <a:p>
            <a:pPr lvl="1">
              <a:buFont typeface="Wingdings" panose="05000000000000000000" pitchFamily="2" charset="2"/>
              <a:buChar char="Ø"/>
            </a:pPr>
            <a:r>
              <a:rPr lang="pt-BR" sz="2000" dirty="0"/>
              <a:t>Cirurgia de </a:t>
            </a:r>
            <a:r>
              <a:rPr lang="pt-BR" sz="2000" dirty="0" err="1"/>
              <a:t>Potts</a:t>
            </a:r>
            <a:endParaRPr lang="pt-BR" sz="2000" dirty="0"/>
          </a:p>
          <a:p>
            <a:pPr lvl="1">
              <a:buFont typeface="Wingdings" panose="05000000000000000000" pitchFamily="2" charset="2"/>
              <a:buChar char="Ø"/>
            </a:pPr>
            <a:r>
              <a:rPr lang="pt-BR" sz="2000" dirty="0" err="1"/>
              <a:t>Atriosseptostomia</a:t>
            </a:r>
            <a:r>
              <a:rPr lang="pt-BR" sz="2000" dirty="0"/>
              <a:t> por balão</a:t>
            </a:r>
          </a:p>
          <a:p>
            <a:pPr lvl="1">
              <a:buFont typeface="Wingdings" panose="05000000000000000000" pitchFamily="2" charset="2"/>
              <a:buChar char="Ø"/>
            </a:pPr>
            <a:r>
              <a:rPr lang="pt-BR" sz="2000" dirty="0"/>
              <a:t>Transplante pulmonar</a:t>
            </a:r>
          </a:p>
          <a:p>
            <a:pPr lvl="1">
              <a:buFont typeface="Wingdings" panose="05000000000000000000" pitchFamily="2" charset="2"/>
              <a:buChar char="Ø"/>
            </a:pPr>
            <a:endParaRPr lang="pt-BR" sz="2000" dirty="0"/>
          </a:p>
        </p:txBody>
      </p:sp>
      <p:sp>
        <p:nvSpPr>
          <p:cNvPr id="4" name="CaixaDeTexto 3">
            <a:extLst>
              <a:ext uri="{FF2B5EF4-FFF2-40B4-BE49-F238E27FC236}">
                <a16:creationId xmlns:a16="http://schemas.microsoft.com/office/drawing/2014/main" id="{BD215FAF-E989-CC0F-B5FF-942A27A39499}"/>
              </a:ext>
            </a:extLst>
          </p:cNvPr>
          <p:cNvSpPr txBox="1"/>
          <p:nvPr/>
        </p:nvSpPr>
        <p:spPr>
          <a:xfrm>
            <a:off x="5380523" y="6041360"/>
            <a:ext cx="6458587"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200" dirty="0"/>
            </a:br>
            <a:endParaRPr lang="pt-BR" sz="1200" dirty="0"/>
          </a:p>
        </p:txBody>
      </p:sp>
    </p:spTree>
    <p:extLst>
      <p:ext uri="{BB962C8B-B14F-4D97-AF65-F5344CB8AC3E}">
        <p14:creationId xmlns:p14="http://schemas.microsoft.com/office/powerpoint/2010/main" val="380502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78E47C7-7D8A-2581-91B5-EEE5B52F7DC3}"/>
              </a:ext>
            </a:extLst>
          </p:cNvPr>
          <p:cNvPicPr>
            <a:picLocks noChangeAspect="1"/>
          </p:cNvPicPr>
          <p:nvPr/>
        </p:nvPicPr>
        <p:blipFill rotWithShape="1">
          <a:blip r:embed="rId3"/>
          <a:srcRect l="35336" t="23539" r="9748" b="15326"/>
          <a:stretch/>
        </p:blipFill>
        <p:spPr>
          <a:xfrm>
            <a:off x="2126750" y="1088613"/>
            <a:ext cx="8465906" cy="5301465"/>
          </a:xfrm>
          <a:prstGeom prst="rect">
            <a:avLst/>
          </a:prstGeom>
        </p:spPr>
      </p:pic>
      <p:sp>
        <p:nvSpPr>
          <p:cNvPr id="3" name="CaixaDeTexto 2">
            <a:extLst>
              <a:ext uri="{FF2B5EF4-FFF2-40B4-BE49-F238E27FC236}">
                <a16:creationId xmlns:a16="http://schemas.microsoft.com/office/drawing/2014/main" id="{BC59CE06-D4F6-C64F-DBFD-FA18120371D7}"/>
              </a:ext>
            </a:extLst>
          </p:cNvPr>
          <p:cNvSpPr txBox="1"/>
          <p:nvPr/>
        </p:nvSpPr>
        <p:spPr>
          <a:xfrm>
            <a:off x="8853376" y="6426982"/>
            <a:ext cx="3338624" cy="307777"/>
          </a:xfrm>
          <a:prstGeom prst="rect">
            <a:avLst/>
          </a:prstGeom>
          <a:noFill/>
        </p:spPr>
        <p:txBody>
          <a:bodyPr wrap="square" rtlCol="0">
            <a:spAutoFit/>
          </a:bodyPr>
          <a:lstStyle/>
          <a:p>
            <a:r>
              <a:rPr lang="pt-BR" sz="1400" dirty="0"/>
              <a:t>N </a:t>
            </a:r>
            <a:r>
              <a:rPr lang="pt-BR" sz="1400" dirty="0" err="1"/>
              <a:t>Engl</a:t>
            </a:r>
            <a:r>
              <a:rPr lang="pt-BR" sz="1400" dirty="0"/>
              <a:t> J Med 2021;385:2361-76.</a:t>
            </a:r>
          </a:p>
        </p:txBody>
      </p:sp>
      <p:sp>
        <p:nvSpPr>
          <p:cNvPr id="5" name="CaixaDeTexto 4">
            <a:extLst>
              <a:ext uri="{FF2B5EF4-FFF2-40B4-BE49-F238E27FC236}">
                <a16:creationId xmlns:a16="http://schemas.microsoft.com/office/drawing/2014/main" id="{266895D7-A1D7-8336-AB3B-481A45A8FD94}"/>
              </a:ext>
            </a:extLst>
          </p:cNvPr>
          <p:cNvSpPr txBox="1"/>
          <p:nvPr/>
        </p:nvSpPr>
        <p:spPr>
          <a:xfrm>
            <a:off x="3420177" y="657726"/>
            <a:ext cx="5351646" cy="430887"/>
          </a:xfrm>
          <a:prstGeom prst="rect">
            <a:avLst/>
          </a:prstGeom>
          <a:noFill/>
        </p:spPr>
        <p:txBody>
          <a:bodyPr wrap="square" rtlCol="0">
            <a:spAutoFit/>
          </a:bodyPr>
          <a:lstStyle/>
          <a:p>
            <a:r>
              <a:rPr lang="pt-BR" sz="2200" b="1" u="sng" dirty="0"/>
              <a:t>Vias Clássicas das Terapias Alvo na HAP</a:t>
            </a:r>
          </a:p>
        </p:txBody>
      </p:sp>
    </p:spTree>
    <p:extLst>
      <p:ext uri="{BB962C8B-B14F-4D97-AF65-F5344CB8AC3E}">
        <p14:creationId xmlns:p14="http://schemas.microsoft.com/office/powerpoint/2010/main" val="1172070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67FDF-D542-8579-AEE3-65BA1595F62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D1B8EDD-62B2-4810-DDE3-215275DF5B2D}"/>
              </a:ext>
            </a:extLst>
          </p:cNvPr>
          <p:cNvSpPr txBox="1"/>
          <p:nvPr/>
        </p:nvSpPr>
        <p:spPr>
          <a:xfrm>
            <a:off x="8853376" y="6426982"/>
            <a:ext cx="3338624" cy="307777"/>
          </a:xfrm>
          <a:prstGeom prst="rect">
            <a:avLst/>
          </a:prstGeom>
          <a:noFill/>
        </p:spPr>
        <p:txBody>
          <a:bodyPr wrap="square" rtlCol="0">
            <a:spAutoFit/>
          </a:bodyPr>
          <a:lstStyle/>
          <a:p>
            <a:r>
              <a:rPr lang="pt-BR" sz="1400" dirty="0"/>
              <a:t>N </a:t>
            </a:r>
            <a:r>
              <a:rPr lang="pt-BR" sz="1400" dirty="0" err="1"/>
              <a:t>Engl</a:t>
            </a:r>
            <a:r>
              <a:rPr lang="pt-BR" sz="1400" dirty="0"/>
              <a:t> J Med 2021;385:2361-76.</a:t>
            </a:r>
          </a:p>
        </p:txBody>
      </p:sp>
      <p:sp>
        <p:nvSpPr>
          <p:cNvPr id="5" name="CaixaDeTexto 4">
            <a:extLst>
              <a:ext uri="{FF2B5EF4-FFF2-40B4-BE49-F238E27FC236}">
                <a16:creationId xmlns:a16="http://schemas.microsoft.com/office/drawing/2014/main" id="{30888D6F-67AC-FE6A-D2DF-7985CF85F559}"/>
              </a:ext>
            </a:extLst>
          </p:cNvPr>
          <p:cNvSpPr txBox="1"/>
          <p:nvPr/>
        </p:nvSpPr>
        <p:spPr>
          <a:xfrm>
            <a:off x="3420177" y="657726"/>
            <a:ext cx="5351646" cy="430887"/>
          </a:xfrm>
          <a:prstGeom prst="rect">
            <a:avLst/>
          </a:prstGeom>
          <a:noFill/>
        </p:spPr>
        <p:txBody>
          <a:bodyPr wrap="square" rtlCol="0">
            <a:spAutoFit/>
          </a:bodyPr>
          <a:lstStyle/>
          <a:p>
            <a:r>
              <a:rPr lang="pt-BR" sz="2200" b="1" u="sng" dirty="0"/>
              <a:t>Vias Clássicas das Terapias Alvo na HAP</a:t>
            </a:r>
          </a:p>
        </p:txBody>
      </p:sp>
      <p:pic>
        <p:nvPicPr>
          <p:cNvPr id="4" name="Imagem 3">
            <a:extLst>
              <a:ext uri="{FF2B5EF4-FFF2-40B4-BE49-F238E27FC236}">
                <a16:creationId xmlns:a16="http://schemas.microsoft.com/office/drawing/2014/main" id="{13E4F842-8723-BD5C-646F-42EA397888AB}"/>
              </a:ext>
            </a:extLst>
          </p:cNvPr>
          <p:cNvPicPr>
            <a:picLocks noChangeAspect="1"/>
          </p:cNvPicPr>
          <p:nvPr/>
        </p:nvPicPr>
        <p:blipFill>
          <a:blip r:embed="rId3"/>
          <a:srcRect l="34367" t="28017" r="32405" b="26598"/>
          <a:stretch/>
        </p:blipFill>
        <p:spPr>
          <a:xfrm>
            <a:off x="2840141" y="1383632"/>
            <a:ext cx="6564271" cy="5043350"/>
          </a:xfrm>
          <a:prstGeom prst="rect">
            <a:avLst/>
          </a:prstGeom>
        </p:spPr>
      </p:pic>
      <p:sp>
        <p:nvSpPr>
          <p:cNvPr id="6" name="Retângulo 5">
            <a:extLst>
              <a:ext uri="{FF2B5EF4-FFF2-40B4-BE49-F238E27FC236}">
                <a16:creationId xmlns:a16="http://schemas.microsoft.com/office/drawing/2014/main" id="{058E9B55-98BC-F314-3FA9-F51532A4E145}"/>
              </a:ext>
            </a:extLst>
          </p:cNvPr>
          <p:cNvSpPr/>
          <p:nvPr/>
        </p:nvSpPr>
        <p:spPr>
          <a:xfrm>
            <a:off x="630513" y="2929979"/>
            <a:ext cx="2047581" cy="8462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000" b="1" dirty="0"/>
              <a:t>Quarta via de tratamento!</a:t>
            </a:r>
          </a:p>
        </p:txBody>
      </p:sp>
      <p:sp>
        <p:nvSpPr>
          <p:cNvPr id="2" name="CaixaDeTexto 1">
            <a:extLst>
              <a:ext uri="{FF2B5EF4-FFF2-40B4-BE49-F238E27FC236}">
                <a16:creationId xmlns:a16="http://schemas.microsoft.com/office/drawing/2014/main" id="{1744A698-E550-B562-DD2E-CF54FD30FFBE}"/>
              </a:ext>
            </a:extLst>
          </p:cNvPr>
          <p:cNvSpPr txBox="1"/>
          <p:nvPr/>
        </p:nvSpPr>
        <p:spPr>
          <a:xfrm>
            <a:off x="8990911" y="2335289"/>
            <a:ext cx="3338624" cy="2862322"/>
          </a:xfrm>
          <a:prstGeom prst="rect">
            <a:avLst/>
          </a:prstGeom>
          <a:noFill/>
        </p:spPr>
        <p:txBody>
          <a:bodyPr wrap="square" rtlCol="0">
            <a:spAutoFit/>
          </a:bodyPr>
          <a:lstStyle/>
          <a:p>
            <a:pPr algn="ctr"/>
            <a:r>
              <a:rPr lang="pt-BR" dirty="0"/>
              <a:t> </a:t>
            </a:r>
            <a:r>
              <a:rPr lang="pt-BR" b="1" dirty="0"/>
              <a:t>“Armadilha de ligantes" </a:t>
            </a:r>
            <a:r>
              <a:rPr lang="pt-BR" dirty="0"/>
              <a:t>ligando-se e sequestrando </a:t>
            </a:r>
          </a:p>
          <a:p>
            <a:pPr algn="ctr"/>
            <a:r>
              <a:rPr lang="pt-BR" dirty="0" err="1"/>
              <a:t>ativinas</a:t>
            </a:r>
            <a:r>
              <a:rPr lang="pt-BR" dirty="0"/>
              <a:t> e outros ligantes da superfamília TGF-β</a:t>
            </a:r>
          </a:p>
          <a:p>
            <a:pPr algn="ctr"/>
            <a:br>
              <a:rPr lang="pt-BR" dirty="0"/>
            </a:br>
            <a:endParaRPr lang="pt-BR" dirty="0"/>
          </a:p>
          <a:p>
            <a:pPr algn="ctr"/>
            <a:r>
              <a:rPr lang="pt-BR" dirty="0"/>
              <a:t>Restabelecimento </a:t>
            </a:r>
          </a:p>
          <a:p>
            <a:pPr algn="ctr"/>
            <a:r>
              <a:rPr lang="pt-BR" dirty="0"/>
              <a:t>equilíbrio </a:t>
            </a:r>
          </a:p>
          <a:p>
            <a:pPr algn="ctr"/>
            <a:r>
              <a:rPr lang="pt-BR" dirty="0"/>
              <a:t>via proliferativa e </a:t>
            </a:r>
          </a:p>
          <a:p>
            <a:pPr algn="ctr"/>
            <a:r>
              <a:rPr lang="pt-BR" dirty="0"/>
              <a:t>antiproliferativa</a:t>
            </a:r>
          </a:p>
        </p:txBody>
      </p:sp>
      <p:sp>
        <p:nvSpPr>
          <p:cNvPr id="7" name="Seta: para Baixo 6">
            <a:extLst>
              <a:ext uri="{FF2B5EF4-FFF2-40B4-BE49-F238E27FC236}">
                <a16:creationId xmlns:a16="http://schemas.microsoft.com/office/drawing/2014/main" id="{C2651AC3-2B26-D6FA-4A37-BBD9186A7DC6}"/>
              </a:ext>
            </a:extLst>
          </p:cNvPr>
          <p:cNvSpPr/>
          <p:nvPr/>
        </p:nvSpPr>
        <p:spPr>
          <a:xfrm>
            <a:off x="10522688" y="3573379"/>
            <a:ext cx="233544" cy="3077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9984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2BC7-42B2-FBFD-AB12-71B5F344A22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51F6477-C54D-EB71-8895-35B172E87151}"/>
              </a:ext>
            </a:extLst>
          </p:cNvPr>
          <p:cNvSpPr>
            <a:spLocks noGrp="1"/>
          </p:cNvSpPr>
          <p:nvPr>
            <p:ph type="title"/>
          </p:nvPr>
        </p:nvSpPr>
        <p:spPr/>
        <p:txBody>
          <a:bodyPr/>
          <a:lstStyle/>
          <a:p>
            <a:r>
              <a:rPr lang="pt-BR" dirty="0"/>
              <a:t>tratamento</a:t>
            </a:r>
          </a:p>
        </p:txBody>
      </p:sp>
      <p:sp>
        <p:nvSpPr>
          <p:cNvPr id="7" name="CaixaDeTexto 6">
            <a:extLst>
              <a:ext uri="{FF2B5EF4-FFF2-40B4-BE49-F238E27FC236}">
                <a16:creationId xmlns:a16="http://schemas.microsoft.com/office/drawing/2014/main" id="{444D8A85-CD18-6E39-E444-058693153B2F}"/>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pic>
        <p:nvPicPr>
          <p:cNvPr id="9" name="Imagem 8">
            <a:extLst>
              <a:ext uri="{FF2B5EF4-FFF2-40B4-BE49-F238E27FC236}">
                <a16:creationId xmlns:a16="http://schemas.microsoft.com/office/drawing/2014/main" id="{CF756AD5-1C7D-B226-CC6F-CC8194D882C0}"/>
              </a:ext>
            </a:extLst>
          </p:cNvPr>
          <p:cNvPicPr>
            <a:picLocks noChangeAspect="1"/>
          </p:cNvPicPr>
          <p:nvPr/>
        </p:nvPicPr>
        <p:blipFill>
          <a:blip r:embed="rId2"/>
          <a:srcRect l="33892" t="35612" r="21677" b="12236"/>
          <a:stretch/>
        </p:blipFill>
        <p:spPr>
          <a:xfrm>
            <a:off x="2681468" y="1898248"/>
            <a:ext cx="6829063" cy="4508932"/>
          </a:xfrm>
          <a:prstGeom prst="rect">
            <a:avLst/>
          </a:prstGeom>
        </p:spPr>
      </p:pic>
    </p:spTree>
    <p:extLst>
      <p:ext uri="{BB962C8B-B14F-4D97-AF65-F5344CB8AC3E}">
        <p14:creationId xmlns:p14="http://schemas.microsoft.com/office/powerpoint/2010/main" val="20235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BBA9E-CDC4-E0A3-1083-07BEAE3A64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8AD6A19-C9AA-4AB8-1161-D094D397B0F9}"/>
              </a:ext>
            </a:extLst>
          </p:cNvPr>
          <p:cNvSpPr>
            <a:spLocks noGrp="1"/>
          </p:cNvSpPr>
          <p:nvPr>
            <p:ph type="title"/>
          </p:nvPr>
        </p:nvSpPr>
        <p:spPr/>
        <p:txBody>
          <a:bodyPr/>
          <a:lstStyle/>
          <a:p>
            <a:r>
              <a:rPr lang="pt-BR" dirty="0"/>
              <a:t>tratamento</a:t>
            </a:r>
          </a:p>
        </p:txBody>
      </p:sp>
      <p:sp>
        <p:nvSpPr>
          <p:cNvPr id="7" name="CaixaDeTexto 6">
            <a:extLst>
              <a:ext uri="{FF2B5EF4-FFF2-40B4-BE49-F238E27FC236}">
                <a16:creationId xmlns:a16="http://schemas.microsoft.com/office/drawing/2014/main" id="{DAB9D6B2-041A-ED5D-074C-07C3A8F11F62}"/>
              </a:ext>
            </a:extLst>
          </p:cNvPr>
          <p:cNvSpPr txBox="1"/>
          <p:nvPr/>
        </p:nvSpPr>
        <p:spPr>
          <a:xfrm>
            <a:off x="8553691" y="6155844"/>
            <a:ext cx="3638309"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pt-BR" sz="1400" dirty="0" err="1"/>
              <a:t>Pediatric</a:t>
            </a:r>
            <a:r>
              <a:rPr lang="pt-BR" sz="1400" dirty="0"/>
              <a:t> </a:t>
            </a:r>
            <a:r>
              <a:rPr lang="pt-BR" sz="1400" dirty="0" err="1"/>
              <a:t>Pulmonology</a:t>
            </a:r>
            <a:r>
              <a:rPr lang="pt-BR" sz="1400" dirty="0"/>
              <a:t>. 2021;56:593–613</a:t>
            </a:r>
            <a:br>
              <a:rPr lang="it-IT" sz="1200" dirty="0"/>
            </a:br>
            <a:endParaRPr lang="pt-BR" sz="1200" dirty="0"/>
          </a:p>
        </p:txBody>
      </p:sp>
      <p:pic>
        <p:nvPicPr>
          <p:cNvPr id="4" name="Imagem 3">
            <a:extLst>
              <a:ext uri="{FF2B5EF4-FFF2-40B4-BE49-F238E27FC236}">
                <a16:creationId xmlns:a16="http://schemas.microsoft.com/office/drawing/2014/main" id="{4A2966F6-EED9-0CF9-0199-52FD3F13AE86}"/>
              </a:ext>
            </a:extLst>
          </p:cNvPr>
          <p:cNvPicPr>
            <a:picLocks noChangeAspect="1"/>
          </p:cNvPicPr>
          <p:nvPr/>
        </p:nvPicPr>
        <p:blipFill>
          <a:blip r:embed="rId2"/>
          <a:srcRect l="21550" t="34431" r="23960" b="38396"/>
          <a:stretch/>
        </p:blipFill>
        <p:spPr>
          <a:xfrm>
            <a:off x="2774329" y="1913777"/>
            <a:ext cx="6643342" cy="1863525"/>
          </a:xfrm>
          <a:prstGeom prst="rect">
            <a:avLst/>
          </a:prstGeom>
        </p:spPr>
      </p:pic>
      <p:pic>
        <p:nvPicPr>
          <p:cNvPr id="6" name="Imagem 5" descr="Código QR&#10;&#10;O conteúdo gerado por IA pode estar incorreto.">
            <a:extLst>
              <a:ext uri="{FF2B5EF4-FFF2-40B4-BE49-F238E27FC236}">
                <a16:creationId xmlns:a16="http://schemas.microsoft.com/office/drawing/2014/main" id="{372BA3DB-E98D-C58E-BB70-246C253E1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909" y="3975123"/>
            <a:ext cx="2528104" cy="2528104"/>
          </a:xfrm>
          <a:prstGeom prst="rect">
            <a:avLst/>
          </a:prstGeom>
        </p:spPr>
      </p:pic>
    </p:spTree>
    <p:extLst>
      <p:ext uri="{BB962C8B-B14F-4D97-AF65-F5344CB8AC3E}">
        <p14:creationId xmlns:p14="http://schemas.microsoft.com/office/powerpoint/2010/main" val="50063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A152-33E6-4632-93E9-3CBAD94E2BC3}"/>
              </a:ext>
            </a:extLst>
          </p:cNvPr>
          <p:cNvSpPr>
            <a:spLocks noGrp="1"/>
          </p:cNvSpPr>
          <p:nvPr>
            <p:ph type="title"/>
          </p:nvPr>
        </p:nvSpPr>
        <p:spPr/>
        <p:txBody>
          <a:bodyPr/>
          <a:lstStyle/>
          <a:p>
            <a:r>
              <a:rPr lang="pt-BR" dirty="0" err="1"/>
              <a:t>iNTRODUÇÃO</a:t>
            </a:r>
            <a:endParaRPr lang="pt-BR" dirty="0"/>
          </a:p>
        </p:txBody>
      </p:sp>
      <p:sp>
        <p:nvSpPr>
          <p:cNvPr id="3" name="Espaço Reservado para Conteúdo 2">
            <a:extLst>
              <a:ext uri="{FF2B5EF4-FFF2-40B4-BE49-F238E27FC236}">
                <a16:creationId xmlns:a16="http://schemas.microsoft.com/office/drawing/2014/main" id="{3D7DAA6F-3E47-42BB-A54D-C0821C2A8677}"/>
              </a:ext>
            </a:extLst>
          </p:cNvPr>
          <p:cNvSpPr>
            <a:spLocks noGrp="1"/>
          </p:cNvSpPr>
          <p:nvPr>
            <p:ph idx="1"/>
          </p:nvPr>
        </p:nvSpPr>
        <p:spPr>
          <a:xfrm>
            <a:off x="581192" y="2216994"/>
            <a:ext cx="11029615" cy="3678303"/>
          </a:xfrm>
        </p:spPr>
        <p:txBody>
          <a:bodyPr>
            <a:normAutofit/>
          </a:bodyPr>
          <a:lstStyle/>
          <a:p>
            <a:pPr rtl="0" fontAlgn="base">
              <a:spcBef>
                <a:spcPts val="1400"/>
              </a:spcBef>
              <a:spcAft>
                <a:spcPts val="0"/>
              </a:spcAft>
              <a:buFont typeface="Wingdings" panose="05000000000000000000" pitchFamily="2" charset="2"/>
              <a:buChar char="§"/>
            </a:pPr>
            <a:r>
              <a:rPr lang="pt-BR" sz="2200" dirty="0">
                <a:solidFill>
                  <a:schemeClr val="tx1"/>
                </a:solidFill>
                <a:latin typeface="Calibri" panose="020F0502020204030204" pitchFamily="34" charset="0"/>
              </a:rPr>
              <a:t>Diferente da HAP do adulto</a:t>
            </a:r>
            <a:endParaRPr lang="pt-BR" sz="2200" i="0" u="none" strike="noStrike" dirty="0">
              <a:solidFill>
                <a:schemeClr val="tx1"/>
              </a:solidFill>
              <a:effectLst/>
              <a:latin typeface="Arial" panose="020B0604020202020204" pitchFamily="34" charset="0"/>
            </a:endParaRPr>
          </a:p>
          <a:p>
            <a:pPr rtl="0" fontAlgn="base">
              <a:spcBef>
                <a:spcPts val="1400"/>
              </a:spcBef>
              <a:spcAft>
                <a:spcPts val="0"/>
              </a:spcAft>
              <a:buFont typeface="Wingdings" panose="05000000000000000000" pitchFamily="2" charset="2"/>
              <a:buChar char="§"/>
            </a:pPr>
            <a:r>
              <a:rPr lang="pt-BR" sz="2200" b="0" i="0" u="none" strike="noStrike" dirty="0">
                <a:solidFill>
                  <a:schemeClr val="tx1"/>
                </a:solidFill>
                <a:effectLst/>
                <a:latin typeface="Calibri" panose="020F0502020204030204" pitchFamily="34" charset="0"/>
              </a:rPr>
              <a:t>Resposta diferente à terapia medicamentosa</a:t>
            </a:r>
            <a:endParaRPr lang="pt-BR" sz="2200" b="0" i="0" u="none" strike="noStrike" dirty="0">
              <a:solidFill>
                <a:schemeClr val="tx1"/>
              </a:solidFill>
              <a:effectLst/>
              <a:latin typeface="Arial" panose="020B0604020202020204" pitchFamily="34" charset="0"/>
            </a:endParaRPr>
          </a:p>
          <a:p>
            <a:pPr rtl="0" fontAlgn="base">
              <a:spcBef>
                <a:spcPts val="1400"/>
              </a:spcBef>
              <a:spcAft>
                <a:spcPts val="0"/>
              </a:spcAft>
              <a:buFont typeface="Wingdings" panose="05000000000000000000" pitchFamily="2" charset="2"/>
              <a:buChar char="§"/>
            </a:pPr>
            <a:r>
              <a:rPr lang="pt-BR" sz="2200" i="0" u="none" strike="noStrike" dirty="0">
                <a:solidFill>
                  <a:schemeClr val="tx1"/>
                </a:solidFill>
                <a:effectLst/>
                <a:latin typeface="Calibri" panose="020F0502020204030204" pitchFamily="34" charset="0"/>
              </a:rPr>
              <a:t>Maior risco de efeitos adversos a longo prazo</a:t>
            </a:r>
          </a:p>
          <a:p>
            <a:pPr rtl="0" fontAlgn="base">
              <a:spcBef>
                <a:spcPts val="1400"/>
              </a:spcBef>
              <a:spcAft>
                <a:spcPts val="0"/>
              </a:spcAft>
              <a:buFont typeface="Wingdings" panose="05000000000000000000" pitchFamily="2" charset="2"/>
              <a:buChar char="§"/>
            </a:pPr>
            <a:r>
              <a:rPr lang="pt-BR" sz="2200" dirty="0">
                <a:solidFill>
                  <a:schemeClr val="tx1"/>
                </a:solidFill>
                <a:latin typeface="Calibri" panose="020F0502020204030204" pitchFamily="34" charset="0"/>
              </a:rPr>
              <a:t>Rara: 30 a 50 milhões/milhão</a:t>
            </a:r>
          </a:p>
          <a:p>
            <a:pPr rtl="0" fontAlgn="base">
              <a:spcBef>
                <a:spcPts val="1400"/>
              </a:spcBef>
              <a:spcAft>
                <a:spcPts val="0"/>
              </a:spcAft>
              <a:buFont typeface="Wingdings" panose="05000000000000000000" pitchFamily="2" charset="2"/>
              <a:buChar char="§"/>
            </a:pPr>
            <a:r>
              <a:rPr lang="pt-BR" sz="2200" dirty="0">
                <a:solidFill>
                  <a:schemeClr val="tx1"/>
                </a:solidFill>
                <a:latin typeface="Calibri" panose="020F0502020204030204" pitchFamily="34" charset="0"/>
              </a:rPr>
              <a:t>Predomínio do sexo feminino (adultos e crianças): 1,8: 1 M/H</a:t>
            </a:r>
          </a:p>
          <a:p>
            <a:pPr rtl="0" fontAlgn="base">
              <a:spcBef>
                <a:spcPts val="1400"/>
              </a:spcBef>
              <a:spcAft>
                <a:spcPts val="0"/>
              </a:spcAft>
              <a:buFont typeface="Arial" panose="020B0604020202020204" pitchFamily="34" charset="0"/>
              <a:buChar char="•"/>
            </a:pPr>
            <a:endParaRPr lang="pt-BR" sz="2200" i="0" u="none" strike="noStrike" dirty="0">
              <a:solidFill>
                <a:schemeClr val="tx1"/>
              </a:solidFill>
              <a:effectLst/>
              <a:latin typeface="Arial" panose="020B0604020202020204" pitchFamily="34" charset="0"/>
            </a:endParaRPr>
          </a:p>
          <a:p>
            <a:pPr marL="0" indent="0">
              <a:buNone/>
            </a:pPr>
            <a:endParaRPr lang="pt-BR" dirty="0"/>
          </a:p>
        </p:txBody>
      </p:sp>
      <p:sp>
        <p:nvSpPr>
          <p:cNvPr id="5" name="CaixaDeTexto 4">
            <a:extLst>
              <a:ext uri="{FF2B5EF4-FFF2-40B4-BE49-F238E27FC236}">
                <a16:creationId xmlns:a16="http://schemas.microsoft.com/office/drawing/2014/main" id="{A453A6CD-7DFC-41C9-8595-6341F06E2C9B}"/>
              </a:ext>
            </a:extLst>
          </p:cNvPr>
          <p:cNvSpPr txBox="1"/>
          <p:nvPr/>
        </p:nvSpPr>
        <p:spPr>
          <a:xfrm>
            <a:off x="4853295" y="6273225"/>
            <a:ext cx="8301519" cy="584775"/>
          </a:xfrm>
          <a:prstGeom prst="rect">
            <a:avLst/>
          </a:prstGeom>
          <a:noFill/>
        </p:spPr>
        <p:txBody>
          <a:bodyPr wrap="square" rtlCol="0">
            <a:spAutoFit/>
          </a:bodyPr>
          <a:lstStyle/>
          <a:p>
            <a:pPr rtl="0">
              <a:spcBef>
                <a:spcPts val="0"/>
              </a:spcBef>
              <a:spcAft>
                <a:spcPts val="0"/>
              </a:spcAft>
            </a:pPr>
            <a:r>
              <a:rPr lang="en-US" sz="1400" dirty="0">
                <a:solidFill>
                  <a:srgbClr val="000000"/>
                </a:solidFill>
                <a:latin typeface="+mj-lt"/>
              </a:rPr>
              <a:t>                                                                                             Eur Resp J 2019;53:1801916</a:t>
            </a:r>
            <a:br>
              <a:rPr lang="it-IT" dirty="0"/>
            </a:br>
            <a:endParaRPr lang="pt-BR" dirty="0"/>
          </a:p>
        </p:txBody>
      </p:sp>
    </p:spTree>
    <p:extLst>
      <p:ext uri="{BB962C8B-B14F-4D97-AF65-F5344CB8AC3E}">
        <p14:creationId xmlns:p14="http://schemas.microsoft.com/office/powerpoint/2010/main" val="136301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6BD997E-EC0A-80F1-33E8-64DD848E37EC}"/>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pic>
        <p:nvPicPr>
          <p:cNvPr id="5" name="Imagem 4">
            <a:extLst>
              <a:ext uri="{FF2B5EF4-FFF2-40B4-BE49-F238E27FC236}">
                <a16:creationId xmlns:a16="http://schemas.microsoft.com/office/drawing/2014/main" id="{A6268ED4-B7C8-5944-4680-B49B15364222}"/>
              </a:ext>
            </a:extLst>
          </p:cNvPr>
          <p:cNvPicPr>
            <a:picLocks noChangeAspect="1"/>
          </p:cNvPicPr>
          <p:nvPr/>
        </p:nvPicPr>
        <p:blipFill>
          <a:blip r:embed="rId2"/>
          <a:srcRect l="28766" t="34093" r="29937" b="12237"/>
          <a:stretch/>
        </p:blipFill>
        <p:spPr>
          <a:xfrm>
            <a:off x="2245490" y="746748"/>
            <a:ext cx="7708738" cy="5635352"/>
          </a:xfrm>
          <a:prstGeom prst="rect">
            <a:avLst/>
          </a:prstGeom>
        </p:spPr>
      </p:pic>
      <p:sp>
        <p:nvSpPr>
          <p:cNvPr id="7" name="Retângulo 6">
            <a:extLst>
              <a:ext uri="{FF2B5EF4-FFF2-40B4-BE49-F238E27FC236}">
                <a16:creationId xmlns:a16="http://schemas.microsoft.com/office/drawing/2014/main" id="{A4E6886D-3D3B-6442-D684-122DE45556C5}"/>
              </a:ext>
            </a:extLst>
          </p:cNvPr>
          <p:cNvSpPr/>
          <p:nvPr/>
        </p:nvSpPr>
        <p:spPr>
          <a:xfrm>
            <a:off x="2245490" y="746748"/>
            <a:ext cx="462986" cy="283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3AC3F00-2782-3C1B-6372-98B5E5D6986C}"/>
              </a:ext>
            </a:extLst>
          </p:cNvPr>
          <p:cNvSpPr txBox="1"/>
          <p:nvPr/>
        </p:nvSpPr>
        <p:spPr>
          <a:xfrm>
            <a:off x="3728977" y="6155844"/>
            <a:ext cx="4734045" cy="646331"/>
          </a:xfrm>
          <a:prstGeom prst="rect">
            <a:avLst/>
          </a:prstGeom>
          <a:noFill/>
        </p:spPr>
        <p:txBody>
          <a:bodyPr wrap="square" rtlCol="0">
            <a:spAutoFit/>
          </a:bodyPr>
          <a:lstStyle/>
          <a:p>
            <a:pPr algn="ctr"/>
            <a:r>
              <a:rPr lang="pt-BR" b="1" dirty="0"/>
              <a:t>Fluxograma Tratamento</a:t>
            </a:r>
          </a:p>
          <a:p>
            <a:pPr algn="ctr"/>
            <a:r>
              <a:rPr lang="pt-BR" dirty="0"/>
              <a:t>Pacientes Respondedores aos BCC</a:t>
            </a:r>
          </a:p>
        </p:txBody>
      </p:sp>
    </p:spTree>
    <p:extLst>
      <p:ext uri="{BB962C8B-B14F-4D97-AF65-F5344CB8AC3E}">
        <p14:creationId xmlns:p14="http://schemas.microsoft.com/office/powerpoint/2010/main" val="1266205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914E-D8BF-826A-340C-8CB3A64C7DF6}"/>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7374FF3B-881A-11D5-F40E-6570BF393803}"/>
              </a:ext>
            </a:extLst>
          </p:cNvPr>
          <p:cNvSpPr txBox="1"/>
          <p:nvPr/>
        </p:nvSpPr>
        <p:spPr>
          <a:xfrm>
            <a:off x="557250" y="6088559"/>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
        <p:nvSpPr>
          <p:cNvPr id="7" name="Retângulo 6">
            <a:extLst>
              <a:ext uri="{FF2B5EF4-FFF2-40B4-BE49-F238E27FC236}">
                <a16:creationId xmlns:a16="http://schemas.microsoft.com/office/drawing/2014/main" id="{BB1C946F-5246-7BAF-79AB-89FE2DC666C3}"/>
              </a:ext>
            </a:extLst>
          </p:cNvPr>
          <p:cNvSpPr/>
          <p:nvPr/>
        </p:nvSpPr>
        <p:spPr>
          <a:xfrm>
            <a:off x="2245490" y="746748"/>
            <a:ext cx="462986" cy="283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8DF93A76-91D5-6F06-63B2-6DC8B5E11DDB}"/>
              </a:ext>
            </a:extLst>
          </p:cNvPr>
          <p:cNvSpPr txBox="1"/>
          <p:nvPr/>
        </p:nvSpPr>
        <p:spPr>
          <a:xfrm>
            <a:off x="2873415" y="6150113"/>
            <a:ext cx="6445170" cy="646331"/>
          </a:xfrm>
          <a:prstGeom prst="rect">
            <a:avLst/>
          </a:prstGeom>
          <a:noFill/>
        </p:spPr>
        <p:txBody>
          <a:bodyPr wrap="square" rtlCol="0">
            <a:spAutoFit/>
          </a:bodyPr>
          <a:lstStyle/>
          <a:p>
            <a:pPr algn="ctr"/>
            <a:r>
              <a:rPr lang="pt-BR" b="1" dirty="0"/>
              <a:t>Fluxograma Tratamento</a:t>
            </a:r>
          </a:p>
          <a:p>
            <a:pPr algn="ctr"/>
            <a:r>
              <a:rPr lang="pt-BR" dirty="0"/>
              <a:t>Pacientes IAPH/HPAH, drogas e não respondedores BCC</a:t>
            </a:r>
          </a:p>
        </p:txBody>
      </p:sp>
      <p:pic>
        <p:nvPicPr>
          <p:cNvPr id="4" name="Imagem 3">
            <a:extLst>
              <a:ext uri="{FF2B5EF4-FFF2-40B4-BE49-F238E27FC236}">
                <a16:creationId xmlns:a16="http://schemas.microsoft.com/office/drawing/2014/main" id="{5A78FB68-AB63-9B76-B000-F5763757219D}"/>
              </a:ext>
            </a:extLst>
          </p:cNvPr>
          <p:cNvPicPr>
            <a:picLocks noChangeAspect="1"/>
          </p:cNvPicPr>
          <p:nvPr/>
        </p:nvPicPr>
        <p:blipFill>
          <a:blip r:embed="rId2"/>
          <a:srcRect l="19937" t="28862" r="21392" b="7848"/>
          <a:stretch/>
        </p:blipFill>
        <p:spPr>
          <a:xfrm>
            <a:off x="1863524" y="746748"/>
            <a:ext cx="9003765" cy="5463451"/>
          </a:xfrm>
          <a:prstGeom prst="rect">
            <a:avLst/>
          </a:prstGeom>
        </p:spPr>
      </p:pic>
      <p:sp>
        <p:nvSpPr>
          <p:cNvPr id="6" name="Retângulo 5">
            <a:extLst>
              <a:ext uri="{FF2B5EF4-FFF2-40B4-BE49-F238E27FC236}">
                <a16:creationId xmlns:a16="http://schemas.microsoft.com/office/drawing/2014/main" id="{09BEBCF0-B330-7259-51F5-7DE3286FFC19}"/>
              </a:ext>
            </a:extLst>
          </p:cNvPr>
          <p:cNvSpPr/>
          <p:nvPr/>
        </p:nvSpPr>
        <p:spPr>
          <a:xfrm>
            <a:off x="1863524" y="647801"/>
            <a:ext cx="462986" cy="283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8583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FD3FC27-4111-802D-7AB0-DC9BF4E0F4AF}"/>
              </a:ext>
            </a:extLst>
          </p:cNvPr>
          <p:cNvPicPr>
            <a:picLocks noChangeAspect="1"/>
          </p:cNvPicPr>
          <p:nvPr/>
        </p:nvPicPr>
        <p:blipFill>
          <a:blip r:embed="rId2"/>
          <a:srcRect l="30380" t="31899" r="15601" b="34177"/>
          <a:stretch/>
        </p:blipFill>
        <p:spPr>
          <a:xfrm>
            <a:off x="1457087" y="2349660"/>
            <a:ext cx="9469415" cy="3345085"/>
          </a:xfrm>
          <a:prstGeom prst="rect">
            <a:avLst/>
          </a:prstGeom>
        </p:spPr>
      </p:pic>
      <p:sp>
        <p:nvSpPr>
          <p:cNvPr id="5" name="Título 1">
            <a:extLst>
              <a:ext uri="{FF2B5EF4-FFF2-40B4-BE49-F238E27FC236}">
                <a16:creationId xmlns:a16="http://schemas.microsoft.com/office/drawing/2014/main" id="{BF1C63AF-9513-C576-724D-FCB6E1591361}"/>
              </a:ext>
            </a:extLst>
          </p:cNvPr>
          <p:cNvSpPr>
            <a:spLocks noGrp="1"/>
          </p:cNvSpPr>
          <p:nvPr>
            <p:ph type="title"/>
          </p:nvPr>
        </p:nvSpPr>
        <p:spPr>
          <a:xfrm>
            <a:off x="581192" y="702156"/>
            <a:ext cx="11029616" cy="1013800"/>
          </a:xfrm>
        </p:spPr>
        <p:txBody>
          <a:bodyPr/>
          <a:lstStyle/>
          <a:p>
            <a:r>
              <a:rPr lang="pt-BR" dirty="0"/>
              <a:t>tratamento</a:t>
            </a:r>
          </a:p>
        </p:txBody>
      </p:sp>
      <p:sp>
        <p:nvSpPr>
          <p:cNvPr id="6" name="CaixaDeTexto 5">
            <a:extLst>
              <a:ext uri="{FF2B5EF4-FFF2-40B4-BE49-F238E27FC236}">
                <a16:creationId xmlns:a16="http://schemas.microsoft.com/office/drawing/2014/main" id="{021D96E6-37DB-1782-52FB-F0CFCE0B10C9}"/>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1517259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6CE73-645F-3693-5BC8-469027A61E5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111D307-54E3-9DA0-2AA6-636CF692A753}"/>
              </a:ext>
            </a:extLst>
          </p:cNvPr>
          <p:cNvSpPr>
            <a:spLocks noGrp="1"/>
          </p:cNvSpPr>
          <p:nvPr>
            <p:ph type="title"/>
          </p:nvPr>
        </p:nvSpPr>
        <p:spPr>
          <a:xfrm>
            <a:off x="581192" y="702156"/>
            <a:ext cx="11029616" cy="1013800"/>
          </a:xfrm>
        </p:spPr>
        <p:txBody>
          <a:bodyPr/>
          <a:lstStyle/>
          <a:p>
            <a:r>
              <a:rPr lang="pt-BR" dirty="0"/>
              <a:t>tratamento</a:t>
            </a:r>
          </a:p>
        </p:txBody>
      </p:sp>
      <p:sp>
        <p:nvSpPr>
          <p:cNvPr id="6" name="CaixaDeTexto 5">
            <a:extLst>
              <a:ext uri="{FF2B5EF4-FFF2-40B4-BE49-F238E27FC236}">
                <a16:creationId xmlns:a16="http://schemas.microsoft.com/office/drawing/2014/main" id="{38C45204-8089-1941-541D-10EBE7A481CD}"/>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pic>
        <p:nvPicPr>
          <p:cNvPr id="3" name="Imagem 2">
            <a:extLst>
              <a:ext uri="{FF2B5EF4-FFF2-40B4-BE49-F238E27FC236}">
                <a16:creationId xmlns:a16="http://schemas.microsoft.com/office/drawing/2014/main" id="{A841143F-7791-1246-CE3B-8336108D5E42}"/>
              </a:ext>
            </a:extLst>
          </p:cNvPr>
          <p:cNvPicPr>
            <a:picLocks noChangeAspect="1"/>
          </p:cNvPicPr>
          <p:nvPr/>
        </p:nvPicPr>
        <p:blipFill>
          <a:blip r:embed="rId2"/>
          <a:srcRect l="30570" t="27173" r="15411" b="8017"/>
          <a:stretch/>
        </p:blipFill>
        <p:spPr>
          <a:xfrm>
            <a:off x="2803002" y="1967696"/>
            <a:ext cx="6585995" cy="4444679"/>
          </a:xfrm>
          <a:prstGeom prst="rect">
            <a:avLst/>
          </a:prstGeom>
        </p:spPr>
      </p:pic>
    </p:spTree>
    <p:extLst>
      <p:ext uri="{BB962C8B-B14F-4D97-AF65-F5344CB8AC3E}">
        <p14:creationId xmlns:p14="http://schemas.microsoft.com/office/powerpoint/2010/main" val="3018512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DB0BE-03CD-E383-29E0-A382893B9DDA}"/>
              </a:ext>
            </a:extLst>
          </p:cNvPr>
          <p:cNvSpPr>
            <a:spLocks noGrp="1"/>
          </p:cNvSpPr>
          <p:nvPr>
            <p:ph type="title"/>
          </p:nvPr>
        </p:nvSpPr>
        <p:spPr/>
        <p:txBody>
          <a:bodyPr/>
          <a:lstStyle/>
          <a:p>
            <a:r>
              <a:rPr lang="pt-BR" dirty="0"/>
              <a:t>Grupo 02- </a:t>
            </a:r>
            <a:r>
              <a:rPr lang="pt-BR" dirty="0" err="1"/>
              <a:t>hp</a:t>
            </a:r>
            <a:r>
              <a:rPr lang="pt-BR" dirty="0"/>
              <a:t> associada  a doença cardíaca esquerda</a:t>
            </a:r>
          </a:p>
        </p:txBody>
      </p:sp>
      <p:sp>
        <p:nvSpPr>
          <p:cNvPr id="3" name="Espaço Reservado para Conteúdo 2">
            <a:extLst>
              <a:ext uri="{FF2B5EF4-FFF2-40B4-BE49-F238E27FC236}">
                <a16:creationId xmlns:a16="http://schemas.microsoft.com/office/drawing/2014/main" id="{38E3985C-1AD3-995E-77E6-3797F10725C2}"/>
              </a:ext>
            </a:extLst>
          </p:cNvPr>
          <p:cNvSpPr>
            <a:spLocks noGrp="1"/>
          </p:cNvSpPr>
          <p:nvPr>
            <p:ph idx="1"/>
          </p:nvPr>
        </p:nvSpPr>
        <p:spPr>
          <a:xfrm>
            <a:off x="812686" y="2244926"/>
            <a:ext cx="11029615" cy="3678303"/>
          </a:xfrm>
        </p:spPr>
        <p:txBody>
          <a:bodyPr>
            <a:normAutofit lnSpcReduction="10000"/>
          </a:bodyPr>
          <a:lstStyle/>
          <a:p>
            <a:pPr>
              <a:buFont typeface="Wingdings" panose="05000000000000000000" pitchFamily="2" charset="2"/>
              <a:buChar char="Ø"/>
            </a:pPr>
            <a:r>
              <a:rPr lang="pt-BR" sz="2000" b="1" u="sng" dirty="0">
                <a:solidFill>
                  <a:schemeClr val="tx1"/>
                </a:solidFill>
                <a:latin typeface="+mj-lt"/>
              </a:rPr>
              <a:t>Quando fazer o CATE?</a:t>
            </a:r>
          </a:p>
          <a:p>
            <a:r>
              <a:rPr lang="pt-BR" sz="2000" dirty="0">
                <a:solidFill>
                  <a:schemeClr val="tx1"/>
                </a:solidFill>
                <a:latin typeface="+mj-lt"/>
              </a:rPr>
              <a:t>Suspeita HAP ou </a:t>
            </a:r>
            <a:r>
              <a:rPr lang="pt-BR" sz="2000" b="1" dirty="0">
                <a:solidFill>
                  <a:schemeClr val="tx1"/>
                </a:solidFill>
                <a:latin typeface="+mj-lt"/>
                <a:cs typeface="Calibri" panose="020F0502020204030204" pitchFamily="34" charset="0"/>
              </a:rPr>
              <a:t>TEPCH </a:t>
            </a:r>
          </a:p>
          <a:p>
            <a:r>
              <a:rPr lang="pt-BR" sz="2000" dirty="0">
                <a:solidFill>
                  <a:schemeClr val="tx1"/>
                </a:solidFill>
                <a:latin typeface="+mj-lt"/>
                <a:cs typeface="Calibri" panose="020F0502020204030204" pitchFamily="34" charset="0"/>
              </a:rPr>
              <a:t>Suspeita </a:t>
            </a:r>
            <a:r>
              <a:rPr lang="pt-BR" sz="2000" dirty="0" err="1">
                <a:solidFill>
                  <a:schemeClr val="tx1"/>
                </a:solidFill>
                <a:latin typeface="+mj-lt"/>
                <a:cs typeface="Calibri" panose="020F0502020204030204" pitchFamily="34" charset="0"/>
              </a:rPr>
              <a:t>CpcHP</a:t>
            </a:r>
            <a:r>
              <a:rPr lang="pt-BR" sz="2000" dirty="0">
                <a:solidFill>
                  <a:schemeClr val="tx1"/>
                </a:solidFill>
                <a:latin typeface="+mj-lt"/>
                <a:cs typeface="Calibri" panose="020F0502020204030204" pitchFamily="34" charset="0"/>
              </a:rPr>
              <a:t> associado a componente </a:t>
            </a:r>
            <a:r>
              <a:rPr lang="pt-BR" sz="2000" dirty="0" err="1">
                <a:solidFill>
                  <a:schemeClr val="tx1"/>
                </a:solidFill>
                <a:latin typeface="+mj-lt"/>
                <a:cs typeface="Calibri" panose="020F0502020204030204" pitchFamily="34" charset="0"/>
              </a:rPr>
              <a:t>pré</a:t>
            </a:r>
            <a:r>
              <a:rPr lang="pt-BR" sz="2000" dirty="0">
                <a:solidFill>
                  <a:schemeClr val="tx1"/>
                </a:solidFill>
                <a:latin typeface="+mj-lt"/>
                <a:cs typeface="Calibri" panose="020F0502020204030204" pitchFamily="34" charset="0"/>
              </a:rPr>
              <a:t>-capilar importante</a:t>
            </a:r>
          </a:p>
          <a:p>
            <a:r>
              <a:rPr lang="pt-BR" sz="2000" dirty="0">
                <a:solidFill>
                  <a:schemeClr val="tx1"/>
                </a:solidFill>
                <a:latin typeface="+mj-lt"/>
                <a:cs typeface="Calibri" panose="020F0502020204030204" pitchFamily="34" charset="0"/>
              </a:rPr>
              <a:t>IC avançada e avaliação para </a:t>
            </a:r>
            <a:r>
              <a:rPr lang="pt-BR" sz="2000" dirty="0" err="1">
                <a:solidFill>
                  <a:schemeClr val="tx1"/>
                </a:solidFill>
                <a:latin typeface="+mj-lt"/>
                <a:cs typeface="Calibri" panose="020F0502020204030204" pitchFamily="34" charset="0"/>
              </a:rPr>
              <a:t>Tx</a:t>
            </a:r>
            <a:r>
              <a:rPr lang="pt-BR" sz="2000" dirty="0">
                <a:solidFill>
                  <a:schemeClr val="tx1"/>
                </a:solidFill>
                <a:latin typeface="+mj-lt"/>
                <a:cs typeface="Calibri" panose="020F0502020204030204" pitchFamily="34" charset="0"/>
              </a:rPr>
              <a:t> cardíaco</a:t>
            </a:r>
            <a:br>
              <a:rPr lang="pt-BR" sz="2000" dirty="0">
                <a:solidFill>
                  <a:schemeClr val="tx1"/>
                </a:solidFill>
                <a:latin typeface="+mj-lt"/>
                <a:cs typeface="Calibri" panose="020F0502020204030204" pitchFamily="34" charset="0"/>
              </a:rPr>
            </a:br>
            <a:endParaRPr lang="pt-BR" sz="2000" dirty="0">
              <a:solidFill>
                <a:schemeClr val="tx1"/>
              </a:solidFill>
              <a:latin typeface="+mj-lt"/>
              <a:cs typeface="Calibri" panose="020F0502020204030204" pitchFamily="34" charset="0"/>
            </a:endParaRPr>
          </a:p>
          <a:p>
            <a:pPr>
              <a:buFont typeface="Wingdings" panose="05000000000000000000" pitchFamily="2" charset="2"/>
              <a:buChar char="Ø"/>
            </a:pPr>
            <a:r>
              <a:rPr lang="pt-BR" sz="2000" b="1" u="sng" dirty="0">
                <a:solidFill>
                  <a:schemeClr val="tx1"/>
                </a:solidFill>
                <a:latin typeface="+mj-lt"/>
                <a:cs typeface="Calibri" panose="020F0502020204030204" pitchFamily="34" charset="0"/>
              </a:rPr>
              <a:t>Terapia</a:t>
            </a:r>
            <a:r>
              <a:rPr lang="pt-BR" sz="2000" b="1" dirty="0">
                <a:solidFill>
                  <a:schemeClr val="tx1"/>
                </a:solidFill>
                <a:latin typeface="+mj-lt"/>
                <a:cs typeface="Calibri" panose="020F0502020204030204" pitchFamily="34" charset="0"/>
              </a:rPr>
              <a:t>:</a:t>
            </a:r>
          </a:p>
          <a:p>
            <a:r>
              <a:rPr lang="pt-BR" sz="2000" dirty="0">
                <a:solidFill>
                  <a:schemeClr val="tx1"/>
                </a:solidFill>
                <a:latin typeface="+mj-lt"/>
                <a:cs typeface="Calibri" panose="020F0502020204030204" pitchFamily="34" charset="0"/>
              </a:rPr>
              <a:t>Otimizar tratamento da doença cardíaca sobrejacente</a:t>
            </a:r>
          </a:p>
          <a:p>
            <a:r>
              <a:rPr lang="pt-BR" sz="2000" dirty="0">
                <a:solidFill>
                  <a:schemeClr val="tx1"/>
                </a:solidFill>
                <a:latin typeface="+mj-lt"/>
                <a:cs typeface="Calibri" panose="020F0502020204030204" pitchFamily="34" charset="0"/>
              </a:rPr>
              <a:t>Diuréticos e restrição hídrica</a:t>
            </a:r>
          </a:p>
          <a:p>
            <a:r>
              <a:rPr lang="pt-BR" sz="2000" b="1" dirty="0">
                <a:solidFill>
                  <a:schemeClr val="tx1"/>
                </a:solidFill>
                <a:latin typeface="+mj-lt"/>
                <a:cs typeface="Calibri" panose="020F0502020204030204" pitchFamily="34" charset="0"/>
              </a:rPr>
              <a:t>Terapia vasodilatadora</a:t>
            </a:r>
            <a:r>
              <a:rPr lang="pt-BR" sz="2000" dirty="0">
                <a:solidFill>
                  <a:schemeClr val="tx1"/>
                </a:solidFill>
                <a:latin typeface="+mj-lt"/>
                <a:cs typeface="Calibri" panose="020F0502020204030204" pitchFamily="34" charset="0"/>
              </a:rPr>
              <a:t>: NÃO indicada</a:t>
            </a:r>
            <a:endParaRPr lang="pt-BR" sz="2000" dirty="0">
              <a:solidFill>
                <a:schemeClr val="tx1"/>
              </a:solidFill>
              <a:latin typeface="+mj-lt"/>
            </a:endParaRPr>
          </a:p>
        </p:txBody>
      </p:sp>
      <p:sp>
        <p:nvSpPr>
          <p:cNvPr id="4" name="CaixaDeTexto 3">
            <a:extLst>
              <a:ext uri="{FF2B5EF4-FFF2-40B4-BE49-F238E27FC236}">
                <a16:creationId xmlns:a16="http://schemas.microsoft.com/office/drawing/2014/main" id="{37017A39-AC17-9C00-D0C4-6963D08F73F9}"/>
              </a:ext>
            </a:extLst>
          </p:cNvPr>
          <p:cNvSpPr txBox="1"/>
          <p:nvPr/>
        </p:nvSpPr>
        <p:spPr>
          <a:xfrm>
            <a:off x="5390147" y="5923229"/>
            <a:ext cx="6801853"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Tree>
    <p:extLst>
      <p:ext uri="{BB962C8B-B14F-4D97-AF65-F5344CB8AC3E}">
        <p14:creationId xmlns:p14="http://schemas.microsoft.com/office/powerpoint/2010/main" val="179126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DB0BE-03CD-E383-29E0-A382893B9DDA}"/>
              </a:ext>
            </a:extLst>
          </p:cNvPr>
          <p:cNvSpPr>
            <a:spLocks noGrp="1"/>
          </p:cNvSpPr>
          <p:nvPr>
            <p:ph type="title"/>
          </p:nvPr>
        </p:nvSpPr>
        <p:spPr/>
        <p:txBody>
          <a:bodyPr/>
          <a:lstStyle/>
          <a:p>
            <a:r>
              <a:rPr lang="pt-BR" dirty="0"/>
              <a:t>Grupo 04- </a:t>
            </a:r>
            <a:r>
              <a:rPr lang="pt-BR" dirty="0" err="1"/>
              <a:t>hp</a:t>
            </a:r>
            <a:r>
              <a:rPr lang="pt-BR" dirty="0"/>
              <a:t> associada  </a:t>
            </a:r>
            <a:r>
              <a:rPr lang="pt-BR" dirty="0" err="1"/>
              <a:t>tepch</a:t>
            </a:r>
            <a:endParaRPr lang="pt-BR" dirty="0"/>
          </a:p>
        </p:txBody>
      </p:sp>
      <p:pic>
        <p:nvPicPr>
          <p:cNvPr id="7" name="Imagem 6">
            <a:extLst>
              <a:ext uri="{FF2B5EF4-FFF2-40B4-BE49-F238E27FC236}">
                <a16:creationId xmlns:a16="http://schemas.microsoft.com/office/drawing/2014/main" id="{5D6A05DC-809D-7277-2DD4-136697C41078}"/>
              </a:ext>
            </a:extLst>
          </p:cNvPr>
          <p:cNvPicPr>
            <a:picLocks noChangeAspect="1"/>
          </p:cNvPicPr>
          <p:nvPr/>
        </p:nvPicPr>
        <p:blipFill rotWithShape="1">
          <a:blip r:embed="rId2"/>
          <a:srcRect l="42395" t="23438" r="19710" b="20421"/>
          <a:stretch/>
        </p:blipFill>
        <p:spPr>
          <a:xfrm>
            <a:off x="3272589" y="1868905"/>
            <a:ext cx="5986915" cy="4989095"/>
          </a:xfrm>
          <a:prstGeom prst="rect">
            <a:avLst/>
          </a:prstGeom>
        </p:spPr>
      </p:pic>
      <p:sp>
        <p:nvSpPr>
          <p:cNvPr id="8" name="CaixaDeTexto 7">
            <a:extLst>
              <a:ext uri="{FF2B5EF4-FFF2-40B4-BE49-F238E27FC236}">
                <a16:creationId xmlns:a16="http://schemas.microsoft.com/office/drawing/2014/main" id="{1922208A-FE5F-1121-201F-37D6306C67C1}"/>
              </a:ext>
            </a:extLst>
          </p:cNvPr>
          <p:cNvSpPr txBox="1"/>
          <p:nvPr/>
        </p:nvSpPr>
        <p:spPr>
          <a:xfrm>
            <a:off x="9259504" y="5696042"/>
            <a:ext cx="2800951" cy="1231106"/>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
        <p:nvSpPr>
          <p:cNvPr id="9" name="CaixaDeTexto 8">
            <a:extLst>
              <a:ext uri="{FF2B5EF4-FFF2-40B4-BE49-F238E27FC236}">
                <a16:creationId xmlns:a16="http://schemas.microsoft.com/office/drawing/2014/main" id="{10D06FE2-C668-E232-FEBE-9A77C4FA0ECD}"/>
              </a:ext>
            </a:extLst>
          </p:cNvPr>
          <p:cNvSpPr txBox="1"/>
          <p:nvPr/>
        </p:nvSpPr>
        <p:spPr>
          <a:xfrm>
            <a:off x="581192" y="3429000"/>
            <a:ext cx="2501767" cy="1631216"/>
          </a:xfrm>
          <a:prstGeom prst="rect">
            <a:avLst/>
          </a:prstGeom>
          <a:noFill/>
          <a:ln w="38100">
            <a:solidFill>
              <a:srgbClr val="FF0000"/>
            </a:solidFill>
          </a:ln>
        </p:spPr>
        <p:txBody>
          <a:bodyPr wrap="square" rtlCol="0">
            <a:spAutoFit/>
          </a:bodyPr>
          <a:lstStyle/>
          <a:p>
            <a:r>
              <a:rPr lang="pt-BR" sz="2000" b="1" u="sng" dirty="0"/>
              <a:t>Antagonistas da vitamina K</a:t>
            </a:r>
          </a:p>
          <a:p>
            <a:r>
              <a:rPr lang="pt-BR" sz="2000" dirty="0"/>
              <a:t>Realizar pesquisa síndrome anticorpo </a:t>
            </a:r>
            <a:r>
              <a:rPr lang="pt-BR" sz="2000" dirty="0" err="1"/>
              <a:t>antifosfolípide</a:t>
            </a:r>
            <a:r>
              <a:rPr lang="pt-BR" sz="2000" dirty="0"/>
              <a:t> (10%)</a:t>
            </a:r>
          </a:p>
        </p:txBody>
      </p:sp>
      <p:sp>
        <p:nvSpPr>
          <p:cNvPr id="3" name="Retângulo 2">
            <a:extLst>
              <a:ext uri="{FF2B5EF4-FFF2-40B4-BE49-F238E27FC236}">
                <a16:creationId xmlns:a16="http://schemas.microsoft.com/office/drawing/2014/main" id="{7D351A9E-21C4-F23C-5008-6D697CD54EFE}"/>
              </a:ext>
            </a:extLst>
          </p:cNvPr>
          <p:cNvSpPr/>
          <p:nvPr/>
        </p:nvSpPr>
        <p:spPr>
          <a:xfrm>
            <a:off x="500621" y="6147194"/>
            <a:ext cx="2662908" cy="523220"/>
          </a:xfrm>
          <a:prstGeom prst="rect">
            <a:avLst/>
          </a:prstGeom>
        </p:spPr>
        <p:txBody>
          <a:bodyPr wrap="none">
            <a:spAutoFit/>
          </a:bodyPr>
          <a:lstStyle/>
          <a:p>
            <a:r>
              <a:rPr lang="pt-BR" sz="1400" b="1" dirty="0">
                <a:latin typeface="+mj-lt"/>
              </a:rPr>
              <a:t>MDT =</a:t>
            </a:r>
            <a:r>
              <a:rPr lang="pt-BR" sz="1400" dirty="0" err="1">
                <a:latin typeface="+mj-lt"/>
              </a:rPr>
              <a:t>tto</a:t>
            </a:r>
            <a:r>
              <a:rPr lang="pt-BR" sz="1400" dirty="0">
                <a:latin typeface="+mj-lt"/>
              </a:rPr>
              <a:t> multidisciplinar</a:t>
            </a:r>
          </a:p>
          <a:p>
            <a:r>
              <a:rPr lang="pt-BR" sz="1400" b="1" dirty="0">
                <a:latin typeface="+mj-lt"/>
              </a:rPr>
              <a:t>PEA= </a:t>
            </a:r>
            <a:r>
              <a:rPr lang="pt-BR" sz="1400" dirty="0">
                <a:latin typeface="+mj-lt"/>
              </a:rPr>
              <a:t>endarterectomia pulmonar</a:t>
            </a:r>
          </a:p>
        </p:txBody>
      </p:sp>
    </p:spTree>
    <p:extLst>
      <p:ext uri="{BB962C8B-B14F-4D97-AF65-F5344CB8AC3E}">
        <p14:creationId xmlns:p14="http://schemas.microsoft.com/office/powerpoint/2010/main" val="249924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73DEA7C-E8EA-DCD2-489F-BAE28C965A8D}"/>
              </a:ext>
            </a:extLst>
          </p:cNvPr>
          <p:cNvPicPr>
            <a:picLocks noChangeAspect="1"/>
          </p:cNvPicPr>
          <p:nvPr/>
        </p:nvPicPr>
        <p:blipFill rotWithShape="1">
          <a:blip r:embed="rId2"/>
          <a:srcRect l="34421" t="28491" r="12763" b="24070"/>
          <a:stretch/>
        </p:blipFill>
        <p:spPr>
          <a:xfrm>
            <a:off x="1654236" y="1118936"/>
            <a:ext cx="9144572" cy="4620127"/>
          </a:xfrm>
          <a:prstGeom prst="rect">
            <a:avLst/>
          </a:prstGeom>
        </p:spPr>
      </p:pic>
      <p:sp>
        <p:nvSpPr>
          <p:cNvPr id="4" name="CaixaDeTexto 3">
            <a:extLst>
              <a:ext uri="{FF2B5EF4-FFF2-40B4-BE49-F238E27FC236}">
                <a16:creationId xmlns:a16="http://schemas.microsoft.com/office/drawing/2014/main" id="{61D4A8D8-EEAD-E401-4441-55132006EAC8}"/>
              </a:ext>
            </a:extLst>
          </p:cNvPr>
          <p:cNvSpPr txBox="1"/>
          <p:nvPr/>
        </p:nvSpPr>
        <p:spPr>
          <a:xfrm>
            <a:off x="5203013" y="6306100"/>
            <a:ext cx="7260204" cy="307777"/>
          </a:xfrm>
          <a:prstGeom prst="rect">
            <a:avLst/>
          </a:prstGeom>
          <a:noFill/>
        </p:spPr>
        <p:txBody>
          <a:bodyPr wrap="square">
            <a:spAutoFit/>
          </a:bodyPr>
          <a:lstStyle/>
          <a:p>
            <a:r>
              <a:rPr lang="en-US" sz="1400" dirty="0"/>
              <a:t>Mahmud et al. 2018:2468 – 8 6 Chronic Thromboembolic Pulmonary Hypertension</a:t>
            </a:r>
            <a:endParaRPr lang="pt-BR" sz="1400" dirty="0"/>
          </a:p>
        </p:txBody>
      </p:sp>
    </p:spTree>
    <p:extLst>
      <p:ext uri="{BB962C8B-B14F-4D97-AF65-F5344CB8AC3E}">
        <p14:creationId xmlns:p14="http://schemas.microsoft.com/office/powerpoint/2010/main" val="1977098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DB0BE-03CD-E383-29E0-A382893B9DDA}"/>
              </a:ext>
            </a:extLst>
          </p:cNvPr>
          <p:cNvSpPr>
            <a:spLocks noGrp="1"/>
          </p:cNvSpPr>
          <p:nvPr>
            <p:ph type="title"/>
          </p:nvPr>
        </p:nvSpPr>
        <p:spPr/>
        <p:txBody>
          <a:bodyPr/>
          <a:lstStyle/>
          <a:p>
            <a:r>
              <a:rPr lang="pt-BR" dirty="0"/>
              <a:t>GRUPO 05- Mecanismo incerto ou multifatorial</a:t>
            </a:r>
          </a:p>
        </p:txBody>
      </p:sp>
      <p:sp>
        <p:nvSpPr>
          <p:cNvPr id="3" name="Espaço Reservado para Conteúdo 2">
            <a:extLst>
              <a:ext uri="{FF2B5EF4-FFF2-40B4-BE49-F238E27FC236}">
                <a16:creationId xmlns:a16="http://schemas.microsoft.com/office/drawing/2014/main" id="{38E3985C-1AD3-995E-77E6-3797F10725C2}"/>
              </a:ext>
            </a:extLst>
          </p:cNvPr>
          <p:cNvSpPr>
            <a:spLocks noGrp="1"/>
          </p:cNvSpPr>
          <p:nvPr>
            <p:ph idx="1"/>
          </p:nvPr>
        </p:nvSpPr>
        <p:spPr>
          <a:xfrm>
            <a:off x="581193" y="1715956"/>
            <a:ext cx="11029615" cy="3678303"/>
          </a:xfrm>
        </p:spPr>
        <p:txBody>
          <a:bodyPr/>
          <a:lstStyle/>
          <a:p>
            <a:endParaRPr lang="pt-BR" dirty="0">
              <a:solidFill>
                <a:schemeClr val="tx1"/>
              </a:solidFill>
            </a:endParaRPr>
          </a:p>
          <a:p>
            <a:pPr>
              <a:buFont typeface="Wingdings" panose="05000000000000000000" pitchFamily="2" charset="2"/>
              <a:buChar char="Ø"/>
            </a:pPr>
            <a:r>
              <a:rPr lang="pt-BR" sz="2400" b="1" u="sng" dirty="0">
                <a:solidFill>
                  <a:schemeClr val="tx1"/>
                </a:solidFill>
                <a:latin typeface="+mj-lt"/>
                <a:cs typeface="Calibri" panose="020F0502020204030204" pitchFamily="34" charset="0"/>
              </a:rPr>
              <a:t>Terapia</a:t>
            </a:r>
            <a:r>
              <a:rPr lang="pt-BR" sz="2400" b="1" dirty="0">
                <a:solidFill>
                  <a:schemeClr val="tx1"/>
                </a:solidFill>
                <a:latin typeface="+mj-lt"/>
                <a:cs typeface="Calibri" panose="020F0502020204030204" pitchFamily="34" charset="0"/>
              </a:rPr>
              <a:t>:</a:t>
            </a:r>
          </a:p>
          <a:p>
            <a:r>
              <a:rPr lang="pt-BR" sz="2400" dirty="0">
                <a:solidFill>
                  <a:schemeClr val="tx1"/>
                </a:solidFill>
                <a:latin typeface="+mj-lt"/>
              </a:rPr>
              <a:t>Ausência de </a:t>
            </a:r>
            <a:r>
              <a:rPr lang="pt-BR" sz="2400" dirty="0" err="1">
                <a:solidFill>
                  <a:schemeClr val="tx1"/>
                </a:solidFill>
                <a:latin typeface="+mj-lt"/>
              </a:rPr>
              <a:t>RCTs</a:t>
            </a:r>
            <a:r>
              <a:rPr lang="pt-BR" sz="2400" dirty="0">
                <a:solidFill>
                  <a:schemeClr val="tx1"/>
                </a:solidFill>
                <a:latin typeface="+mj-lt"/>
              </a:rPr>
              <a:t> sobre o uso das terapias vasodilatadoras</a:t>
            </a:r>
          </a:p>
          <a:p>
            <a:r>
              <a:rPr lang="pt-BR" sz="2400" b="1" dirty="0">
                <a:solidFill>
                  <a:schemeClr val="tx1"/>
                </a:solidFill>
                <a:latin typeface="+mj-lt"/>
              </a:rPr>
              <a:t>Padrão-ouro</a:t>
            </a:r>
            <a:r>
              <a:rPr lang="pt-BR" sz="2400" dirty="0">
                <a:solidFill>
                  <a:schemeClr val="tx1"/>
                </a:solidFill>
                <a:latin typeface="+mj-lt"/>
              </a:rPr>
              <a:t>: tratamento da doença de base</a:t>
            </a:r>
          </a:p>
          <a:p>
            <a:r>
              <a:rPr lang="pt-BR" sz="2400" dirty="0">
                <a:solidFill>
                  <a:schemeClr val="tx1"/>
                </a:solidFill>
                <a:latin typeface="+mj-lt"/>
              </a:rPr>
              <a:t>Componente venoso pulmonar associado</a:t>
            </a:r>
          </a:p>
        </p:txBody>
      </p:sp>
      <p:sp>
        <p:nvSpPr>
          <p:cNvPr id="5" name="CaixaDeTexto 4">
            <a:extLst>
              <a:ext uri="{FF2B5EF4-FFF2-40B4-BE49-F238E27FC236}">
                <a16:creationId xmlns:a16="http://schemas.microsoft.com/office/drawing/2014/main" id="{A081F05B-124E-C094-63EE-CA1CE3EEBCD6}"/>
              </a:ext>
            </a:extLst>
          </p:cNvPr>
          <p:cNvSpPr txBox="1"/>
          <p:nvPr/>
        </p:nvSpPr>
        <p:spPr>
          <a:xfrm>
            <a:off x="5168766" y="5904332"/>
            <a:ext cx="7090611" cy="800219"/>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Tree>
    <p:extLst>
      <p:ext uri="{BB962C8B-B14F-4D97-AF65-F5344CB8AC3E}">
        <p14:creationId xmlns:p14="http://schemas.microsoft.com/office/powerpoint/2010/main" val="342985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F4E9E86-C278-47A6-B80A-BD094FEF8CD5}"/>
              </a:ext>
            </a:extLst>
          </p:cNvPr>
          <p:cNvPicPr>
            <a:picLocks noChangeAspect="1"/>
          </p:cNvPicPr>
          <p:nvPr/>
        </p:nvPicPr>
        <p:blipFill>
          <a:blip r:embed="rId2"/>
          <a:stretch>
            <a:fillRect/>
          </a:stretch>
        </p:blipFill>
        <p:spPr>
          <a:xfrm>
            <a:off x="2577296" y="661447"/>
            <a:ext cx="7037408" cy="1302152"/>
          </a:xfrm>
          <a:prstGeom prst="rect">
            <a:avLst/>
          </a:prstGeom>
        </p:spPr>
      </p:pic>
      <p:sp>
        <p:nvSpPr>
          <p:cNvPr id="4" name="Espaço Reservado para Conteúdo 2">
            <a:extLst>
              <a:ext uri="{FF2B5EF4-FFF2-40B4-BE49-F238E27FC236}">
                <a16:creationId xmlns:a16="http://schemas.microsoft.com/office/drawing/2014/main" id="{87E16642-415C-4EE5-A6DA-333AC4D3EE05}"/>
              </a:ext>
            </a:extLst>
          </p:cNvPr>
          <p:cNvSpPr txBox="1">
            <a:spLocks/>
          </p:cNvSpPr>
          <p:nvPr/>
        </p:nvSpPr>
        <p:spPr>
          <a:xfrm>
            <a:off x="581192" y="2180496"/>
            <a:ext cx="11029615"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pt-BR" sz="2200" b="1" u="sng" dirty="0"/>
              <a:t>Sobrevida pós-transplante pulmonar:</a:t>
            </a:r>
            <a:r>
              <a:rPr lang="pt-BR" sz="2200" b="1" dirty="0"/>
              <a:t> </a:t>
            </a:r>
            <a:r>
              <a:rPr lang="pt-BR" sz="2200" dirty="0"/>
              <a:t>média de 7 anos na HP idiopática e média 3 anos na HP não-idiopática </a:t>
            </a:r>
          </a:p>
          <a:p>
            <a:r>
              <a:rPr lang="pt-BR" sz="2200" b="1" u="sng" dirty="0">
                <a:solidFill>
                  <a:schemeClr val="accent3">
                    <a:lumMod val="75000"/>
                  </a:schemeClr>
                </a:solidFill>
              </a:rPr>
              <a:t>Seleção cuidadosa do paciente:  </a:t>
            </a:r>
            <a:r>
              <a:rPr lang="pt-BR" sz="2200" dirty="0" err="1"/>
              <a:t>atrioseptostomia</a:t>
            </a:r>
            <a:r>
              <a:rPr lang="pt-BR" sz="2200" dirty="0"/>
              <a:t> deve ser evitada em pacientes com pressão média do AD &gt; 20 mmHg e/ou saturação basal &lt; 90% (ICC direita – melhor resposta)</a:t>
            </a:r>
          </a:p>
          <a:p>
            <a:r>
              <a:rPr lang="pt-BR" sz="2200" dirty="0"/>
              <a:t>Mortalidade do procedimento: 5-10% (centros especializados)</a:t>
            </a:r>
          </a:p>
          <a:p>
            <a:endParaRPr lang="pt-BR" dirty="0"/>
          </a:p>
        </p:txBody>
      </p:sp>
      <p:pic>
        <p:nvPicPr>
          <p:cNvPr id="6146" name="Picture 2">
            <a:extLst>
              <a:ext uri="{FF2B5EF4-FFF2-40B4-BE49-F238E27FC236}">
                <a16:creationId xmlns:a16="http://schemas.microsoft.com/office/drawing/2014/main" id="{36595DC8-BA57-474D-B6C3-49A832B4C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632" y="3940509"/>
            <a:ext cx="2531444" cy="273762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1A17B68-8415-4F76-8258-C2F24F0F7D8D}"/>
              </a:ext>
            </a:extLst>
          </p:cNvPr>
          <p:cNvSpPr txBox="1"/>
          <p:nvPr/>
        </p:nvSpPr>
        <p:spPr>
          <a:xfrm>
            <a:off x="522577" y="6075696"/>
            <a:ext cx="4099388" cy="307777"/>
          </a:xfrm>
          <a:prstGeom prst="rect">
            <a:avLst/>
          </a:prstGeom>
          <a:noFill/>
        </p:spPr>
        <p:txBody>
          <a:bodyPr wrap="square" rtlCol="0">
            <a:spAutoFit/>
          </a:bodyPr>
          <a:lstStyle/>
          <a:p>
            <a:r>
              <a:rPr lang="pt-BR" sz="1400" dirty="0" err="1"/>
              <a:t>Pediatric</a:t>
            </a:r>
            <a:r>
              <a:rPr lang="pt-BR" sz="1400" dirty="0"/>
              <a:t> Pulmonology.2021;56:656-660</a:t>
            </a:r>
          </a:p>
        </p:txBody>
      </p:sp>
    </p:spTree>
    <p:extLst>
      <p:ext uri="{BB962C8B-B14F-4D97-AF65-F5344CB8AC3E}">
        <p14:creationId xmlns:p14="http://schemas.microsoft.com/office/powerpoint/2010/main" val="2699819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1271E3E-EB31-4F76-A833-E97254EEE5F7}"/>
              </a:ext>
            </a:extLst>
          </p:cNvPr>
          <p:cNvPicPr>
            <a:picLocks noChangeAspect="1"/>
          </p:cNvPicPr>
          <p:nvPr/>
        </p:nvPicPr>
        <p:blipFill>
          <a:blip r:embed="rId2"/>
          <a:stretch>
            <a:fillRect/>
          </a:stretch>
        </p:blipFill>
        <p:spPr>
          <a:xfrm>
            <a:off x="2577296" y="661447"/>
            <a:ext cx="7037408" cy="1302152"/>
          </a:xfrm>
          <a:prstGeom prst="rect">
            <a:avLst/>
          </a:prstGeom>
        </p:spPr>
      </p:pic>
      <p:sp>
        <p:nvSpPr>
          <p:cNvPr id="3" name="Espaço Reservado para Conteúdo 2">
            <a:extLst>
              <a:ext uri="{FF2B5EF4-FFF2-40B4-BE49-F238E27FC236}">
                <a16:creationId xmlns:a16="http://schemas.microsoft.com/office/drawing/2014/main" id="{9F73FF39-7F76-4903-8BFB-E6020CB425FA}"/>
              </a:ext>
            </a:extLst>
          </p:cNvPr>
          <p:cNvSpPr txBox="1">
            <a:spLocks/>
          </p:cNvSpPr>
          <p:nvPr/>
        </p:nvSpPr>
        <p:spPr>
          <a:xfrm>
            <a:off x="581192" y="2180496"/>
            <a:ext cx="11029615"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Wingdings" panose="05000000000000000000" pitchFamily="2" charset="2"/>
              <a:buChar char="Ø"/>
            </a:pPr>
            <a:r>
              <a:rPr lang="pt-BR" sz="2000" b="1" u="sng" dirty="0"/>
              <a:t>Cirurgia de </a:t>
            </a:r>
            <a:r>
              <a:rPr lang="pt-BR" sz="2000" b="1" u="sng" dirty="0" err="1"/>
              <a:t>Potts</a:t>
            </a:r>
            <a:r>
              <a:rPr lang="pt-BR" sz="2000" b="1" u="sng" dirty="0"/>
              <a:t>: quando indicar?</a:t>
            </a:r>
            <a:endParaRPr lang="pt-BR" sz="2000" b="1" dirty="0"/>
          </a:p>
          <a:p>
            <a:pPr lvl="1"/>
            <a:r>
              <a:rPr lang="pt-BR" sz="2000" dirty="0"/>
              <a:t>Criança com doença grave sintomática com falha após terapia medicamentosa agressiva</a:t>
            </a:r>
          </a:p>
          <a:p>
            <a:pPr>
              <a:buFont typeface="Wingdings" panose="05000000000000000000" pitchFamily="2" charset="2"/>
              <a:buChar char="Ø"/>
            </a:pPr>
            <a:r>
              <a:rPr lang="pt-BR" sz="2000" b="1" u="sng" dirty="0"/>
              <a:t>Benefícios</a:t>
            </a:r>
            <a:r>
              <a:rPr lang="pt-BR" sz="2000" b="1" dirty="0"/>
              <a:t>:</a:t>
            </a:r>
          </a:p>
          <a:p>
            <a:pPr lvl="1"/>
            <a:r>
              <a:rPr lang="pt-BR" sz="2000" dirty="0"/>
              <a:t>Melhora da classe funcional</a:t>
            </a:r>
          </a:p>
          <a:p>
            <a:pPr lvl="1"/>
            <a:r>
              <a:rPr lang="pt-BR" sz="2000" dirty="0"/>
              <a:t>Melhora do teste da caminhada</a:t>
            </a:r>
          </a:p>
          <a:p>
            <a:pPr lvl="1"/>
            <a:r>
              <a:rPr lang="pt-BR" sz="2000" dirty="0"/>
              <a:t>Redução dos níveis de BNP</a:t>
            </a:r>
          </a:p>
          <a:p>
            <a:pPr lvl="1"/>
            <a:r>
              <a:rPr lang="pt-BR" sz="2000" dirty="0"/>
              <a:t>Melhora dos achados ecocardiográficos</a:t>
            </a:r>
          </a:p>
          <a:p>
            <a:pPr lvl="1"/>
            <a:r>
              <a:rPr lang="pt-BR" sz="2000" dirty="0"/>
              <a:t>Redução das medicações para HP (</a:t>
            </a:r>
            <a:r>
              <a:rPr lang="pt-BR" sz="2000" dirty="0" err="1"/>
              <a:t>prostanoides</a:t>
            </a:r>
            <a:r>
              <a:rPr lang="pt-BR" sz="2000" dirty="0"/>
              <a:t>)</a:t>
            </a:r>
          </a:p>
          <a:p>
            <a:pPr marL="0" indent="0">
              <a:buNone/>
            </a:pPr>
            <a:endParaRPr lang="pt-BR" dirty="0"/>
          </a:p>
        </p:txBody>
      </p:sp>
      <p:sp>
        <p:nvSpPr>
          <p:cNvPr id="4" name="Retângulo: Cantos Arredondados 3">
            <a:extLst>
              <a:ext uri="{FF2B5EF4-FFF2-40B4-BE49-F238E27FC236}">
                <a16:creationId xmlns:a16="http://schemas.microsoft.com/office/drawing/2014/main" id="{78AA3113-0268-41EC-BCCA-A2EA3D6365A5}"/>
              </a:ext>
            </a:extLst>
          </p:cNvPr>
          <p:cNvSpPr/>
          <p:nvPr/>
        </p:nvSpPr>
        <p:spPr>
          <a:xfrm>
            <a:off x="6574056" y="3647976"/>
            <a:ext cx="3963608" cy="12938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2200" dirty="0"/>
              <a:t>Fazer a cirurgia de </a:t>
            </a:r>
            <a:r>
              <a:rPr lang="pt-BR" sz="2200" dirty="0" err="1"/>
              <a:t>Potts</a:t>
            </a:r>
            <a:r>
              <a:rPr lang="pt-BR" sz="2200" dirty="0"/>
              <a:t> impede o </a:t>
            </a:r>
            <a:r>
              <a:rPr lang="pt-BR" sz="2200" b="1" dirty="0"/>
              <a:t>transplante pulmonar</a:t>
            </a:r>
            <a:r>
              <a:rPr lang="pt-BR" sz="2200" dirty="0"/>
              <a:t>?</a:t>
            </a:r>
          </a:p>
        </p:txBody>
      </p:sp>
      <p:sp>
        <p:nvSpPr>
          <p:cNvPr id="6" name="CaixaDeTexto 5">
            <a:extLst>
              <a:ext uri="{FF2B5EF4-FFF2-40B4-BE49-F238E27FC236}">
                <a16:creationId xmlns:a16="http://schemas.microsoft.com/office/drawing/2014/main" id="{3DCD5A93-64A9-40C3-9EF1-012977CC2EA6}"/>
              </a:ext>
            </a:extLst>
          </p:cNvPr>
          <p:cNvSpPr txBox="1"/>
          <p:nvPr/>
        </p:nvSpPr>
        <p:spPr>
          <a:xfrm>
            <a:off x="7511419" y="6342824"/>
            <a:ext cx="4099388" cy="307777"/>
          </a:xfrm>
          <a:prstGeom prst="rect">
            <a:avLst/>
          </a:prstGeom>
          <a:noFill/>
        </p:spPr>
        <p:txBody>
          <a:bodyPr wrap="square" rtlCol="0">
            <a:spAutoFit/>
          </a:bodyPr>
          <a:lstStyle/>
          <a:p>
            <a:r>
              <a:rPr lang="pt-BR" sz="1400" dirty="0" err="1"/>
              <a:t>Pediatric</a:t>
            </a:r>
            <a:r>
              <a:rPr lang="pt-BR" sz="1400" dirty="0"/>
              <a:t> Pulmonology.2021;56:656-660</a:t>
            </a:r>
          </a:p>
        </p:txBody>
      </p:sp>
    </p:spTree>
    <p:extLst>
      <p:ext uri="{BB962C8B-B14F-4D97-AF65-F5344CB8AC3E}">
        <p14:creationId xmlns:p14="http://schemas.microsoft.com/office/powerpoint/2010/main" val="1392970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A152-33E6-4632-93E9-3CBAD94E2BC3}"/>
              </a:ext>
            </a:extLst>
          </p:cNvPr>
          <p:cNvSpPr>
            <a:spLocks noGrp="1"/>
          </p:cNvSpPr>
          <p:nvPr>
            <p:ph type="title"/>
          </p:nvPr>
        </p:nvSpPr>
        <p:spPr/>
        <p:txBody>
          <a:bodyPr/>
          <a:lstStyle/>
          <a:p>
            <a:r>
              <a:rPr lang="pt-BR" dirty="0"/>
              <a:t>Definição hemodinâmica</a:t>
            </a:r>
          </a:p>
        </p:txBody>
      </p:sp>
      <p:sp>
        <p:nvSpPr>
          <p:cNvPr id="5" name="CaixaDeTexto 4">
            <a:extLst>
              <a:ext uri="{FF2B5EF4-FFF2-40B4-BE49-F238E27FC236}">
                <a16:creationId xmlns:a16="http://schemas.microsoft.com/office/drawing/2014/main" id="{A453A6CD-7DFC-41C9-8595-6341F06E2C9B}"/>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
        <p:nvSpPr>
          <p:cNvPr id="7" name="Espaço Reservado para Conteúdo 2">
            <a:extLst>
              <a:ext uri="{FF2B5EF4-FFF2-40B4-BE49-F238E27FC236}">
                <a16:creationId xmlns:a16="http://schemas.microsoft.com/office/drawing/2014/main" id="{156AE891-3813-437F-A624-2EE925963EF2}"/>
              </a:ext>
            </a:extLst>
          </p:cNvPr>
          <p:cNvSpPr>
            <a:spLocks noGrp="1"/>
          </p:cNvSpPr>
          <p:nvPr>
            <p:ph idx="1"/>
          </p:nvPr>
        </p:nvSpPr>
        <p:spPr>
          <a:xfrm>
            <a:off x="2934984" y="2092993"/>
            <a:ext cx="6035762" cy="515453"/>
          </a:xfrm>
          <a:ln w="57150"/>
        </p:spPr>
        <p:style>
          <a:lnRef idx="2">
            <a:schemeClr val="accent1"/>
          </a:lnRef>
          <a:fillRef idx="1">
            <a:schemeClr val="lt1"/>
          </a:fillRef>
          <a:effectRef idx="0">
            <a:schemeClr val="accent1"/>
          </a:effectRef>
          <a:fontRef idx="minor">
            <a:schemeClr val="dk1"/>
          </a:fontRef>
        </p:style>
        <p:txBody>
          <a:bodyPr anchor="ctr">
            <a:normAutofit/>
          </a:bodyPr>
          <a:lstStyle/>
          <a:p>
            <a:pPr marL="0" indent="0" algn="ctr">
              <a:buNone/>
            </a:pPr>
            <a:r>
              <a:rPr lang="en-US" sz="2400" dirty="0">
                <a:ln w="0"/>
                <a:solidFill>
                  <a:schemeClr val="tx1"/>
                </a:solidFill>
                <a:effectLst>
                  <a:outerShdw blurRad="38100" dist="19050" dir="2700000" algn="tl" rotWithShape="0">
                    <a:schemeClr val="dk1">
                      <a:alpha val="40000"/>
                    </a:schemeClr>
                  </a:outerShdw>
                </a:effectLst>
              </a:rPr>
              <a:t>HP = </a:t>
            </a:r>
            <a:r>
              <a:rPr lang="en-US" sz="2400" dirty="0" err="1">
                <a:ln w="0"/>
                <a:solidFill>
                  <a:schemeClr val="tx1"/>
                </a:solidFill>
                <a:effectLst>
                  <a:outerShdw blurRad="38100" dist="19050" dir="2700000" algn="tl" rotWithShape="0">
                    <a:schemeClr val="dk1">
                      <a:alpha val="40000"/>
                    </a:schemeClr>
                  </a:outerShdw>
                </a:effectLst>
              </a:rPr>
              <a:t>PAPm</a:t>
            </a:r>
            <a:r>
              <a:rPr lang="en-US" sz="2400" dirty="0">
                <a:ln w="0"/>
                <a:solidFill>
                  <a:schemeClr val="tx1"/>
                </a:solidFill>
                <a:effectLst>
                  <a:outerShdw blurRad="38100" dist="19050" dir="2700000" algn="tl" rotWithShape="0">
                    <a:schemeClr val="dk1">
                      <a:alpha val="40000"/>
                    </a:schemeClr>
                  </a:outerShdw>
                </a:effectLst>
              </a:rPr>
              <a:t> ⩾20 mmHg </a:t>
            </a:r>
            <a:r>
              <a:rPr lang="en-US" sz="2400" dirty="0" err="1">
                <a:ln w="0"/>
                <a:solidFill>
                  <a:schemeClr val="tx1"/>
                </a:solidFill>
                <a:effectLst>
                  <a:outerShdw blurRad="38100" dist="19050" dir="2700000" algn="tl" rotWithShape="0">
                    <a:schemeClr val="dk1">
                      <a:alpha val="40000"/>
                    </a:schemeClr>
                  </a:outerShdw>
                </a:effectLst>
              </a:rPr>
              <a:t>em</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maiores</a:t>
            </a:r>
            <a:r>
              <a:rPr lang="en-US" sz="2400" dirty="0">
                <a:ln w="0"/>
                <a:solidFill>
                  <a:schemeClr val="tx1"/>
                </a:solidFill>
                <a:effectLst>
                  <a:outerShdw blurRad="38100" dist="19050" dir="2700000" algn="tl" rotWithShape="0">
                    <a:schemeClr val="dk1">
                      <a:alpha val="40000"/>
                    </a:schemeClr>
                  </a:outerShdw>
                </a:effectLst>
              </a:rPr>
              <a:t> 3 </a:t>
            </a:r>
            <a:r>
              <a:rPr lang="en-US" sz="2400" dirty="0" err="1">
                <a:ln w="0"/>
                <a:solidFill>
                  <a:schemeClr val="tx1"/>
                </a:solidFill>
                <a:effectLst>
                  <a:outerShdw blurRad="38100" dist="19050" dir="2700000" algn="tl" rotWithShape="0">
                    <a:schemeClr val="dk1">
                      <a:alpha val="40000"/>
                    </a:schemeClr>
                  </a:outerShdw>
                </a:effectLst>
              </a:rPr>
              <a:t>meses</a:t>
            </a:r>
            <a:r>
              <a:rPr lang="en-US" sz="2400" dirty="0">
                <a:ln w="0"/>
                <a:solidFill>
                  <a:schemeClr val="tx1"/>
                </a:solidFill>
                <a:effectLst>
                  <a:outerShdw blurRad="38100" dist="19050" dir="2700000" algn="tl" rotWithShape="0">
                    <a:schemeClr val="dk1">
                      <a:alpha val="40000"/>
                    </a:schemeClr>
                  </a:outerShdw>
                </a:effectLst>
              </a:rPr>
              <a:t> </a:t>
            </a:r>
          </a:p>
        </p:txBody>
      </p:sp>
      <p:sp>
        <p:nvSpPr>
          <p:cNvPr id="6" name="Retângulo 5">
            <a:extLst>
              <a:ext uri="{FF2B5EF4-FFF2-40B4-BE49-F238E27FC236}">
                <a16:creationId xmlns:a16="http://schemas.microsoft.com/office/drawing/2014/main" id="{C3B96175-DD3E-E8A2-1E73-A61DBFDFE51F}"/>
              </a:ext>
            </a:extLst>
          </p:cNvPr>
          <p:cNvSpPr/>
          <p:nvPr/>
        </p:nvSpPr>
        <p:spPr>
          <a:xfrm>
            <a:off x="10260651" y="4848474"/>
            <a:ext cx="1540042" cy="5871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dirty="0"/>
              <a:t>Adultos</a:t>
            </a:r>
            <a:br>
              <a:rPr lang="pt-BR" dirty="0"/>
            </a:br>
            <a:r>
              <a:rPr lang="pt-BR" b="1" dirty="0"/>
              <a:t>RVP</a:t>
            </a:r>
            <a:r>
              <a:rPr lang="pt-BR" dirty="0"/>
              <a:t> ≥ </a:t>
            </a:r>
            <a:r>
              <a:rPr lang="pt-BR" b="1" dirty="0"/>
              <a:t>2 </a:t>
            </a:r>
          </a:p>
        </p:txBody>
      </p:sp>
      <p:sp>
        <p:nvSpPr>
          <p:cNvPr id="9" name="Estrela: 5 Pontas 8">
            <a:extLst>
              <a:ext uri="{FF2B5EF4-FFF2-40B4-BE49-F238E27FC236}">
                <a16:creationId xmlns:a16="http://schemas.microsoft.com/office/drawing/2014/main" id="{2F6D6FDA-2ECD-C0BF-6237-C7B84FE34D2D}"/>
              </a:ext>
            </a:extLst>
          </p:cNvPr>
          <p:cNvSpPr/>
          <p:nvPr/>
        </p:nvSpPr>
        <p:spPr>
          <a:xfrm>
            <a:off x="11610808" y="4732971"/>
            <a:ext cx="269508" cy="231006"/>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4DC2B28C-D97C-0B29-DBA3-5455A1062799}"/>
              </a:ext>
            </a:extLst>
          </p:cNvPr>
          <p:cNvPicPr>
            <a:picLocks noChangeAspect="1"/>
          </p:cNvPicPr>
          <p:nvPr/>
        </p:nvPicPr>
        <p:blipFill>
          <a:blip r:embed="rId3"/>
          <a:srcRect l="31519" t="36456" r="16315" b="22151"/>
          <a:stretch/>
        </p:blipFill>
        <p:spPr>
          <a:xfrm>
            <a:off x="2059887" y="2794700"/>
            <a:ext cx="8072225" cy="3602970"/>
          </a:xfrm>
          <a:prstGeom prst="rect">
            <a:avLst/>
          </a:prstGeom>
        </p:spPr>
      </p:pic>
    </p:spTree>
    <p:extLst>
      <p:ext uri="{BB962C8B-B14F-4D97-AF65-F5344CB8AC3E}">
        <p14:creationId xmlns:p14="http://schemas.microsoft.com/office/powerpoint/2010/main" val="3304882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2198B-1378-938C-F421-7751EE9D422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952C3A9-1FE0-25CD-A3F3-C983428ABD8C}"/>
              </a:ext>
            </a:extLst>
          </p:cNvPr>
          <p:cNvSpPr>
            <a:spLocks noGrp="1"/>
          </p:cNvSpPr>
          <p:nvPr>
            <p:ph type="title"/>
          </p:nvPr>
        </p:nvSpPr>
        <p:spPr/>
        <p:txBody>
          <a:bodyPr/>
          <a:lstStyle/>
          <a:p>
            <a:r>
              <a:rPr lang="pt-BR" dirty="0"/>
              <a:t>Cirurgia de </a:t>
            </a:r>
            <a:r>
              <a:rPr lang="pt-BR" dirty="0" err="1"/>
              <a:t>potts</a:t>
            </a:r>
            <a:endParaRPr lang="pt-BR" dirty="0"/>
          </a:p>
        </p:txBody>
      </p:sp>
      <p:sp>
        <p:nvSpPr>
          <p:cNvPr id="3" name="Espaço Reservado para Conteúdo 2">
            <a:extLst>
              <a:ext uri="{FF2B5EF4-FFF2-40B4-BE49-F238E27FC236}">
                <a16:creationId xmlns:a16="http://schemas.microsoft.com/office/drawing/2014/main" id="{A32893F2-5B8E-41FD-FFBD-00DB428C2F59}"/>
              </a:ext>
            </a:extLst>
          </p:cNvPr>
          <p:cNvSpPr>
            <a:spLocks noGrp="1"/>
          </p:cNvSpPr>
          <p:nvPr>
            <p:ph idx="1"/>
          </p:nvPr>
        </p:nvSpPr>
        <p:spPr>
          <a:xfrm>
            <a:off x="581192" y="1589848"/>
            <a:ext cx="11029615" cy="3678303"/>
          </a:xfrm>
        </p:spPr>
        <p:txBody>
          <a:bodyPr/>
          <a:lstStyle/>
          <a:p>
            <a:endParaRPr lang="pt-BR" dirty="0">
              <a:solidFill>
                <a:schemeClr val="tx1"/>
              </a:solidFill>
            </a:endParaRPr>
          </a:p>
          <a:p>
            <a:pPr>
              <a:buFont typeface="Wingdings" panose="05000000000000000000" pitchFamily="2" charset="2"/>
              <a:buChar char="Ø"/>
            </a:pPr>
            <a:r>
              <a:rPr lang="pt-BR" sz="2400" b="1" u="sng" dirty="0">
                <a:solidFill>
                  <a:schemeClr val="tx1"/>
                </a:solidFill>
                <a:latin typeface="+mj-lt"/>
                <a:cs typeface="Calibri" panose="020F0502020204030204" pitchFamily="34" charset="0"/>
              </a:rPr>
              <a:t>Registro internacional (n=110 casos)</a:t>
            </a:r>
            <a:r>
              <a:rPr lang="pt-BR" sz="2400" b="1" dirty="0">
                <a:solidFill>
                  <a:schemeClr val="tx1"/>
                </a:solidFill>
                <a:latin typeface="+mj-lt"/>
                <a:cs typeface="Calibri" panose="020F0502020204030204" pitchFamily="34" charset="0"/>
              </a:rPr>
              <a:t>:</a:t>
            </a:r>
          </a:p>
          <a:p>
            <a:r>
              <a:rPr lang="pt-BR" sz="2400" dirty="0">
                <a:solidFill>
                  <a:schemeClr val="tx1"/>
                </a:solidFill>
                <a:latin typeface="+mj-lt"/>
              </a:rPr>
              <a:t>1 ano livre de transplante pulmonar ou óbito: 77%, 82% se alta para domicílio</a:t>
            </a:r>
          </a:p>
          <a:p>
            <a:r>
              <a:rPr lang="pt-BR" sz="2400" dirty="0">
                <a:solidFill>
                  <a:schemeClr val="tx1"/>
                </a:solidFill>
                <a:latin typeface="+mj-lt"/>
              </a:rPr>
              <a:t>5 anos livre de transplante pulmonar ou óbito: 58%, 68% se alta para domicílio</a:t>
            </a:r>
          </a:p>
          <a:p>
            <a:r>
              <a:rPr lang="pt-BR" sz="2400" dirty="0">
                <a:solidFill>
                  <a:schemeClr val="tx1"/>
                </a:solidFill>
                <a:latin typeface="+mj-lt"/>
              </a:rPr>
              <a:t>Várias questões permanecem sem resposta</a:t>
            </a:r>
          </a:p>
          <a:p>
            <a:endParaRPr lang="pt-BR" sz="2400" dirty="0">
              <a:solidFill>
                <a:schemeClr val="tx1"/>
              </a:solidFill>
              <a:latin typeface="+mj-lt"/>
            </a:endParaRPr>
          </a:p>
        </p:txBody>
      </p:sp>
      <p:sp>
        <p:nvSpPr>
          <p:cNvPr id="4" name="CaixaDeTexto 3">
            <a:extLst>
              <a:ext uri="{FF2B5EF4-FFF2-40B4-BE49-F238E27FC236}">
                <a16:creationId xmlns:a16="http://schemas.microsoft.com/office/drawing/2014/main" id="{DF0AC8DA-FD92-44AD-062F-F16B6CE2C55B}"/>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3876581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B17C4-F42C-1779-5701-3A64755073A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5D69F46-BC8E-5603-6C17-9692715679E5}"/>
              </a:ext>
            </a:extLst>
          </p:cNvPr>
          <p:cNvSpPr>
            <a:spLocks noGrp="1"/>
          </p:cNvSpPr>
          <p:nvPr>
            <p:ph type="title"/>
          </p:nvPr>
        </p:nvSpPr>
        <p:spPr/>
        <p:txBody>
          <a:bodyPr/>
          <a:lstStyle/>
          <a:p>
            <a:r>
              <a:rPr lang="pt-BR" dirty="0"/>
              <a:t>Cirurgia de </a:t>
            </a:r>
            <a:r>
              <a:rPr lang="pt-BR" dirty="0" err="1"/>
              <a:t>potts</a:t>
            </a:r>
            <a:endParaRPr lang="pt-BR" dirty="0"/>
          </a:p>
        </p:txBody>
      </p:sp>
      <p:sp>
        <p:nvSpPr>
          <p:cNvPr id="3" name="Espaço Reservado para Conteúdo 2">
            <a:extLst>
              <a:ext uri="{FF2B5EF4-FFF2-40B4-BE49-F238E27FC236}">
                <a16:creationId xmlns:a16="http://schemas.microsoft.com/office/drawing/2014/main" id="{C76B8D13-5F55-AF03-EB28-A086DE501CB8}"/>
              </a:ext>
            </a:extLst>
          </p:cNvPr>
          <p:cNvSpPr>
            <a:spLocks noGrp="1"/>
          </p:cNvSpPr>
          <p:nvPr>
            <p:ph idx="1"/>
          </p:nvPr>
        </p:nvSpPr>
        <p:spPr>
          <a:xfrm>
            <a:off x="581193" y="2096748"/>
            <a:ext cx="11029615" cy="3678303"/>
          </a:xfrm>
        </p:spPr>
        <p:txBody>
          <a:bodyPr>
            <a:normAutofit fontScale="47500" lnSpcReduction="20000"/>
          </a:bodyPr>
          <a:lstStyle/>
          <a:p>
            <a:endParaRPr lang="pt-BR" dirty="0">
              <a:solidFill>
                <a:schemeClr val="tx1"/>
              </a:solidFill>
            </a:endParaRPr>
          </a:p>
          <a:p>
            <a:pPr>
              <a:buFont typeface="Wingdings" panose="05000000000000000000" pitchFamily="2" charset="2"/>
              <a:buChar char="Ø"/>
            </a:pPr>
            <a:r>
              <a:rPr lang="pt-BR" sz="5100" b="1" u="sng" dirty="0">
                <a:solidFill>
                  <a:schemeClr val="tx1"/>
                </a:solidFill>
                <a:latin typeface="+mj-lt"/>
                <a:cs typeface="Calibri" panose="020F0502020204030204" pitchFamily="34" charset="0"/>
              </a:rPr>
              <a:t>Perguntas</a:t>
            </a:r>
            <a:r>
              <a:rPr lang="pt-BR" sz="5100" b="1" dirty="0">
                <a:solidFill>
                  <a:schemeClr val="tx1"/>
                </a:solidFill>
                <a:latin typeface="+mj-lt"/>
                <a:cs typeface="Calibri" panose="020F0502020204030204" pitchFamily="34" charset="0"/>
              </a:rPr>
              <a:t>:</a:t>
            </a:r>
          </a:p>
          <a:p>
            <a:pPr marL="457200" indent="-457200">
              <a:buFont typeface="+mj-lt"/>
              <a:buAutoNum type="arabicPeriod"/>
            </a:pPr>
            <a:r>
              <a:rPr lang="pt-BR" sz="3600" b="1" dirty="0">
                <a:solidFill>
                  <a:schemeClr val="tx1"/>
                </a:solidFill>
                <a:latin typeface="+mj-lt"/>
              </a:rPr>
              <a:t>Função ventricular direita: </a:t>
            </a:r>
            <a:r>
              <a:rPr lang="pt-BR" sz="3600" dirty="0">
                <a:solidFill>
                  <a:schemeClr val="tx1"/>
                </a:solidFill>
                <a:latin typeface="+mj-lt"/>
              </a:rPr>
              <a:t>existem indicadores de que uma derivação de </a:t>
            </a:r>
            <a:r>
              <a:rPr lang="pt-BR" sz="3600" dirty="0" err="1">
                <a:solidFill>
                  <a:schemeClr val="tx1"/>
                </a:solidFill>
                <a:latin typeface="+mj-lt"/>
              </a:rPr>
              <a:t>Potts</a:t>
            </a:r>
            <a:r>
              <a:rPr lang="pt-BR" sz="3600" dirty="0">
                <a:solidFill>
                  <a:schemeClr val="tx1"/>
                </a:solidFill>
                <a:latin typeface="+mj-lt"/>
              </a:rPr>
              <a:t> ou o VD podem falhar se a função do VD estiver muito baixa no momento da cirurgia, visto que o VD precisará ser capaz de gerar pressões sistêmicas para que a derivação funcione efetivamente?</a:t>
            </a:r>
          </a:p>
          <a:p>
            <a:pPr marL="457200" indent="-457200">
              <a:buFont typeface="+mj-lt"/>
              <a:buAutoNum type="arabicPeriod"/>
            </a:pPr>
            <a:r>
              <a:rPr lang="pt-BR" sz="3600" b="1" dirty="0">
                <a:solidFill>
                  <a:schemeClr val="tx1"/>
                </a:solidFill>
                <a:latin typeface="+mj-lt"/>
              </a:rPr>
              <a:t>Fechamento da derivação atrial</a:t>
            </a:r>
            <a:r>
              <a:rPr lang="pt-BR" sz="3600" dirty="0">
                <a:solidFill>
                  <a:schemeClr val="tx1"/>
                </a:solidFill>
                <a:latin typeface="+mj-lt"/>
              </a:rPr>
              <a:t>: os defeitos atriais devem ser parcial ou totalmente fechados no momento da derivação de </a:t>
            </a:r>
            <a:r>
              <a:rPr lang="pt-BR" sz="3600" dirty="0" err="1">
                <a:solidFill>
                  <a:schemeClr val="tx1"/>
                </a:solidFill>
                <a:latin typeface="+mj-lt"/>
              </a:rPr>
              <a:t>Potts</a:t>
            </a:r>
            <a:r>
              <a:rPr lang="pt-BR" sz="3600" dirty="0">
                <a:solidFill>
                  <a:schemeClr val="tx1"/>
                </a:solidFill>
                <a:latin typeface="+mj-lt"/>
              </a:rPr>
              <a:t>?</a:t>
            </a:r>
          </a:p>
          <a:p>
            <a:pPr marL="457200" indent="-457200">
              <a:buFont typeface="+mj-lt"/>
              <a:buAutoNum type="arabicPeriod"/>
            </a:pPr>
            <a:r>
              <a:rPr lang="pt-BR" sz="3600" b="1" dirty="0">
                <a:solidFill>
                  <a:schemeClr val="tx1"/>
                </a:solidFill>
                <a:latin typeface="+mj-lt"/>
              </a:rPr>
              <a:t>Indicações e acesso</a:t>
            </a:r>
            <a:r>
              <a:rPr lang="pt-BR" sz="3600" dirty="0">
                <a:solidFill>
                  <a:schemeClr val="tx1"/>
                </a:solidFill>
                <a:latin typeface="+mj-lt"/>
              </a:rPr>
              <a:t>: no momento da apresentação, quais são as indicações para transplante pulmonar em vez de uma derivação de </a:t>
            </a:r>
            <a:r>
              <a:rPr lang="pt-BR" sz="3600" dirty="0" err="1">
                <a:solidFill>
                  <a:schemeClr val="tx1"/>
                </a:solidFill>
                <a:latin typeface="+mj-lt"/>
              </a:rPr>
              <a:t>Potts</a:t>
            </a:r>
            <a:r>
              <a:rPr lang="pt-BR" sz="3600" dirty="0">
                <a:solidFill>
                  <a:schemeClr val="tx1"/>
                </a:solidFill>
                <a:latin typeface="+mj-lt"/>
              </a:rPr>
              <a:t>?</a:t>
            </a:r>
          </a:p>
          <a:p>
            <a:pPr marL="457200" indent="-457200">
              <a:buFont typeface="+mj-lt"/>
              <a:buAutoNum type="arabicPeriod"/>
            </a:pPr>
            <a:r>
              <a:rPr lang="pt-BR" sz="3600" b="1" dirty="0">
                <a:solidFill>
                  <a:schemeClr val="tx1"/>
                </a:solidFill>
                <a:latin typeface="+mj-lt"/>
              </a:rPr>
              <a:t>Momento da avaliação do transplante: </a:t>
            </a:r>
            <a:r>
              <a:rPr lang="pt-BR" sz="3600" dirty="0">
                <a:solidFill>
                  <a:schemeClr val="tx1"/>
                </a:solidFill>
                <a:latin typeface="+mj-lt"/>
              </a:rPr>
              <a:t>devido à complexidade desses procedimentos e à potencial necessidade de transplante pulmonar, a avaliação do transplante pulmonar deve ser realizada ao mesmo tempo em que se considera uma derivação de </a:t>
            </a:r>
            <a:r>
              <a:rPr lang="pt-BR" sz="3600" dirty="0" err="1">
                <a:solidFill>
                  <a:schemeClr val="tx1"/>
                </a:solidFill>
                <a:latin typeface="+mj-lt"/>
              </a:rPr>
              <a:t>Potts</a:t>
            </a:r>
            <a:r>
              <a:rPr lang="pt-BR" sz="3600" dirty="0">
                <a:solidFill>
                  <a:schemeClr val="tx1"/>
                </a:solidFill>
                <a:latin typeface="+mj-lt"/>
              </a:rPr>
              <a:t>? Isso é importante, pois o transporte do paciente com uma derivação com falha em ECMO é desafiador.</a:t>
            </a:r>
          </a:p>
        </p:txBody>
      </p:sp>
      <p:sp>
        <p:nvSpPr>
          <p:cNvPr id="4" name="CaixaDeTexto 3">
            <a:extLst>
              <a:ext uri="{FF2B5EF4-FFF2-40B4-BE49-F238E27FC236}">
                <a16:creationId xmlns:a16="http://schemas.microsoft.com/office/drawing/2014/main" id="{1A794B66-59CF-DF37-8E5F-F37DA7E04DC2}"/>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2561462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8D550-1AAA-454F-901B-E67386EB7F2C}"/>
              </a:ext>
            </a:extLst>
          </p:cNvPr>
          <p:cNvSpPr>
            <a:spLocks noGrp="1"/>
          </p:cNvSpPr>
          <p:nvPr>
            <p:ph type="title"/>
          </p:nvPr>
        </p:nvSpPr>
        <p:spPr/>
        <p:txBody>
          <a:bodyPr/>
          <a:lstStyle/>
          <a:p>
            <a:r>
              <a:rPr lang="pt-BR" dirty="0"/>
              <a:t>TRANSPLANTE PULMONAR</a:t>
            </a:r>
          </a:p>
        </p:txBody>
      </p:sp>
      <p:sp>
        <p:nvSpPr>
          <p:cNvPr id="4" name="Espaço Reservado para Conteúdo 3">
            <a:extLst>
              <a:ext uri="{FF2B5EF4-FFF2-40B4-BE49-F238E27FC236}">
                <a16:creationId xmlns:a16="http://schemas.microsoft.com/office/drawing/2014/main" id="{CDBE8E51-CD1C-4321-994F-9CEBEB6DDE8E}"/>
              </a:ext>
            </a:extLst>
          </p:cNvPr>
          <p:cNvSpPr>
            <a:spLocks noGrp="1"/>
          </p:cNvSpPr>
          <p:nvPr>
            <p:ph idx="1"/>
          </p:nvPr>
        </p:nvSpPr>
        <p:spPr>
          <a:xfrm>
            <a:off x="881967" y="2192799"/>
            <a:ext cx="11029950" cy="3678238"/>
          </a:xfrm>
        </p:spPr>
        <p:txBody>
          <a:bodyPr>
            <a:normAutofit lnSpcReduction="10000"/>
          </a:bodyPr>
          <a:lstStyle/>
          <a:p>
            <a:pPr marL="0" indent="0">
              <a:buNone/>
            </a:pPr>
            <a:endParaRPr lang="pt-BR" b="1" dirty="0"/>
          </a:p>
          <a:p>
            <a:pPr>
              <a:buFont typeface="Wingdings" panose="05000000000000000000" pitchFamily="2" charset="2"/>
              <a:buChar char="Ø"/>
            </a:pPr>
            <a:endParaRPr lang="pt-BR" dirty="0"/>
          </a:p>
          <a:p>
            <a:pPr>
              <a:buFont typeface="Wingdings" panose="05000000000000000000" pitchFamily="2" charset="2"/>
              <a:buChar char="§"/>
            </a:pPr>
            <a:r>
              <a:rPr lang="pt-BR" sz="2400" dirty="0">
                <a:solidFill>
                  <a:schemeClr val="tx1"/>
                </a:solidFill>
              </a:rPr>
              <a:t>Desfechos subótimos</a:t>
            </a:r>
          </a:p>
          <a:p>
            <a:pPr>
              <a:buFont typeface="Wingdings" panose="05000000000000000000" pitchFamily="2" charset="2"/>
              <a:buChar char="§"/>
            </a:pPr>
            <a:r>
              <a:rPr lang="pt-BR" sz="2400" dirty="0">
                <a:solidFill>
                  <a:schemeClr val="tx1"/>
                </a:solidFill>
              </a:rPr>
              <a:t>Sobrevida após 5 anos: </a:t>
            </a:r>
            <a:r>
              <a:rPr lang="pt-BR" sz="2400" b="1" dirty="0">
                <a:solidFill>
                  <a:schemeClr val="tx1"/>
                </a:solidFill>
              </a:rPr>
              <a:t>74%</a:t>
            </a:r>
          </a:p>
          <a:p>
            <a:pPr>
              <a:buFont typeface="Wingdings" panose="05000000000000000000" pitchFamily="2" charset="2"/>
              <a:buChar char="§"/>
            </a:pPr>
            <a:r>
              <a:rPr lang="pt-BR" sz="2400" dirty="0">
                <a:solidFill>
                  <a:schemeClr val="tx1"/>
                </a:solidFill>
              </a:rPr>
              <a:t>Sobrevida do </a:t>
            </a:r>
            <a:r>
              <a:rPr lang="pt-BR" sz="2400" dirty="0" err="1">
                <a:solidFill>
                  <a:schemeClr val="tx1"/>
                </a:solidFill>
              </a:rPr>
              <a:t>Potts</a:t>
            </a:r>
            <a:r>
              <a:rPr lang="pt-BR" sz="2400" dirty="0">
                <a:solidFill>
                  <a:schemeClr val="tx1"/>
                </a:solidFill>
              </a:rPr>
              <a:t> após 5 anos: </a:t>
            </a:r>
            <a:r>
              <a:rPr lang="pt-BR" sz="2400" b="1" dirty="0">
                <a:solidFill>
                  <a:schemeClr val="tx1"/>
                </a:solidFill>
              </a:rPr>
              <a:t>77%!!</a:t>
            </a:r>
          </a:p>
          <a:p>
            <a:pPr>
              <a:buFont typeface="Wingdings" panose="05000000000000000000" pitchFamily="2" charset="2"/>
              <a:buChar char="§"/>
            </a:pPr>
            <a:r>
              <a:rPr lang="pt-BR" sz="2400" b="1" dirty="0">
                <a:solidFill>
                  <a:schemeClr val="tx1"/>
                </a:solidFill>
              </a:rPr>
              <a:t>Idade</a:t>
            </a:r>
          </a:p>
          <a:p>
            <a:pPr>
              <a:buFont typeface="Wingdings" panose="05000000000000000000" pitchFamily="2" charset="2"/>
              <a:buChar char="§"/>
            </a:pPr>
            <a:r>
              <a:rPr lang="pt-BR" sz="2400" b="1" dirty="0">
                <a:solidFill>
                  <a:schemeClr val="tx1"/>
                </a:solidFill>
              </a:rPr>
              <a:t>Função do VD</a:t>
            </a:r>
          </a:p>
          <a:p>
            <a:pPr>
              <a:buFont typeface="Wingdings" panose="05000000000000000000" pitchFamily="2" charset="2"/>
              <a:buChar char="§"/>
            </a:pPr>
            <a:r>
              <a:rPr lang="pt-BR" sz="2400" b="1" dirty="0">
                <a:solidFill>
                  <a:schemeClr val="tx1"/>
                </a:solidFill>
              </a:rPr>
              <a:t>Localização do paciente e recursos!</a:t>
            </a:r>
            <a:endParaRPr lang="pt-BR" dirty="0"/>
          </a:p>
          <a:p>
            <a:endParaRPr lang="pt-BR" dirty="0"/>
          </a:p>
          <a:p>
            <a:pPr marL="914400" lvl="1" indent="-457200">
              <a:buFont typeface="+mj-lt"/>
              <a:buAutoNum type="arabicParenR"/>
            </a:pPr>
            <a:endParaRPr lang="pt-BR" dirty="0"/>
          </a:p>
          <a:p>
            <a:endParaRPr lang="pt-BR" dirty="0"/>
          </a:p>
        </p:txBody>
      </p:sp>
      <p:sp>
        <p:nvSpPr>
          <p:cNvPr id="3" name="CaixaDeTexto 2">
            <a:extLst>
              <a:ext uri="{FF2B5EF4-FFF2-40B4-BE49-F238E27FC236}">
                <a16:creationId xmlns:a16="http://schemas.microsoft.com/office/drawing/2014/main" id="{714294AA-EA6F-5B4B-3F7A-D7811EECD4D9}"/>
              </a:ext>
            </a:extLst>
          </p:cNvPr>
          <p:cNvSpPr txBox="1"/>
          <p:nvPr/>
        </p:nvSpPr>
        <p:spPr>
          <a:xfrm>
            <a:off x="9270794" y="6155844"/>
            <a:ext cx="2921206" cy="769441"/>
          </a:xfrm>
          <a:prstGeom prst="rect">
            <a:avLst/>
          </a:prstGeom>
          <a:noFill/>
        </p:spPr>
        <p:txBody>
          <a:bodyPr wrap="square" rtlCol="0">
            <a:spAutoFit/>
          </a:bodyPr>
          <a:lstStyle/>
          <a:p>
            <a:pPr rtl="0">
              <a:spcBef>
                <a:spcPts val="0"/>
              </a:spcBef>
              <a:spcAft>
                <a:spcPts val="0"/>
              </a:spcAft>
            </a:pPr>
            <a:r>
              <a:rPr lang="en-US" dirty="0">
                <a:solidFill>
                  <a:srgbClr val="000000"/>
                </a:solidFill>
                <a:latin typeface="Calibri" panose="020F0502020204030204" pitchFamily="34" charset="0"/>
              </a:rPr>
              <a:t>                                                                                             </a:t>
            </a:r>
            <a:br>
              <a:rPr lang="en-US" dirty="0"/>
            </a:br>
            <a:r>
              <a:rPr lang="fr-FR" sz="1400" dirty="0" err="1"/>
              <a:t>Eur</a:t>
            </a:r>
            <a:r>
              <a:rPr lang="fr-FR" sz="1400" dirty="0"/>
              <a:t> </a:t>
            </a:r>
            <a:r>
              <a:rPr lang="fr-FR" sz="1400" dirty="0" err="1"/>
              <a:t>Respir</a:t>
            </a:r>
            <a:r>
              <a:rPr lang="fr-FR" sz="1400" dirty="0"/>
              <a:t> J 2024; 64: 2401345</a:t>
            </a:r>
            <a:br>
              <a:rPr lang="it-IT" sz="1200" dirty="0"/>
            </a:br>
            <a:endParaRPr lang="pt-BR" sz="1200" dirty="0"/>
          </a:p>
        </p:txBody>
      </p:sp>
    </p:spTree>
    <p:extLst>
      <p:ext uri="{BB962C8B-B14F-4D97-AF65-F5344CB8AC3E}">
        <p14:creationId xmlns:p14="http://schemas.microsoft.com/office/powerpoint/2010/main" val="3453837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8D550-1AAA-454F-901B-E67386EB7F2C}"/>
              </a:ext>
            </a:extLst>
          </p:cNvPr>
          <p:cNvSpPr>
            <a:spLocks noGrp="1"/>
          </p:cNvSpPr>
          <p:nvPr>
            <p:ph type="title"/>
          </p:nvPr>
        </p:nvSpPr>
        <p:spPr/>
        <p:txBody>
          <a:bodyPr/>
          <a:lstStyle/>
          <a:p>
            <a:r>
              <a:rPr lang="pt-BR" dirty="0"/>
              <a:t>CONCLUSÃO</a:t>
            </a:r>
          </a:p>
        </p:txBody>
      </p:sp>
      <p:sp>
        <p:nvSpPr>
          <p:cNvPr id="4" name="Espaço Reservado para Conteúdo 3">
            <a:extLst>
              <a:ext uri="{FF2B5EF4-FFF2-40B4-BE49-F238E27FC236}">
                <a16:creationId xmlns:a16="http://schemas.microsoft.com/office/drawing/2014/main" id="{CDBE8E51-CD1C-4321-994F-9CEBEB6DDE8E}"/>
              </a:ext>
            </a:extLst>
          </p:cNvPr>
          <p:cNvSpPr>
            <a:spLocks noGrp="1"/>
          </p:cNvSpPr>
          <p:nvPr>
            <p:ph idx="1"/>
          </p:nvPr>
        </p:nvSpPr>
        <p:spPr>
          <a:xfrm>
            <a:off x="581192" y="2477606"/>
            <a:ext cx="11029950" cy="3678238"/>
          </a:xfrm>
        </p:spPr>
        <p:txBody>
          <a:bodyPr>
            <a:normAutofit/>
          </a:bodyPr>
          <a:lstStyle/>
          <a:p>
            <a:pPr marL="0" indent="0">
              <a:buNone/>
            </a:pPr>
            <a:endParaRPr lang="pt-BR" b="1" dirty="0"/>
          </a:p>
          <a:p>
            <a:pPr>
              <a:buFont typeface="Wingdings" panose="05000000000000000000" pitchFamily="2" charset="2"/>
              <a:buChar char="Ø"/>
            </a:pPr>
            <a:endParaRPr lang="pt-BR" dirty="0"/>
          </a:p>
          <a:p>
            <a:pPr>
              <a:buFont typeface="Wingdings" panose="05000000000000000000" pitchFamily="2" charset="2"/>
              <a:buChar char="§"/>
            </a:pPr>
            <a:r>
              <a:rPr lang="pt-BR" sz="2400" dirty="0">
                <a:solidFill>
                  <a:schemeClr val="tx1"/>
                </a:solidFill>
              </a:rPr>
              <a:t>Patologia rara com sintomatologia inespecífica:  alto nível de suspeição!</a:t>
            </a:r>
          </a:p>
          <a:p>
            <a:pPr>
              <a:buFont typeface="Wingdings" panose="05000000000000000000" pitchFamily="2" charset="2"/>
              <a:buChar char="§"/>
            </a:pPr>
            <a:r>
              <a:rPr lang="pt-BR" sz="2400" dirty="0">
                <a:solidFill>
                  <a:schemeClr val="tx1"/>
                </a:solidFill>
              </a:rPr>
              <a:t>Tratamento individualizado e em centros de referência</a:t>
            </a:r>
          </a:p>
          <a:p>
            <a:pPr>
              <a:buFont typeface="Wingdings" panose="05000000000000000000" pitchFamily="2" charset="2"/>
              <a:buChar char="§"/>
            </a:pPr>
            <a:r>
              <a:rPr lang="pt-BR" sz="2400" dirty="0">
                <a:solidFill>
                  <a:schemeClr val="tx1"/>
                </a:solidFill>
              </a:rPr>
              <a:t>Terapia alvo baseada na classificação de risco</a:t>
            </a:r>
          </a:p>
          <a:p>
            <a:pPr>
              <a:buFont typeface="Wingdings" panose="05000000000000000000" pitchFamily="2" charset="2"/>
              <a:buChar char="§"/>
            </a:pPr>
            <a:r>
              <a:rPr lang="pt-BR" sz="2400" dirty="0">
                <a:solidFill>
                  <a:schemeClr val="tx1"/>
                </a:solidFill>
              </a:rPr>
              <a:t>Terapia específica</a:t>
            </a:r>
            <a:r>
              <a:rPr lang="pt-BR" sz="2400" b="1" dirty="0">
                <a:solidFill>
                  <a:schemeClr val="tx1"/>
                </a:solidFill>
              </a:rPr>
              <a:t>:</a:t>
            </a:r>
            <a:r>
              <a:rPr lang="pt-BR" sz="2400" b="1" dirty="0">
                <a:solidFill>
                  <a:srgbClr val="FF0000"/>
                </a:solidFill>
              </a:rPr>
              <a:t>  grupo 1 e 4</a:t>
            </a:r>
          </a:p>
          <a:p>
            <a:pPr>
              <a:buFont typeface="Wingdings" panose="05000000000000000000" pitchFamily="2" charset="2"/>
              <a:buChar char="§"/>
            </a:pPr>
            <a:r>
              <a:rPr lang="pt-BR" sz="2400" dirty="0">
                <a:solidFill>
                  <a:schemeClr val="tx1"/>
                </a:solidFill>
              </a:rPr>
              <a:t> Tratamento em crianças carece de estudos </a:t>
            </a:r>
          </a:p>
          <a:p>
            <a:pPr>
              <a:buFont typeface="Wingdings" panose="05000000000000000000" pitchFamily="2" charset="2"/>
              <a:buChar char="§"/>
            </a:pPr>
            <a:endParaRPr lang="pt-BR" sz="2400" dirty="0">
              <a:solidFill>
                <a:schemeClr val="tx1"/>
              </a:solidFill>
            </a:endParaRPr>
          </a:p>
          <a:p>
            <a:pPr rtl="0" fontAlgn="base">
              <a:spcBef>
                <a:spcPts val="1400"/>
              </a:spcBef>
              <a:spcAft>
                <a:spcPts val="0"/>
              </a:spcAft>
              <a:buFont typeface="Wingdings" panose="05000000000000000000" pitchFamily="2" charset="2"/>
              <a:buChar char="§"/>
            </a:pPr>
            <a:endParaRPr lang="pt-BR" sz="2400" b="1" dirty="0">
              <a:solidFill>
                <a:schemeClr val="tx1"/>
              </a:solidFill>
            </a:endParaRPr>
          </a:p>
          <a:p>
            <a:endParaRPr lang="pt-BR" dirty="0"/>
          </a:p>
          <a:p>
            <a:pPr marL="914400" lvl="1" indent="-457200">
              <a:buFont typeface="+mj-lt"/>
              <a:buAutoNum type="arabicParenR"/>
            </a:pPr>
            <a:endParaRPr lang="pt-BR" dirty="0"/>
          </a:p>
          <a:p>
            <a:endParaRPr lang="pt-BR" dirty="0"/>
          </a:p>
        </p:txBody>
      </p:sp>
    </p:spTree>
    <p:extLst>
      <p:ext uri="{BB962C8B-B14F-4D97-AF65-F5344CB8AC3E}">
        <p14:creationId xmlns:p14="http://schemas.microsoft.com/office/powerpoint/2010/main" val="14809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04C8CCBC-2D18-43B5-9BB1-F8ED5B0CACD1}"/>
              </a:ext>
            </a:extLst>
          </p:cNvPr>
          <p:cNvSpPr txBox="1"/>
          <p:nvPr/>
        </p:nvSpPr>
        <p:spPr>
          <a:xfrm>
            <a:off x="3047144" y="5854340"/>
            <a:ext cx="6097712" cy="769441"/>
          </a:xfrm>
          <a:prstGeom prst="rect">
            <a:avLst/>
          </a:prstGeom>
          <a:noFill/>
        </p:spPr>
        <p:txBody>
          <a:bodyPr wrap="square">
            <a:spAutoFit/>
          </a:bodyPr>
          <a:lstStyle/>
          <a:p>
            <a:pPr algn="ctr"/>
            <a:r>
              <a:rPr lang="pt-BR" sz="2200" dirty="0">
                <a:solidFill>
                  <a:srgbClr val="00B0F0"/>
                </a:solidFill>
                <a:hlinkClick r:id="rId2">
                  <a:extLst>
                    <a:ext uri="{A12FA001-AC4F-418D-AE19-62706E023703}">
                      <ahyp:hlinkClr xmlns:ahyp="http://schemas.microsoft.com/office/drawing/2018/hyperlinkcolor" val="tx"/>
                    </a:ext>
                  </a:extLst>
                </a:hlinkClick>
              </a:rPr>
              <a:t>fernandatormin@gmail.com</a:t>
            </a:r>
            <a:endParaRPr lang="pt-BR" sz="2200" dirty="0">
              <a:solidFill>
                <a:srgbClr val="00B0F0"/>
              </a:solidFill>
            </a:endParaRPr>
          </a:p>
          <a:p>
            <a:pPr algn="ctr"/>
            <a:r>
              <a:rPr lang="pt-BR" sz="2200" dirty="0"/>
              <a:t>Contato: (31) 99771-0049</a:t>
            </a:r>
          </a:p>
        </p:txBody>
      </p:sp>
      <p:sp>
        <p:nvSpPr>
          <p:cNvPr id="7" name="CaixaDeTexto 6">
            <a:extLst>
              <a:ext uri="{FF2B5EF4-FFF2-40B4-BE49-F238E27FC236}">
                <a16:creationId xmlns:a16="http://schemas.microsoft.com/office/drawing/2014/main" id="{76988459-1F65-40B9-A2E8-5E84E71D53CF}"/>
              </a:ext>
            </a:extLst>
          </p:cNvPr>
          <p:cNvSpPr txBox="1"/>
          <p:nvPr/>
        </p:nvSpPr>
        <p:spPr>
          <a:xfrm>
            <a:off x="4129797" y="833929"/>
            <a:ext cx="3785191" cy="738664"/>
          </a:xfrm>
          <a:prstGeom prst="rect">
            <a:avLst/>
          </a:prstGeom>
          <a:noFill/>
        </p:spPr>
        <p:txBody>
          <a:bodyPr wrap="square" rtlCol="0">
            <a:spAutoFit/>
          </a:bodyPr>
          <a:lstStyle/>
          <a:p>
            <a:pPr algn="ctr"/>
            <a:r>
              <a:rPr lang="pt-BR" sz="4200" dirty="0"/>
              <a:t>Obrigada!</a:t>
            </a:r>
          </a:p>
        </p:txBody>
      </p:sp>
      <p:sp>
        <p:nvSpPr>
          <p:cNvPr id="5" name="Retângulo 4">
            <a:extLst>
              <a:ext uri="{FF2B5EF4-FFF2-40B4-BE49-F238E27FC236}">
                <a16:creationId xmlns:a16="http://schemas.microsoft.com/office/drawing/2014/main" id="{2A863E6D-875A-ADD1-B344-FE0D60A55AAD}"/>
              </a:ext>
            </a:extLst>
          </p:cNvPr>
          <p:cNvSpPr/>
          <p:nvPr/>
        </p:nvSpPr>
        <p:spPr>
          <a:xfrm>
            <a:off x="2712720" y="1760657"/>
            <a:ext cx="6766560" cy="3821230"/>
          </a:xfrm>
          <a:prstGeom prst="rect">
            <a:avLst/>
          </a:prstGeom>
          <a:ln w="38100">
            <a:solidFill>
              <a:srgbClr val="00206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000" b="1" dirty="0"/>
              <a:t>“Somos assim. Sonhamos o voo, mas tememos as alturas. Para voar é preciso amar o vazio. Porque o voo só acontece se houver o vazio. O vazio é o espaço da liberdade, a ausência de certezas.  Os homens querem voar, mas temem o vazio. Não podem viver sem certezas. Por isso trocam o voo por gaiolas.  As gaiolas são o lugar onde as certezas moram.”</a:t>
            </a:r>
          </a:p>
          <a:p>
            <a:pPr algn="ctr"/>
            <a:r>
              <a:rPr lang="pt-BR" dirty="0"/>
              <a:t>Rubem Alves</a:t>
            </a:r>
          </a:p>
        </p:txBody>
      </p:sp>
    </p:spTree>
    <p:extLst>
      <p:ext uri="{BB962C8B-B14F-4D97-AF65-F5344CB8AC3E}">
        <p14:creationId xmlns:p14="http://schemas.microsoft.com/office/powerpoint/2010/main" val="2293116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A152-33E6-4632-93E9-3CBAD94E2BC3}"/>
              </a:ext>
            </a:extLst>
          </p:cNvPr>
          <p:cNvSpPr>
            <a:spLocks noGrp="1"/>
          </p:cNvSpPr>
          <p:nvPr>
            <p:ph type="title"/>
          </p:nvPr>
        </p:nvSpPr>
        <p:spPr/>
        <p:txBody>
          <a:bodyPr/>
          <a:lstStyle/>
          <a:p>
            <a:r>
              <a:rPr lang="pt-BR" dirty="0"/>
              <a:t>Definição hemodinâmica</a:t>
            </a:r>
          </a:p>
        </p:txBody>
      </p:sp>
      <p:sp>
        <p:nvSpPr>
          <p:cNvPr id="5" name="CaixaDeTexto 4">
            <a:extLst>
              <a:ext uri="{FF2B5EF4-FFF2-40B4-BE49-F238E27FC236}">
                <a16:creationId xmlns:a16="http://schemas.microsoft.com/office/drawing/2014/main" id="{A453A6CD-7DFC-41C9-8595-6341F06E2C9B}"/>
              </a:ext>
            </a:extLst>
          </p:cNvPr>
          <p:cNvSpPr txBox="1"/>
          <p:nvPr/>
        </p:nvSpPr>
        <p:spPr>
          <a:xfrm>
            <a:off x="7756213" y="6039962"/>
            <a:ext cx="9814848" cy="584775"/>
          </a:xfrm>
          <a:prstGeom prst="rect">
            <a:avLst/>
          </a:prstGeom>
          <a:noFill/>
        </p:spPr>
        <p:txBody>
          <a:bodyPr wrap="square" rtlCol="0">
            <a:spAutoFit/>
          </a:bodyPr>
          <a:lstStyle/>
          <a:p>
            <a:r>
              <a:rPr lang="en-US" dirty="0">
                <a:solidFill>
                  <a:srgbClr val="000000"/>
                </a:solidFill>
                <a:latin typeface="Calibri" panose="020F0502020204030204" pitchFamily="34" charset="0"/>
              </a:rPr>
              <a:t>                                                                                             </a:t>
            </a:r>
            <a:br>
              <a:rPr lang="en-US" dirty="0"/>
            </a:br>
            <a:r>
              <a:rPr lang="en-US" sz="1400" dirty="0"/>
              <a:t>Children 2017, 4, 63; doi:10.3390/children4080063</a:t>
            </a:r>
            <a:endParaRPr lang="pt-BR" sz="1400" dirty="0"/>
          </a:p>
        </p:txBody>
      </p:sp>
      <p:sp>
        <p:nvSpPr>
          <p:cNvPr id="7" name="Espaço Reservado para Conteúdo 2">
            <a:extLst>
              <a:ext uri="{FF2B5EF4-FFF2-40B4-BE49-F238E27FC236}">
                <a16:creationId xmlns:a16="http://schemas.microsoft.com/office/drawing/2014/main" id="{156AE891-3813-437F-A624-2EE925963EF2}"/>
              </a:ext>
            </a:extLst>
          </p:cNvPr>
          <p:cNvSpPr>
            <a:spLocks noGrp="1"/>
          </p:cNvSpPr>
          <p:nvPr>
            <p:ph idx="1"/>
          </p:nvPr>
        </p:nvSpPr>
        <p:spPr>
          <a:xfrm>
            <a:off x="3078119" y="2377947"/>
            <a:ext cx="6035762" cy="515453"/>
          </a:xfrm>
          <a:ln w="57150"/>
        </p:spPr>
        <p:style>
          <a:lnRef idx="2">
            <a:schemeClr val="accent1"/>
          </a:lnRef>
          <a:fillRef idx="1">
            <a:schemeClr val="lt1"/>
          </a:fillRef>
          <a:effectRef idx="0">
            <a:schemeClr val="accent1"/>
          </a:effectRef>
          <a:fontRef idx="minor">
            <a:schemeClr val="dk1"/>
          </a:fontRef>
        </p:style>
        <p:txBody>
          <a:bodyPr anchor="ctr">
            <a:normAutofit/>
          </a:bodyPr>
          <a:lstStyle/>
          <a:p>
            <a:pPr marL="0" indent="0" algn="ctr">
              <a:buNone/>
            </a:pPr>
            <a:r>
              <a:rPr lang="en-US" sz="2400" dirty="0">
                <a:ln w="0"/>
                <a:solidFill>
                  <a:schemeClr val="tx1"/>
                </a:solidFill>
                <a:effectLst>
                  <a:outerShdw blurRad="38100" dist="19050" dir="2700000" algn="tl" rotWithShape="0">
                    <a:schemeClr val="dk1">
                      <a:alpha val="40000"/>
                    </a:schemeClr>
                  </a:outerShdw>
                </a:effectLst>
              </a:rPr>
              <a:t>Como é </a:t>
            </a:r>
            <a:r>
              <a:rPr lang="en-US" sz="2400" dirty="0" err="1">
                <a:ln w="0"/>
                <a:solidFill>
                  <a:schemeClr val="tx1"/>
                </a:solidFill>
                <a:effectLst>
                  <a:outerShdw blurRad="38100" dist="19050" dir="2700000" algn="tl" rotWithShape="0">
                    <a:schemeClr val="dk1">
                      <a:alpha val="40000"/>
                    </a:schemeClr>
                  </a:outerShdw>
                </a:effectLst>
              </a:rPr>
              <a:t>classificada</a:t>
            </a:r>
            <a:r>
              <a:rPr lang="en-US" sz="2400" dirty="0">
                <a:ln w="0"/>
                <a:solidFill>
                  <a:schemeClr val="tx1"/>
                </a:solidFill>
                <a:effectLst>
                  <a:outerShdw blurRad="38100" dist="19050" dir="2700000" algn="tl" rotWithShape="0">
                    <a:schemeClr val="dk1">
                      <a:alpha val="40000"/>
                    </a:schemeClr>
                  </a:outerShdw>
                </a:effectLst>
              </a:rPr>
              <a:t> antes dos 3 meses?</a:t>
            </a:r>
          </a:p>
        </p:txBody>
      </p:sp>
      <p:graphicFrame>
        <p:nvGraphicFramePr>
          <p:cNvPr id="3" name="Tabela 7">
            <a:extLst>
              <a:ext uri="{FF2B5EF4-FFF2-40B4-BE49-F238E27FC236}">
                <a16:creationId xmlns:a16="http://schemas.microsoft.com/office/drawing/2014/main" id="{3E9E8578-2509-6C72-9B81-7AFFF563A59B}"/>
              </a:ext>
            </a:extLst>
          </p:cNvPr>
          <p:cNvGraphicFramePr>
            <a:graphicFrameLocks noGrp="1"/>
          </p:cNvGraphicFramePr>
          <p:nvPr>
            <p:extLst>
              <p:ext uri="{D42A27DB-BD31-4B8C-83A1-F6EECF244321}">
                <p14:modId xmlns:p14="http://schemas.microsoft.com/office/powerpoint/2010/main" val="2571560386"/>
              </p:ext>
            </p:extLst>
          </p:nvPr>
        </p:nvGraphicFramePr>
        <p:xfrm>
          <a:off x="1620252" y="3262964"/>
          <a:ext cx="8951496" cy="2598820"/>
        </p:xfrm>
        <a:graphic>
          <a:graphicData uri="http://schemas.openxmlformats.org/drawingml/2006/table">
            <a:tbl>
              <a:tblPr firstRow="1" bandRow="1">
                <a:tableStyleId>{5C22544A-7EE6-4342-B048-85BDC9FD1C3A}</a:tableStyleId>
              </a:tblPr>
              <a:tblGrid>
                <a:gridCol w="4475748">
                  <a:extLst>
                    <a:ext uri="{9D8B030D-6E8A-4147-A177-3AD203B41FA5}">
                      <a16:colId xmlns:a16="http://schemas.microsoft.com/office/drawing/2014/main" val="487177051"/>
                    </a:ext>
                  </a:extLst>
                </a:gridCol>
                <a:gridCol w="4475748">
                  <a:extLst>
                    <a:ext uri="{9D8B030D-6E8A-4147-A177-3AD203B41FA5}">
                      <a16:colId xmlns:a16="http://schemas.microsoft.com/office/drawing/2014/main" val="2715462502"/>
                    </a:ext>
                  </a:extLst>
                </a:gridCol>
              </a:tblGrid>
              <a:tr h="420652">
                <a:tc gridSpan="2">
                  <a:txBody>
                    <a:bodyPr/>
                    <a:lstStyle/>
                    <a:p>
                      <a:pPr algn="ctr"/>
                      <a:r>
                        <a:rPr lang="pt-BR" dirty="0"/>
                        <a:t> Pressão Sistólica do VD/Pressão Sistólica do VE</a:t>
                      </a:r>
                    </a:p>
                  </a:txBody>
                  <a:tcPr/>
                </a:tc>
                <a:tc hMerge="1">
                  <a:txBody>
                    <a:bodyPr/>
                    <a:lstStyle/>
                    <a:p>
                      <a:endParaRPr lang="pt-BR"/>
                    </a:p>
                  </a:txBody>
                  <a:tcPr/>
                </a:tc>
                <a:extLst>
                  <a:ext uri="{0D108BD9-81ED-4DB2-BD59-A6C34878D82A}">
                    <a16:rowId xmlns:a16="http://schemas.microsoft.com/office/drawing/2014/main" val="4059313962"/>
                  </a:ext>
                </a:extLst>
              </a:tr>
              <a:tr h="726056">
                <a:tc>
                  <a:txBody>
                    <a:bodyPr/>
                    <a:lstStyle/>
                    <a:p>
                      <a:r>
                        <a:rPr lang="pt-BR" b="1" dirty="0"/>
                        <a:t>HP leve a moderada</a:t>
                      </a:r>
                    </a:p>
                  </a:txBody>
                  <a:tcPr/>
                </a:tc>
                <a:tc>
                  <a:txBody>
                    <a:bodyPr/>
                    <a:lstStyle/>
                    <a:p>
                      <a:r>
                        <a:rPr lang="pt-BR" b="0" dirty="0"/>
                        <a:t>Pressão estimada VD entre 1/2 e 2/3 da pressão sistêmica</a:t>
                      </a:r>
                    </a:p>
                  </a:txBody>
                  <a:tcPr/>
                </a:tc>
                <a:extLst>
                  <a:ext uri="{0D108BD9-81ED-4DB2-BD59-A6C34878D82A}">
                    <a16:rowId xmlns:a16="http://schemas.microsoft.com/office/drawing/2014/main" val="3771373760"/>
                  </a:ext>
                </a:extLst>
              </a:tr>
              <a:tr h="726056">
                <a:tc>
                  <a:txBody>
                    <a:bodyPr/>
                    <a:lstStyle/>
                    <a:p>
                      <a:r>
                        <a:rPr lang="pt-BR" b="1" dirty="0"/>
                        <a:t>HP moderada a grave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b="0" dirty="0"/>
                        <a:t>Pressão estimada VD é maior que 2/3 da pressão sistêmica</a:t>
                      </a:r>
                    </a:p>
                  </a:txBody>
                  <a:tcPr/>
                </a:tc>
                <a:extLst>
                  <a:ext uri="{0D108BD9-81ED-4DB2-BD59-A6C34878D82A}">
                    <a16:rowId xmlns:a16="http://schemas.microsoft.com/office/drawing/2014/main" val="1128767467"/>
                  </a:ext>
                </a:extLst>
              </a:tr>
              <a:tr h="726056">
                <a:tc>
                  <a:txBody>
                    <a:bodyPr/>
                    <a:lstStyle/>
                    <a:p>
                      <a:r>
                        <a:rPr lang="pt-BR" b="1" dirty="0"/>
                        <a:t>HP grave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b="0" dirty="0"/>
                        <a:t>Pressão estimada VD acima da pressão sistêmica</a:t>
                      </a:r>
                    </a:p>
                  </a:txBody>
                  <a:tcPr/>
                </a:tc>
                <a:extLst>
                  <a:ext uri="{0D108BD9-81ED-4DB2-BD59-A6C34878D82A}">
                    <a16:rowId xmlns:a16="http://schemas.microsoft.com/office/drawing/2014/main" val="202085373"/>
                  </a:ext>
                </a:extLst>
              </a:tr>
            </a:tbl>
          </a:graphicData>
        </a:graphic>
      </p:graphicFrame>
    </p:spTree>
    <p:extLst>
      <p:ext uri="{BB962C8B-B14F-4D97-AF65-F5344CB8AC3E}">
        <p14:creationId xmlns:p14="http://schemas.microsoft.com/office/powerpoint/2010/main" val="2831908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A152-33E6-4632-93E9-3CBAD94E2BC3}"/>
              </a:ext>
            </a:extLst>
          </p:cNvPr>
          <p:cNvSpPr>
            <a:spLocks noGrp="1"/>
          </p:cNvSpPr>
          <p:nvPr>
            <p:ph type="title"/>
          </p:nvPr>
        </p:nvSpPr>
        <p:spPr/>
        <p:txBody>
          <a:bodyPr/>
          <a:lstStyle/>
          <a:p>
            <a:r>
              <a:rPr lang="pt-BR" dirty="0"/>
              <a:t>CLASSIFICAÇÃO</a:t>
            </a:r>
          </a:p>
        </p:txBody>
      </p:sp>
      <p:pic>
        <p:nvPicPr>
          <p:cNvPr id="4" name="Imagem 3">
            <a:extLst>
              <a:ext uri="{FF2B5EF4-FFF2-40B4-BE49-F238E27FC236}">
                <a16:creationId xmlns:a16="http://schemas.microsoft.com/office/drawing/2014/main" id="{C3DD8EC9-0293-81DC-0476-955095934DB3}"/>
              </a:ext>
            </a:extLst>
          </p:cNvPr>
          <p:cNvPicPr>
            <a:picLocks noChangeAspect="1"/>
          </p:cNvPicPr>
          <p:nvPr/>
        </p:nvPicPr>
        <p:blipFill rotWithShape="1">
          <a:blip r:embed="rId3"/>
          <a:srcRect l="47443" t="44341" r="25436" b="16612"/>
          <a:stretch/>
        </p:blipFill>
        <p:spPr>
          <a:xfrm>
            <a:off x="3209260" y="1863537"/>
            <a:ext cx="6019800" cy="4874964"/>
          </a:xfrm>
          <a:prstGeom prst="rect">
            <a:avLst/>
          </a:prstGeom>
        </p:spPr>
      </p:pic>
      <p:sp>
        <p:nvSpPr>
          <p:cNvPr id="7" name="CaixaDeTexto 6">
            <a:extLst>
              <a:ext uri="{FF2B5EF4-FFF2-40B4-BE49-F238E27FC236}">
                <a16:creationId xmlns:a16="http://schemas.microsoft.com/office/drawing/2014/main" id="{4F2C6C7A-8D2A-8CB2-6EB7-7A89A3293CB1}"/>
              </a:ext>
            </a:extLst>
          </p:cNvPr>
          <p:cNvSpPr txBox="1"/>
          <p:nvPr/>
        </p:nvSpPr>
        <p:spPr>
          <a:xfrm>
            <a:off x="9268440" y="5688449"/>
            <a:ext cx="2556737" cy="1169551"/>
          </a:xfrm>
          <a:prstGeom prst="rect">
            <a:avLst/>
          </a:prstGeom>
          <a:noFill/>
        </p:spPr>
        <p:txBody>
          <a:bodyPr wrap="square" rtlCol="0">
            <a:spAutoFit/>
          </a:bodyPr>
          <a:lstStyle/>
          <a:p>
            <a:pPr rtl="0">
              <a:spcBef>
                <a:spcPts val="0"/>
              </a:spcBef>
              <a:spcAft>
                <a:spcPts val="0"/>
              </a:spcAft>
            </a:pPr>
            <a:r>
              <a:rPr lang="en-US" sz="1400" dirty="0">
                <a:solidFill>
                  <a:srgbClr val="000000"/>
                </a:solidFill>
                <a:latin typeface="+mj-lt"/>
              </a:rPr>
              <a:t>                                                                                             </a:t>
            </a:r>
            <a:br>
              <a:rPr lang="en-US" sz="1400" dirty="0">
                <a:latin typeface="+mj-lt"/>
              </a:rPr>
            </a:br>
            <a:r>
              <a:rPr lang="en-US" sz="1400" b="0" i="0" dirty="0">
                <a:effectLst/>
                <a:latin typeface="+mj-lt"/>
              </a:rPr>
              <a:t>ERS Guidelines for the Diagnosis and Treatment of Pulmonary Hypertension Aug 2022</a:t>
            </a:r>
            <a:br>
              <a:rPr lang="it-IT" sz="1400" dirty="0">
                <a:latin typeface="+mj-lt"/>
              </a:rPr>
            </a:br>
            <a:endParaRPr lang="pt-BR" sz="1400" dirty="0">
              <a:latin typeface="+mj-lt"/>
            </a:endParaRPr>
          </a:p>
        </p:txBody>
      </p:sp>
      <p:sp>
        <p:nvSpPr>
          <p:cNvPr id="3" name="Círculo: Vazio 2">
            <a:extLst>
              <a:ext uri="{FF2B5EF4-FFF2-40B4-BE49-F238E27FC236}">
                <a16:creationId xmlns:a16="http://schemas.microsoft.com/office/drawing/2014/main" id="{20969689-5D46-DD4D-E709-77E89B019555}"/>
              </a:ext>
            </a:extLst>
          </p:cNvPr>
          <p:cNvSpPr/>
          <p:nvPr/>
        </p:nvSpPr>
        <p:spPr>
          <a:xfrm>
            <a:off x="2583711" y="1573620"/>
            <a:ext cx="2371061" cy="1658678"/>
          </a:xfrm>
          <a:prstGeom prst="donut">
            <a:avLst>
              <a:gd name="adj" fmla="val 443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Retângulo 4">
            <a:extLst>
              <a:ext uri="{FF2B5EF4-FFF2-40B4-BE49-F238E27FC236}">
                <a16:creationId xmlns:a16="http://schemas.microsoft.com/office/drawing/2014/main" id="{0F25F4C5-EA54-90BE-AC3D-191F9E33CEAF}"/>
              </a:ext>
            </a:extLst>
          </p:cNvPr>
          <p:cNvSpPr/>
          <p:nvPr/>
        </p:nvSpPr>
        <p:spPr>
          <a:xfrm>
            <a:off x="508197" y="3157870"/>
            <a:ext cx="2475613" cy="14460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Mais frequente nas crianças (82%)</a:t>
            </a:r>
            <a:br>
              <a:rPr lang="pt-BR" dirty="0"/>
            </a:br>
            <a:r>
              <a:rPr lang="pt-BR" dirty="0"/>
              <a:t>Lactentes formas transitórias (</a:t>
            </a:r>
            <a:r>
              <a:rPr lang="pt-BR" dirty="0" err="1"/>
              <a:t>ex</a:t>
            </a:r>
            <a:r>
              <a:rPr lang="pt-BR" dirty="0"/>
              <a:t>: HPPRN e CHD)</a:t>
            </a:r>
          </a:p>
        </p:txBody>
      </p:sp>
      <p:sp>
        <p:nvSpPr>
          <p:cNvPr id="6" name="Círculo: Vazio 5">
            <a:extLst>
              <a:ext uri="{FF2B5EF4-FFF2-40B4-BE49-F238E27FC236}">
                <a16:creationId xmlns:a16="http://schemas.microsoft.com/office/drawing/2014/main" id="{099F38D5-064F-A84C-6283-A223CBF3B980}"/>
              </a:ext>
            </a:extLst>
          </p:cNvPr>
          <p:cNvSpPr/>
          <p:nvPr/>
        </p:nvSpPr>
        <p:spPr>
          <a:xfrm>
            <a:off x="5126297" y="1499192"/>
            <a:ext cx="2371061" cy="1658678"/>
          </a:xfrm>
          <a:prstGeom prst="donut">
            <a:avLst>
              <a:gd name="adj" fmla="val 4439"/>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a:extLst>
              <a:ext uri="{FF2B5EF4-FFF2-40B4-BE49-F238E27FC236}">
                <a16:creationId xmlns:a16="http://schemas.microsoft.com/office/drawing/2014/main" id="{E1E7CD54-89A5-A9CB-06BE-EB64BB2FB603}"/>
              </a:ext>
            </a:extLst>
          </p:cNvPr>
          <p:cNvSpPr/>
          <p:nvPr/>
        </p:nvSpPr>
        <p:spPr>
          <a:xfrm>
            <a:off x="9411979" y="2854990"/>
            <a:ext cx="2475613" cy="23655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b="1" dirty="0"/>
              <a:t>Doenças respiratórias associadas (34-49%)</a:t>
            </a:r>
            <a:br>
              <a:rPr lang="pt-BR" b="1" dirty="0"/>
            </a:br>
            <a:r>
              <a:rPr lang="pt-BR" dirty="0"/>
              <a:t>DBP, HDC, doenças do desenvolvimento pulmonar e anormalidades da vasculatura pulmonar</a:t>
            </a:r>
          </a:p>
        </p:txBody>
      </p:sp>
      <p:sp>
        <p:nvSpPr>
          <p:cNvPr id="10" name="Estrela: 5 Pontas 9">
            <a:extLst>
              <a:ext uri="{FF2B5EF4-FFF2-40B4-BE49-F238E27FC236}">
                <a16:creationId xmlns:a16="http://schemas.microsoft.com/office/drawing/2014/main" id="{084AE94B-E8FA-EC33-E2D6-EE5FD33ABED1}"/>
              </a:ext>
            </a:extLst>
          </p:cNvPr>
          <p:cNvSpPr/>
          <p:nvPr/>
        </p:nvSpPr>
        <p:spPr>
          <a:xfrm>
            <a:off x="9268440" y="2716212"/>
            <a:ext cx="372140" cy="308344"/>
          </a:xfrm>
          <a:prstGeom prst="star5">
            <a:avLst/>
          </a:prstGeom>
          <a:solidFill>
            <a:schemeClr val="accent5">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trela: 5 Pontas 10">
            <a:extLst>
              <a:ext uri="{FF2B5EF4-FFF2-40B4-BE49-F238E27FC236}">
                <a16:creationId xmlns:a16="http://schemas.microsoft.com/office/drawing/2014/main" id="{7D41DB95-3AF8-39A1-59B3-8AC60D692C1A}"/>
              </a:ext>
            </a:extLst>
          </p:cNvPr>
          <p:cNvSpPr/>
          <p:nvPr/>
        </p:nvSpPr>
        <p:spPr>
          <a:xfrm>
            <a:off x="314646" y="3003698"/>
            <a:ext cx="372140" cy="308344"/>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9110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83075D5-8051-B17F-4241-3AE478FCFCD7}"/>
              </a:ext>
            </a:extLst>
          </p:cNvPr>
          <p:cNvSpPr>
            <a:spLocks noGrp="1"/>
          </p:cNvSpPr>
          <p:nvPr>
            <p:ph type="title"/>
          </p:nvPr>
        </p:nvSpPr>
        <p:spPr>
          <a:xfrm>
            <a:off x="581192" y="702156"/>
            <a:ext cx="11029616" cy="1013800"/>
          </a:xfrm>
        </p:spPr>
        <p:txBody>
          <a:bodyPr/>
          <a:lstStyle/>
          <a:p>
            <a:r>
              <a:rPr lang="pt-BR" dirty="0"/>
              <a:t>CLASSIFICAÇÃO</a:t>
            </a:r>
          </a:p>
        </p:txBody>
      </p:sp>
      <p:pic>
        <p:nvPicPr>
          <p:cNvPr id="7" name="Imagem 6" descr="Pessoa posando para foto em frente a fundo branco&#10;&#10;O conteúdo gerado por IA pode estar incorreto.">
            <a:extLst>
              <a:ext uri="{FF2B5EF4-FFF2-40B4-BE49-F238E27FC236}">
                <a16:creationId xmlns:a16="http://schemas.microsoft.com/office/drawing/2014/main" id="{425F92E4-F175-2C35-D041-C400B5BB327C}"/>
              </a:ext>
            </a:extLst>
          </p:cNvPr>
          <p:cNvPicPr>
            <a:picLocks noChangeAspect="1"/>
          </p:cNvPicPr>
          <p:nvPr/>
        </p:nvPicPr>
        <p:blipFill>
          <a:blip r:embed="rId2">
            <a:extLst>
              <a:ext uri="{28A0092B-C50C-407E-A947-70E740481C1C}">
                <a14:useLocalDpi xmlns:a14="http://schemas.microsoft.com/office/drawing/2010/main" val="0"/>
              </a:ext>
            </a:extLst>
          </a:blip>
          <a:srcRect l="17191" t="16203" r="20970" b="53417"/>
          <a:stretch/>
        </p:blipFill>
        <p:spPr>
          <a:xfrm>
            <a:off x="1355276" y="3042790"/>
            <a:ext cx="1956121" cy="2083443"/>
          </a:xfrm>
          <a:prstGeom prst="rect">
            <a:avLst/>
          </a:prstGeom>
          <a:ln>
            <a:noFill/>
          </a:ln>
          <a:effectLst>
            <a:softEdge rad="112500"/>
          </a:effectLst>
        </p:spPr>
      </p:pic>
      <p:pic>
        <p:nvPicPr>
          <p:cNvPr id="9" name="Imagem 8" descr="Menina de vestido rosa&#10;&#10;O conteúdo gerado por IA pode estar incorreto.">
            <a:extLst>
              <a:ext uri="{FF2B5EF4-FFF2-40B4-BE49-F238E27FC236}">
                <a16:creationId xmlns:a16="http://schemas.microsoft.com/office/drawing/2014/main" id="{7F7D3431-3FCA-FAFA-7DE0-421BA110FD44}"/>
              </a:ext>
            </a:extLst>
          </p:cNvPr>
          <p:cNvPicPr>
            <a:picLocks noChangeAspect="1"/>
          </p:cNvPicPr>
          <p:nvPr/>
        </p:nvPicPr>
        <p:blipFill>
          <a:blip r:embed="rId3">
            <a:extLst>
              <a:ext uri="{28A0092B-C50C-407E-A947-70E740481C1C}">
                <a14:useLocalDpi xmlns:a14="http://schemas.microsoft.com/office/drawing/2010/main" val="0"/>
              </a:ext>
            </a:extLst>
          </a:blip>
          <a:srcRect l="17894" t="10238" r="26972" b="51562"/>
          <a:stretch/>
        </p:blipFill>
        <p:spPr>
          <a:xfrm>
            <a:off x="9518248" y="3042790"/>
            <a:ext cx="1886077" cy="1742403"/>
          </a:xfrm>
          <a:prstGeom prst="rect">
            <a:avLst/>
          </a:prstGeom>
          <a:ln>
            <a:noFill/>
          </a:ln>
          <a:effectLst>
            <a:softEdge rad="112500"/>
          </a:effectLst>
        </p:spPr>
      </p:pic>
      <p:pic>
        <p:nvPicPr>
          <p:cNvPr id="11" name="Imagem 10" descr="Menina de cabelos longos sorrindo&#10;&#10;O conteúdo gerado por IA pode estar incorreto.">
            <a:extLst>
              <a:ext uri="{FF2B5EF4-FFF2-40B4-BE49-F238E27FC236}">
                <a16:creationId xmlns:a16="http://schemas.microsoft.com/office/drawing/2014/main" id="{2D2BDCD7-0D29-5D1F-77F5-E255CDBFEE89}"/>
              </a:ext>
            </a:extLst>
          </p:cNvPr>
          <p:cNvPicPr>
            <a:picLocks noChangeAspect="1"/>
          </p:cNvPicPr>
          <p:nvPr/>
        </p:nvPicPr>
        <p:blipFill>
          <a:blip r:embed="rId4">
            <a:extLst>
              <a:ext uri="{28A0092B-C50C-407E-A947-70E740481C1C}">
                <a14:useLocalDpi xmlns:a14="http://schemas.microsoft.com/office/drawing/2010/main" val="0"/>
              </a:ext>
            </a:extLst>
          </a:blip>
          <a:srcRect l="13394" t="10238" r="12793" b="22026"/>
          <a:stretch/>
        </p:blipFill>
        <p:spPr>
          <a:xfrm>
            <a:off x="6822720" y="3042790"/>
            <a:ext cx="1759353" cy="2152723"/>
          </a:xfrm>
          <a:prstGeom prst="rect">
            <a:avLst/>
          </a:prstGeom>
          <a:ln>
            <a:noFill/>
          </a:ln>
          <a:effectLst>
            <a:softEdge rad="112500"/>
          </a:effectLst>
        </p:spPr>
      </p:pic>
      <p:cxnSp>
        <p:nvCxnSpPr>
          <p:cNvPr id="18" name="Conector reto 17">
            <a:extLst>
              <a:ext uri="{FF2B5EF4-FFF2-40B4-BE49-F238E27FC236}">
                <a16:creationId xmlns:a16="http://schemas.microsoft.com/office/drawing/2014/main" id="{026BE2EF-C9DB-B1A6-3FE9-631D2FF769F8}"/>
              </a:ext>
            </a:extLst>
          </p:cNvPr>
          <p:cNvCxnSpPr/>
          <p:nvPr/>
        </p:nvCxnSpPr>
        <p:spPr>
          <a:xfrm>
            <a:off x="2333336" y="2673752"/>
            <a:ext cx="8127949" cy="15812"/>
          </a:xfrm>
          <a:prstGeom prst="line">
            <a:avLst/>
          </a:prstGeom>
        </p:spPr>
        <p:style>
          <a:lnRef idx="3">
            <a:schemeClr val="dk1"/>
          </a:lnRef>
          <a:fillRef idx="0">
            <a:schemeClr val="dk1"/>
          </a:fillRef>
          <a:effectRef idx="2">
            <a:schemeClr val="dk1"/>
          </a:effectRef>
          <a:fontRef idx="minor">
            <a:schemeClr val="tx1"/>
          </a:fontRef>
        </p:style>
      </p:cxnSp>
      <p:cxnSp>
        <p:nvCxnSpPr>
          <p:cNvPr id="20" name="Conector de Seta Reta 19">
            <a:extLst>
              <a:ext uri="{FF2B5EF4-FFF2-40B4-BE49-F238E27FC236}">
                <a16:creationId xmlns:a16="http://schemas.microsoft.com/office/drawing/2014/main" id="{008B2B60-5DB1-9A7B-8AC2-A57BBF217736}"/>
              </a:ext>
            </a:extLst>
          </p:cNvPr>
          <p:cNvCxnSpPr>
            <a:cxnSpLocks/>
          </p:cNvCxnSpPr>
          <p:nvPr/>
        </p:nvCxnSpPr>
        <p:spPr>
          <a:xfrm>
            <a:off x="5074388" y="2689564"/>
            <a:ext cx="0" cy="3690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ector de Seta Reta 20">
            <a:extLst>
              <a:ext uri="{FF2B5EF4-FFF2-40B4-BE49-F238E27FC236}">
                <a16:creationId xmlns:a16="http://schemas.microsoft.com/office/drawing/2014/main" id="{F82950D5-D20B-4BEC-AA36-A1F04E8BE176}"/>
              </a:ext>
            </a:extLst>
          </p:cNvPr>
          <p:cNvCxnSpPr/>
          <p:nvPr/>
        </p:nvCxnSpPr>
        <p:spPr>
          <a:xfrm>
            <a:off x="7702396" y="2689564"/>
            <a:ext cx="0" cy="3690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Conector de Seta Reta 21">
            <a:extLst>
              <a:ext uri="{FF2B5EF4-FFF2-40B4-BE49-F238E27FC236}">
                <a16:creationId xmlns:a16="http://schemas.microsoft.com/office/drawing/2014/main" id="{22CFF6BF-C11C-B3DE-E52B-5CB600B6B491}"/>
              </a:ext>
            </a:extLst>
          </p:cNvPr>
          <p:cNvCxnSpPr/>
          <p:nvPr/>
        </p:nvCxnSpPr>
        <p:spPr>
          <a:xfrm>
            <a:off x="10461285" y="2689564"/>
            <a:ext cx="0" cy="3690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ector de Seta Reta 22">
            <a:extLst>
              <a:ext uri="{FF2B5EF4-FFF2-40B4-BE49-F238E27FC236}">
                <a16:creationId xmlns:a16="http://schemas.microsoft.com/office/drawing/2014/main" id="{BC4BA4F4-EE9E-19F2-4A27-789890B0E789}"/>
              </a:ext>
            </a:extLst>
          </p:cNvPr>
          <p:cNvCxnSpPr/>
          <p:nvPr/>
        </p:nvCxnSpPr>
        <p:spPr>
          <a:xfrm>
            <a:off x="2333336" y="2689564"/>
            <a:ext cx="0" cy="3690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CaixaDeTexto 23">
            <a:extLst>
              <a:ext uri="{FF2B5EF4-FFF2-40B4-BE49-F238E27FC236}">
                <a16:creationId xmlns:a16="http://schemas.microsoft.com/office/drawing/2014/main" id="{03AA30F8-E3E4-EB8D-1BAA-5EB7CC453A79}"/>
              </a:ext>
            </a:extLst>
          </p:cNvPr>
          <p:cNvSpPr txBox="1"/>
          <p:nvPr/>
        </p:nvSpPr>
        <p:spPr>
          <a:xfrm>
            <a:off x="5074388" y="1999581"/>
            <a:ext cx="3796496" cy="523220"/>
          </a:xfrm>
          <a:prstGeom prst="rect">
            <a:avLst/>
          </a:prstGeom>
          <a:noFill/>
        </p:spPr>
        <p:txBody>
          <a:bodyPr wrap="square" rtlCol="0">
            <a:spAutoFit/>
          </a:bodyPr>
          <a:lstStyle/>
          <a:p>
            <a:r>
              <a:rPr lang="pt-BR" sz="2800" b="1" dirty="0"/>
              <a:t>IPAH Grupo 1</a:t>
            </a:r>
          </a:p>
        </p:txBody>
      </p:sp>
      <p:pic>
        <p:nvPicPr>
          <p:cNvPr id="27" name="Imagem 26" descr="Mulher posando para foto&#10;&#10;O conteúdo gerado por IA pode estar incorreto.">
            <a:extLst>
              <a:ext uri="{FF2B5EF4-FFF2-40B4-BE49-F238E27FC236}">
                <a16:creationId xmlns:a16="http://schemas.microsoft.com/office/drawing/2014/main" id="{95604D82-D4B9-0977-1C69-92E294299EA6}"/>
              </a:ext>
            </a:extLst>
          </p:cNvPr>
          <p:cNvPicPr>
            <a:picLocks noChangeAspect="1"/>
          </p:cNvPicPr>
          <p:nvPr/>
        </p:nvPicPr>
        <p:blipFill>
          <a:blip r:embed="rId5">
            <a:extLst>
              <a:ext uri="{28A0092B-C50C-407E-A947-70E740481C1C}">
                <a14:useLocalDpi xmlns:a14="http://schemas.microsoft.com/office/drawing/2010/main" val="0"/>
              </a:ext>
            </a:extLst>
          </a:blip>
          <a:srcRect l="32398" t="11160" r="11444" b="39218"/>
          <a:stretch/>
        </p:blipFill>
        <p:spPr>
          <a:xfrm>
            <a:off x="4247572" y="3079344"/>
            <a:ext cx="1848859" cy="2178185"/>
          </a:xfrm>
          <a:prstGeom prst="rect">
            <a:avLst/>
          </a:prstGeom>
          <a:ln>
            <a:noFill/>
          </a:ln>
          <a:effectLst>
            <a:softEdge rad="112500"/>
          </a:effectLst>
        </p:spPr>
      </p:pic>
      <p:sp>
        <p:nvSpPr>
          <p:cNvPr id="28" name="CaixaDeTexto 27">
            <a:extLst>
              <a:ext uri="{FF2B5EF4-FFF2-40B4-BE49-F238E27FC236}">
                <a16:creationId xmlns:a16="http://schemas.microsoft.com/office/drawing/2014/main" id="{4D688389-CA02-58C9-6957-2992C07D63A9}"/>
              </a:ext>
            </a:extLst>
          </p:cNvPr>
          <p:cNvSpPr txBox="1"/>
          <p:nvPr/>
        </p:nvSpPr>
        <p:spPr>
          <a:xfrm>
            <a:off x="428763" y="5161987"/>
            <a:ext cx="3321934" cy="1600438"/>
          </a:xfrm>
          <a:prstGeom prst="rect">
            <a:avLst/>
          </a:prstGeom>
          <a:noFill/>
        </p:spPr>
        <p:txBody>
          <a:bodyPr wrap="square" rtlCol="0">
            <a:spAutoFit/>
          </a:bodyPr>
          <a:lstStyle/>
          <a:p>
            <a:r>
              <a:rPr lang="pt-BR" b="1" dirty="0"/>
              <a:t>Ana Alice; 15 anos</a:t>
            </a:r>
            <a:br>
              <a:rPr lang="pt-BR" dirty="0"/>
            </a:br>
            <a:r>
              <a:rPr lang="pt-BR" sz="1600" dirty="0"/>
              <a:t>Aos 9 anos dispneia aos esforços e dor torácica</a:t>
            </a:r>
          </a:p>
          <a:p>
            <a:r>
              <a:rPr lang="pt-BR" sz="1600" dirty="0"/>
              <a:t>Cirurgia de </a:t>
            </a:r>
            <a:r>
              <a:rPr lang="pt-BR" sz="1600" dirty="0" err="1"/>
              <a:t>Potts</a:t>
            </a:r>
            <a:r>
              <a:rPr lang="pt-BR" sz="1600" dirty="0"/>
              <a:t> 06/2020</a:t>
            </a:r>
          </a:p>
          <a:p>
            <a:r>
              <a:rPr lang="pt-BR" sz="1600" dirty="0"/>
              <a:t>Terapia tripla: </a:t>
            </a:r>
            <a:r>
              <a:rPr lang="pt-BR" sz="1600" dirty="0" err="1"/>
              <a:t>sildenfafil</a:t>
            </a:r>
            <a:r>
              <a:rPr lang="pt-BR" sz="1600" dirty="0"/>
              <a:t>, </a:t>
            </a:r>
            <a:r>
              <a:rPr lang="pt-BR" sz="1600" dirty="0" err="1"/>
              <a:t>bosentana</a:t>
            </a:r>
            <a:r>
              <a:rPr lang="pt-BR" sz="1600" dirty="0"/>
              <a:t> e </a:t>
            </a:r>
            <a:r>
              <a:rPr lang="pt-BR" sz="1600" dirty="0" err="1"/>
              <a:t>iloprosta</a:t>
            </a:r>
            <a:r>
              <a:rPr lang="pt-BR" sz="1600" dirty="0"/>
              <a:t>, furo e espironolactona</a:t>
            </a:r>
          </a:p>
        </p:txBody>
      </p:sp>
      <p:sp>
        <p:nvSpPr>
          <p:cNvPr id="29" name="CaixaDeTexto 28">
            <a:extLst>
              <a:ext uri="{FF2B5EF4-FFF2-40B4-BE49-F238E27FC236}">
                <a16:creationId xmlns:a16="http://schemas.microsoft.com/office/drawing/2014/main" id="{6C5EAF06-FD7C-1AD9-76C3-98A8685463A5}"/>
              </a:ext>
            </a:extLst>
          </p:cNvPr>
          <p:cNvSpPr txBox="1"/>
          <p:nvPr/>
        </p:nvSpPr>
        <p:spPr>
          <a:xfrm>
            <a:off x="3622252" y="5194161"/>
            <a:ext cx="3321934" cy="1600438"/>
          </a:xfrm>
          <a:prstGeom prst="rect">
            <a:avLst/>
          </a:prstGeom>
          <a:noFill/>
        </p:spPr>
        <p:txBody>
          <a:bodyPr wrap="square" rtlCol="0">
            <a:spAutoFit/>
          </a:bodyPr>
          <a:lstStyle/>
          <a:p>
            <a:r>
              <a:rPr lang="pt-BR" b="1" dirty="0"/>
              <a:t>Marya; 14 anos</a:t>
            </a:r>
            <a:br>
              <a:rPr lang="pt-BR" dirty="0"/>
            </a:br>
            <a:r>
              <a:rPr lang="pt-BR" sz="1600" dirty="0"/>
              <a:t>Aos 11 anos dispneia aos esforços</a:t>
            </a:r>
          </a:p>
          <a:p>
            <a:r>
              <a:rPr lang="pt-BR" sz="1600" dirty="0"/>
              <a:t>Teste de </a:t>
            </a:r>
            <a:r>
              <a:rPr lang="pt-BR" sz="1600" dirty="0" err="1"/>
              <a:t>vasorreatividade</a:t>
            </a:r>
            <a:r>
              <a:rPr lang="pt-BR" sz="1600" dirty="0"/>
              <a:t> positivo!</a:t>
            </a:r>
          </a:p>
          <a:p>
            <a:r>
              <a:rPr lang="pt-BR" sz="1600" dirty="0"/>
              <a:t>Anlodipino 10 mg x 2</a:t>
            </a:r>
            <a:br>
              <a:rPr lang="pt-BR" sz="1600" dirty="0"/>
            </a:br>
            <a:r>
              <a:rPr lang="pt-BR" sz="1600" dirty="0"/>
              <a:t>PSAP 38 mmHg com leve aumento</a:t>
            </a:r>
          </a:p>
          <a:p>
            <a:r>
              <a:rPr lang="pt-BR" sz="1600" dirty="0"/>
              <a:t>De câmaras direitas</a:t>
            </a:r>
          </a:p>
        </p:txBody>
      </p:sp>
      <p:sp>
        <p:nvSpPr>
          <p:cNvPr id="30" name="CaixaDeTexto 29">
            <a:extLst>
              <a:ext uri="{FF2B5EF4-FFF2-40B4-BE49-F238E27FC236}">
                <a16:creationId xmlns:a16="http://schemas.microsoft.com/office/drawing/2014/main" id="{E1BA421A-60BA-E640-2C61-959F39614097}"/>
              </a:ext>
            </a:extLst>
          </p:cNvPr>
          <p:cNvSpPr txBox="1"/>
          <p:nvPr/>
        </p:nvSpPr>
        <p:spPr>
          <a:xfrm>
            <a:off x="6595889" y="5227687"/>
            <a:ext cx="3321934" cy="1354217"/>
          </a:xfrm>
          <a:prstGeom prst="rect">
            <a:avLst/>
          </a:prstGeom>
          <a:noFill/>
        </p:spPr>
        <p:txBody>
          <a:bodyPr wrap="square" rtlCol="0">
            <a:spAutoFit/>
          </a:bodyPr>
          <a:lstStyle/>
          <a:p>
            <a:r>
              <a:rPr lang="pt-BR" b="1" dirty="0"/>
              <a:t>Rayssa;16 anos</a:t>
            </a:r>
            <a:br>
              <a:rPr lang="pt-BR" dirty="0"/>
            </a:br>
            <a:r>
              <a:rPr lang="pt-BR" sz="1600" dirty="0" err="1"/>
              <a:t>Sínd</a:t>
            </a:r>
            <a:r>
              <a:rPr lang="pt-BR" sz="1600" dirty="0"/>
              <a:t> </a:t>
            </a:r>
            <a:r>
              <a:rPr lang="pt-BR" sz="1600" dirty="0" err="1"/>
              <a:t>Noonan</a:t>
            </a:r>
            <a:r>
              <a:rPr lang="pt-BR" sz="1600" dirty="0"/>
              <a:t>, CIA tipo OS</a:t>
            </a:r>
          </a:p>
          <a:p>
            <a:r>
              <a:rPr lang="pt-BR" sz="1600" dirty="0"/>
              <a:t>Terapia tripla: </a:t>
            </a:r>
            <a:r>
              <a:rPr lang="pt-BR" sz="1600" dirty="0" err="1"/>
              <a:t>sildenfafil</a:t>
            </a:r>
            <a:r>
              <a:rPr lang="pt-BR" sz="1600" dirty="0"/>
              <a:t>, </a:t>
            </a:r>
            <a:r>
              <a:rPr lang="pt-BR" sz="1600" dirty="0" err="1"/>
              <a:t>bosentana</a:t>
            </a:r>
            <a:r>
              <a:rPr lang="pt-BR" sz="1600" dirty="0"/>
              <a:t> e </a:t>
            </a:r>
            <a:r>
              <a:rPr lang="pt-BR" sz="1600" dirty="0" err="1"/>
              <a:t>iloprosta</a:t>
            </a:r>
            <a:r>
              <a:rPr lang="pt-BR" sz="1600" dirty="0"/>
              <a:t> , furo e espironolactona</a:t>
            </a:r>
          </a:p>
          <a:p>
            <a:r>
              <a:rPr lang="pt-BR" sz="1600" dirty="0"/>
              <a:t>SatO2 basal 75-85%</a:t>
            </a:r>
          </a:p>
        </p:txBody>
      </p:sp>
      <p:sp>
        <p:nvSpPr>
          <p:cNvPr id="31" name="CaixaDeTexto 30">
            <a:extLst>
              <a:ext uri="{FF2B5EF4-FFF2-40B4-BE49-F238E27FC236}">
                <a16:creationId xmlns:a16="http://schemas.microsoft.com/office/drawing/2014/main" id="{C94C3F4B-E5F2-CEFF-3B49-781470A6566A}"/>
              </a:ext>
            </a:extLst>
          </p:cNvPr>
          <p:cNvSpPr txBox="1"/>
          <p:nvPr/>
        </p:nvSpPr>
        <p:spPr>
          <a:xfrm>
            <a:off x="9743358" y="4765119"/>
            <a:ext cx="3321934" cy="2092881"/>
          </a:xfrm>
          <a:prstGeom prst="rect">
            <a:avLst/>
          </a:prstGeom>
          <a:noFill/>
        </p:spPr>
        <p:txBody>
          <a:bodyPr wrap="square" rtlCol="0">
            <a:spAutoFit/>
          </a:bodyPr>
          <a:lstStyle/>
          <a:p>
            <a:r>
              <a:rPr lang="pt-BR" b="1" dirty="0"/>
              <a:t>Maria; 5 anos</a:t>
            </a:r>
            <a:br>
              <a:rPr lang="pt-BR" dirty="0"/>
            </a:br>
            <a:r>
              <a:rPr lang="pt-BR" sz="1600" dirty="0" err="1"/>
              <a:t>Sínd</a:t>
            </a:r>
            <a:r>
              <a:rPr lang="pt-BR" sz="1600" dirty="0"/>
              <a:t> de Cantú</a:t>
            </a:r>
          </a:p>
          <a:p>
            <a:r>
              <a:rPr lang="pt-BR" sz="1600" dirty="0"/>
              <a:t>Insuficiência </a:t>
            </a:r>
            <a:r>
              <a:rPr lang="pt-BR" sz="1600" dirty="0" err="1"/>
              <a:t>resp</a:t>
            </a:r>
            <a:r>
              <a:rPr lang="pt-BR" sz="1600" dirty="0"/>
              <a:t> +HP </a:t>
            </a:r>
          </a:p>
          <a:p>
            <a:r>
              <a:rPr lang="pt-BR" sz="1600" dirty="0"/>
              <a:t>aos 8 meses de vida</a:t>
            </a:r>
          </a:p>
          <a:p>
            <a:r>
              <a:rPr lang="pt-BR" sz="1600" dirty="0" err="1"/>
              <a:t>Cirugia</a:t>
            </a:r>
            <a:r>
              <a:rPr lang="pt-BR" sz="1600" dirty="0"/>
              <a:t> de </a:t>
            </a:r>
            <a:r>
              <a:rPr lang="pt-BR" sz="1600" dirty="0" err="1"/>
              <a:t>Potts</a:t>
            </a:r>
            <a:r>
              <a:rPr lang="pt-BR" sz="1600" dirty="0"/>
              <a:t> aos 10 m</a:t>
            </a:r>
          </a:p>
          <a:p>
            <a:r>
              <a:rPr lang="pt-BR" sz="1600" dirty="0"/>
              <a:t>Terapia dupla: sildenafil e</a:t>
            </a:r>
          </a:p>
          <a:p>
            <a:r>
              <a:rPr lang="pt-BR" sz="1600" dirty="0" err="1"/>
              <a:t>Bosentana</a:t>
            </a:r>
            <a:endParaRPr lang="pt-BR" sz="1600" dirty="0"/>
          </a:p>
          <a:p>
            <a:r>
              <a:rPr lang="pt-BR" sz="1600" dirty="0"/>
              <a:t>TQT, GTT e VM noturna</a:t>
            </a:r>
          </a:p>
        </p:txBody>
      </p:sp>
      <p:pic>
        <p:nvPicPr>
          <p:cNvPr id="33" name="Imagem 32" descr="Uma imagem contendo arma, estrela&#10;&#10;O conteúdo gerado por IA podeg estar incorreto.">
            <a:extLst>
              <a:ext uri="{FF2B5EF4-FFF2-40B4-BE49-F238E27FC236}">
                <a16:creationId xmlns:a16="http://schemas.microsoft.com/office/drawing/2014/main" id="{46ECEE7E-196A-CB3C-BFC0-32CAF59E8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4741" y="1924902"/>
            <a:ext cx="3804063" cy="2692764"/>
          </a:xfrm>
          <a:prstGeom prst="rect">
            <a:avLst/>
          </a:prstGeom>
        </p:spPr>
      </p:pic>
      <p:sp>
        <p:nvSpPr>
          <p:cNvPr id="34" name="CaixaDeTexto 33">
            <a:extLst>
              <a:ext uri="{FF2B5EF4-FFF2-40B4-BE49-F238E27FC236}">
                <a16:creationId xmlns:a16="http://schemas.microsoft.com/office/drawing/2014/main" id="{33F8E5F5-5C76-89CA-19C7-FD359D6927C8}"/>
              </a:ext>
            </a:extLst>
          </p:cNvPr>
          <p:cNvSpPr txBox="1"/>
          <p:nvPr/>
        </p:nvSpPr>
        <p:spPr>
          <a:xfrm>
            <a:off x="4615028" y="2261191"/>
            <a:ext cx="3151584" cy="2308324"/>
          </a:xfrm>
          <a:prstGeom prst="rect">
            <a:avLst/>
          </a:prstGeom>
          <a:noFill/>
        </p:spPr>
        <p:txBody>
          <a:bodyPr wrap="square" rtlCol="0">
            <a:spAutoFit/>
          </a:bodyPr>
          <a:lstStyle/>
          <a:p>
            <a:pPr algn="ctr"/>
            <a:r>
              <a:rPr lang="pt-BR" sz="2400" b="1" dirty="0"/>
              <a:t>A carga genética contribui para cerca de 42% dos casos de HAP na infância!</a:t>
            </a:r>
          </a:p>
          <a:p>
            <a:pPr algn="ctr"/>
            <a:r>
              <a:rPr lang="pt-BR" sz="2400" b="1" dirty="0"/>
              <a:t>Prognóstico a longo prazo!</a:t>
            </a:r>
          </a:p>
        </p:txBody>
      </p:sp>
      <p:pic>
        <p:nvPicPr>
          <p:cNvPr id="36" name="Imagem 35" descr="Desenho de um círculo&#10;&#10;O conteúdo gerado por IA pode estar incorreto.">
            <a:extLst>
              <a:ext uri="{FF2B5EF4-FFF2-40B4-BE49-F238E27FC236}">
                <a16:creationId xmlns:a16="http://schemas.microsoft.com/office/drawing/2014/main" id="{DFB05690-67C8-5101-4BBB-C8DD1DFA4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7863" y="78343"/>
            <a:ext cx="1943100" cy="1828800"/>
          </a:xfrm>
          <a:prstGeom prst="rect">
            <a:avLst/>
          </a:prstGeom>
        </p:spPr>
      </p:pic>
    </p:spTree>
    <p:extLst>
      <p:ext uri="{BB962C8B-B14F-4D97-AF65-F5344CB8AC3E}">
        <p14:creationId xmlns:p14="http://schemas.microsoft.com/office/powerpoint/2010/main" val="18894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285E155-AA4F-879D-7A89-54277D97E534}"/>
              </a:ext>
            </a:extLst>
          </p:cNvPr>
          <p:cNvSpPr>
            <a:spLocks noGrp="1"/>
          </p:cNvSpPr>
          <p:nvPr>
            <p:ph type="title"/>
          </p:nvPr>
        </p:nvSpPr>
        <p:spPr>
          <a:xfrm>
            <a:off x="581192" y="702156"/>
            <a:ext cx="11029616" cy="1013800"/>
          </a:xfrm>
        </p:spPr>
        <p:txBody>
          <a:bodyPr/>
          <a:lstStyle/>
          <a:p>
            <a:pPr algn="ctr"/>
            <a:r>
              <a:rPr lang="pt-BR" dirty="0"/>
              <a:t>Proposta de Classificação ou Sistema “Profundo de Fenotipagem”</a:t>
            </a:r>
          </a:p>
        </p:txBody>
      </p:sp>
      <p:sp>
        <p:nvSpPr>
          <p:cNvPr id="2" name="CaixaDeTexto 3">
            <a:extLst>
              <a:ext uri="{FF2B5EF4-FFF2-40B4-BE49-F238E27FC236}">
                <a16:creationId xmlns:a16="http://schemas.microsoft.com/office/drawing/2014/main" id="{2688681C-C78E-4761-9968-2EFB1D8758E3}"/>
              </a:ext>
            </a:extLst>
          </p:cNvPr>
          <p:cNvSpPr txBox="1"/>
          <p:nvPr/>
        </p:nvSpPr>
        <p:spPr>
          <a:xfrm>
            <a:off x="691374" y="2305870"/>
            <a:ext cx="2290894"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t>Histórico Genético</a:t>
            </a:r>
          </a:p>
        </p:txBody>
      </p:sp>
      <p:sp>
        <p:nvSpPr>
          <p:cNvPr id="4" name="Retângulo: Cantos Arredondados 3">
            <a:extLst>
              <a:ext uri="{FF2B5EF4-FFF2-40B4-BE49-F238E27FC236}">
                <a16:creationId xmlns:a16="http://schemas.microsoft.com/office/drawing/2014/main" id="{D7B207CF-E489-4295-9EAF-50434284679B}"/>
              </a:ext>
            </a:extLst>
          </p:cNvPr>
          <p:cNvSpPr/>
          <p:nvPr/>
        </p:nvSpPr>
        <p:spPr>
          <a:xfrm>
            <a:off x="1170618" y="2845604"/>
            <a:ext cx="1192304" cy="242849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pt-BR" sz="1400" dirty="0"/>
              <a:t>TBX4</a:t>
            </a:r>
          </a:p>
          <a:p>
            <a:pPr algn="ctr"/>
            <a:r>
              <a:rPr lang="pt-BR" sz="1400" dirty="0"/>
              <a:t>BMPR2</a:t>
            </a:r>
          </a:p>
          <a:p>
            <a:pPr algn="ctr"/>
            <a:r>
              <a:rPr lang="pt-BR" sz="1400" dirty="0"/>
              <a:t>TGB</a:t>
            </a:r>
          </a:p>
          <a:p>
            <a:pPr algn="ctr"/>
            <a:r>
              <a:rPr lang="pt-BR" sz="1400" dirty="0"/>
              <a:t>SMAD</a:t>
            </a:r>
          </a:p>
          <a:p>
            <a:pPr algn="ctr"/>
            <a:r>
              <a:rPr lang="pt-BR" sz="1400" dirty="0"/>
              <a:t>KCNK3</a:t>
            </a:r>
          </a:p>
          <a:p>
            <a:pPr algn="ctr"/>
            <a:r>
              <a:rPr lang="pt-BR" sz="1400" dirty="0"/>
              <a:t>SOX17</a:t>
            </a:r>
          </a:p>
          <a:p>
            <a:pPr algn="ctr"/>
            <a:r>
              <a:rPr lang="pt-BR" sz="1400" dirty="0"/>
              <a:t>EIF2AK4</a:t>
            </a:r>
          </a:p>
          <a:p>
            <a:pPr algn="ctr"/>
            <a:r>
              <a:rPr lang="pt-BR" sz="1400" dirty="0"/>
              <a:t>..........</a:t>
            </a:r>
          </a:p>
          <a:p>
            <a:pPr algn="ctr"/>
            <a:r>
              <a:rPr lang="pt-BR" sz="1400" dirty="0"/>
              <a:t>????</a:t>
            </a:r>
          </a:p>
        </p:txBody>
      </p:sp>
      <p:sp>
        <p:nvSpPr>
          <p:cNvPr id="7" name="CaixaDeTexto 4">
            <a:extLst>
              <a:ext uri="{FF2B5EF4-FFF2-40B4-BE49-F238E27FC236}">
                <a16:creationId xmlns:a16="http://schemas.microsoft.com/office/drawing/2014/main" id="{9AD1BCFE-7C0E-4023-A19C-450E9DE6D4DE}"/>
              </a:ext>
            </a:extLst>
          </p:cNvPr>
          <p:cNvSpPr txBox="1"/>
          <p:nvPr/>
        </p:nvSpPr>
        <p:spPr>
          <a:xfrm>
            <a:off x="3154426" y="2167370"/>
            <a:ext cx="2290894"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dirty="0"/>
              <a:t>Mecanismos </a:t>
            </a:r>
            <a:r>
              <a:rPr lang="pt-BR" b="1" dirty="0" err="1"/>
              <a:t>Etiopatogênicos</a:t>
            </a:r>
            <a:endParaRPr lang="pt-BR" b="1" dirty="0"/>
          </a:p>
        </p:txBody>
      </p:sp>
      <p:sp>
        <p:nvSpPr>
          <p:cNvPr id="8" name="Retângulo: Cantos Arredondados 7">
            <a:extLst>
              <a:ext uri="{FF2B5EF4-FFF2-40B4-BE49-F238E27FC236}">
                <a16:creationId xmlns:a16="http://schemas.microsoft.com/office/drawing/2014/main" id="{6017390A-53F7-462B-ACC0-BFFC7962C595}"/>
              </a:ext>
            </a:extLst>
          </p:cNvPr>
          <p:cNvSpPr/>
          <p:nvPr/>
        </p:nvSpPr>
        <p:spPr>
          <a:xfrm>
            <a:off x="3558035" y="2892939"/>
            <a:ext cx="1558954" cy="786896"/>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pt-BR" sz="1200" dirty="0"/>
              <a:t>Remodelamento arteriolar/hipoplasia</a:t>
            </a:r>
          </a:p>
        </p:txBody>
      </p:sp>
      <p:sp>
        <p:nvSpPr>
          <p:cNvPr id="10" name="Retângulo: Cantos Arredondados 9">
            <a:extLst>
              <a:ext uri="{FF2B5EF4-FFF2-40B4-BE49-F238E27FC236}">
                <a16:creationId xmlns:a16="http://schemas.microsoft.com/office/drawing/2014/main" id="{882D174C-8D44-421C-B792-30BE3C872C13}"/>
              </a:ext>
            </a:extLst>
          </p:cNvPr>
          <p:cNvSpPr/>
          <p:nvPr/>
        </p:nvSpPr>
        <p:spPr>
          <a:xfrm>
            <a:off x="3558035" y="3837201"/>
            <a:ext cx="1558954" cy="786896"/>
          </a:xfrm>
          <a:prstGeom prst="round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pt-BR" sz="1200" dirty="0"/>
              <a:t>Estenose de veias pulmonares ou aumento PCWP</a:t>
            </a:r>
          </a:p>
        </p:txBody>
      </p:sp>
      <p:sp>
        <p:nvSpPr>
          <p:cNvPr id="11" name="Retângulo: Cantos Arredondados 10">
            <a:extLst>
              <a:ext uri="{FF2B5EF4-FFF2-40B4-BE49-F238E27FC236}">
                <a16:creationId xmlns:a16="http://schemas.microsoft.com/office/drawing/2014/main" id="{C4B07F45-ADF4-42AE-AC88-5A46D172BC5E}"/>
              </a:ext>
            </a:extLst>
          </p:cNvPr>
          <p:cNvSpPr/>
          <p:nvPr/>
        </p:nvSpPr>
        <p:spPr>
          <a:xfrm>
            <a:off x="3588566" y="4763839"/>
            <a:ext cx="1558954" cy="55759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pt-BR" sz="1200" dirty="0"/>
              <a:t>Doença pulmonar ou hipóxia</a:t>
            </a:r>
          </a:p>
        </p:txBody>
      </p:sp>
      <p:sp>
        <p:nvSpPr>
          <p:cNvPr id="12" name="Retângulo: Cantos Arredondados 11">
            <a:extLst>
              <a:ext uri="{FF2B5EF4-FFF2-40B4-BE49-F238E27FC236}">
                <a16:creationId xmlns:a16="http://schemas.microsoft.com/office/drawing/2014/main" id="{137D9D33-0749-4CBC-B346-2385240E0013}"/>
              </a:ext>
            </a:extLst>
          </p:cNvPr>
          <p:cNvSpPr/>
          <p:nvPr/>
        </p:nvSpPr>
        <p:spPr>
          <a:xfrm>
            <a:off x="3588566" y="5448905"/>
            <a:ext cx="1558954" cy="786896"/>
          </a:xfrm>
          <a:prstGeom prst="roundRect">
            <a:avLst/>
          </a:prstGeom>
          <a:solidFill>
            <a:srgbClr val="DFC9E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pt-BR" sz="1200" dirty="0"/>
              <a:t>Obstrução da AP:</a:t>
            </a:r>
            <a:br>
              <a:rPr lang="pt-BR" sz="1200" dirty="0"/>
            </a:br>
            <a:r>
              <a:rPr lang="pt-BR" sz="1200" dirty="0"/>
              <a:t>HPTECH</a:t>
            </a:r>
            <a:br>
              <a:rPr lang="pt-BR" sz="1200" dirty="0"/>
            </a:br>
            <a:r>
              <a:rPr lang="pt-BR" sz="1200" dirty="0"/>
              <a:t>Outras obstruções</a:t>
            </a:r>
          </a:p>
        </p:txBody>
      </p:sp>
      <p:sp>
        <p:nvSpPr>
          <p:cNvPr id="13" name="Retângulo: Cantos Arredondados 12">
            <a:extLst>
              <a:ext uri="{FF2B5EF4-FFF2-40B4-BE49-F238E27FC236}">
                <a16:creationId xmlns:a16="http://schemas.microsoft.com/office/drawing/2014/main" id="{1ED4BE1B-F262-4063-B1DA-2CFF05A19F53}"/>
              </a:ext>
            </a:extLst>
          </p:cNvPr>
          <p:cNvSpPr/>
          <p:nvPr/>
        </p:nvSpPr>
        <p:spPr>
          <a:xfrm>
            <a:off x="3588566" y="6363270"/>
            <a:ext cx="1558954" cy="381285"/>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pt-BR" sz="1200" dirty="0"/>
              <a:t>Multifatorial</a:t>
            </a:r>
          </a:p>
        </p:txBody>
      </p:sp>
      <p:sp>
        <p:nvSpPr>
          <p:cNvPr id="14" name="CaixaDeTexto 5">
            <a:extLst>
              <a:ext uri="{FF2B5EF4-FFF2-40B4-BE49-F238E27FC236}">
                <a16:creationId xmlns:a16="http://schemas.microsoft.com/office/drawing/2014/main" id="{E54E4B77-4898-4EDA-A474-37E9CA6D7DB6}"/>
              </a:ext>
            </a:extLst>
          </p:cNvPr>
          <p:cNvSpPr txBox="1"/>
          <p:nvPr/>
        </p:nvSpPr>
        <p:spPr>
          <a:xfrm>
            <a:off x="6145443" y="2317901"/>
            <a:ext cx="2290894"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t>Fenótipo</a:t>
            </a:r>
          </a:p>
        </p:txBody>
      </p:sp>
      <p:sp>
        <p:nvSpPr>
          <p:cNvPr id="15" name="Retângulo: Cantos Arredondados 14">
            <a:extLst>
              <a:ext uri="{FF2B5EF4-FFF2-40B4-BE49-F238E27FC236}">
                <a16:creationId xmlns:a16="http://schemas.microsoft.com/office/drawing/2014/main" id="{4012BC8C-7F4F-42A6-9909-E8DBD175A31E}"/>
              </a:ext>
            </a:extLst>
          </p:cNvPr>
          <p:cNvSpPr/>
          <p:nvPr/>
        </p:nvSpPr>
        <p:spPr>
          <a:xfrm>
            <a:off x="5821294" y="2825733"/>
            <a:ext cx="1861656" cy="3806439"/>
          </a:xfrm>
          <a:prstGeom prst="round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pt-BR" sz="1200" dirty="0"/>
              <a:t>Pré-natal PHVD</a:t>
            </a:r>
            <a:br>
              <a:rPr lang="pt-BR" sz="1200" dirty="0"/>
            </a:br>
            <a:r>
              <a:rPr lang="pt-BR" sz="1200" dirty="0"/>
              <a:t>HPPRN</a:t>
            </a:r>
          </a:p>
          <a:p>
            <a:r>
              <a:rPr lang="pt-BR" sz="1200" dirty="0"/>
              <a:t>1.Doença cardíaca congênita</a:t>
            </a:r>
          </a:p>
          <a:p>
            <a:r>
              <a:rPr lang="pt-BR" sz="1200" dirty="0"/>
              <a:t>2.Displasia broncopulmonar</a:t>
            </a:r>
          </a:p>
          <a:p>
            <a:r>
              <a:rPr lang="pt-BR" sz="1200" dirty="0"/>
              <a:t>3.HAP isolada</a:t>
            </a:r>
          </a:p>
          <a:p>
            <a:r>
              <a:rPr lang="pt-BR" sz="1200" dirty="0"/>
              <a:t>4.Fenótipo de PVOD</a:t>
            </a:r>
          </a:p>
          <a:p>
            <a:r>
              <a:rPr lang="pt-BR" sz="1200" dirty="0"/>
              <a:t>5.HP multifatorial com SAM/desordens cromossômicas</a:t>
            </a:r>
          </a:p>
          <a:p>
            <a:r>
              <a:rPr lang="pt-BR" sz="1200" dirty="0"/>
              <a:t>7.Doença pulmonar/hipóxia</a:t>
            </a:r>
          </a:p>
          <a:p>
            <a:r>
              <a:rPr lang="pt-BR" sz="1200" dirty="0"/>
              <a:t>8.HPTECH</a:t>
            </a:r>
          </a:p>
          <a:p>
            <a:r>
              <a:rPr lang="pt-BR" sz="1200" dirty="0"/>
              <a:t>9.Hipóxia </a:t>
            </a:r>
            <a:r>
              <a:rPr lang="pt-BR" sz="1200" dirty="0" err="1"/>
              <a:t>hipobárica</a:t>
            </a:r>
            <a:endParaRPr lang="pt-BR" sz="1200" dirty="0"/>
          </a:p>
          <a:p>
            <a:r>
              <a:rPr lang="pt-BR" sz="1200" dirty="0"/>
              <a:t>10.Desordens metabólicas</a:t>
            </a:r>
          </a:p>
          <a:p>
            <a:r>
              <a:rPr lang="pt-BR" sz="1200" dirty="0"/>
              <a:t>11.Portador assintomática de uma mutação patogênica</a:t>
            </a:r>
          </a:p>
        </p:txBody>
      </p:sp>
      <p:sp>
        <p:nvSpPr>
          <p:cNvPr id="16" name="CaixaDeTexto 6">
            <a:extLst>
              <a:ext uri="{FF2B5EF4-FFF2-40B4-BE49-F238E27FC236}">
                <a16:creationId xmlns:a16="http://schemas.microsoft.com/office/drawing/2014/main" id="{62210158-1F0C-4C23-9A93-58F3942B43B9}"/>
              </a:ext>
            </a:extLst>
          </p:cNvPr>
          <p:cNvSpPr txBox="1"/>
          <p:nvPr/>
        </p:nvSpPr>
        <p:spPr>
          <a:xfrm>
            <a:off x="8436337" y="2284231"/>
            <a:ext cx="2290894"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t>Início</a:t>
            </a:r>
          </a:p>
        </p:txBody>
      </p:sp>
      <p:sp>
        <p:nvSpPr>
          <p:cNvPr id="17" name="Retângulo: Cantos Arredondados 16">
            <a:extLst>
              <a:ext uri="{FF2B5EF4-FFF2-40B4-BE49-F238E27FC236}">
                <a16:creationId xmlns:a16="http://schemas.microsoft.com/office/drawing/2014/main" id="{CF63C42D-A0D2-4972-83DA-415115B33770}"/>
              </a:ext>
            </a:extLst>
          </p:cNvPr>
          <p:cNvSpPr/>
          <p:nvPr/>
        </p:nvSpPr>
        <p:spPr>
          <a:xfrm>
            <a:off x="8166976" y="2845604"/>
            <a:ext cx="1449896" cy="2280135"/>
          </a:xfrm>
          <a:prstGeom prst="roundRect">
            <a:avLst/>
          </a:prstGeom>
          <a:solidFill>
            <a:srgbClr val="DFC9E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pt-BR" sz="1200" dirty="0"/>
              <a:t>1.Pré-natal</a:t>
            </a:r>
          </a:p>
          <a:p>
            <a:r>
              <a:rPr lang="pt-BR" sz="1200" dirty="0"/>
              <a:t>2.HPPRN</a:t>
            </a:r>
          </a:p>
          <a:p>
            <a:r>
              <a:rPr lang="pt-BR" sz="1200" dirty="0"/>
              <a:t>3.Infância</a:t>
            </a:r>
          </a:p>
          <a:p>
            <a:r>
              <a:rPr lang="pt-BR" sz="1200" dirty="0"/>
              <a:t>4.Adolescência</a:t>
            </a:r>
          </a:p>
          <a:p>
            <a:r>
              <a:rPr lang="pt-BR" sz="1200" dirty="0"/>
              <a:t>5.Vida adulta</a:t>
            </a:r>
          </a:p>
          <a:p>
            <a:r>
              <a:rPr lang="pt-BR" sz="1200" dirty="0"/>
              <a:t>6.Após gravidez</a:t>
            </a:r>
          </a:p>
          <a:p>
            <a:r>
              <a:rPr lang="pt-BR" sz="1200" dirty="0"/>
              <a:t>7.Após TEP</a:t>
            </a:r>
          </a:p>
          <a:p>
            <a:r>
              <a:rPr lang="pt-BR" sz="1200" dirty="0"/>
              <a:t>8.Após fechamento de defeito cardíaco</a:t>
            </a:r>
          </a:p>
        </p:txBody>
      </p:sp>
      <p:sp>
        <p:nvSpPr>
          <p:cNvPr id="18" name="CaixaDeTexto 7">
            <a:extLst>
              <a:ext uri="{FF2B5EF4-FFF2-40B4-BE49-F238E27FC236}">
                <a16:creationId xmlns:a16="http://schemas.microsoft.com/office/drawing/2014/main" id="{F82B907D-B536-408D-8B5C-FD6EF8304F4F}"/>
              </a:ext>
            </a:extLst>
          </p:cNvPr>
          <p:cNvSpPr txBox="1"/>
          <p:nvPr/>
        </p:nvSpPr>
        <p:spPr>
          <a:xfrm>
            <a:off x="9189724" y="2179402"/>
            <a:ext cx="338320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dirty="0"/>
              <a:t>Resposta ao </a:t>
            </a:r>
          </a:p>
          <a:p>
            <a:pPr algn="ctr"/>
            <a:r>
              <a:rPr lang="pt-BR" b="1" dirty="0"/>
              <a:t>Tratamento</a:t>
            </a:r>
          </a:p>
        </p:txBody>
      </p:sp>
      <p:sp>
        <p:nvSpPr>
          <p:cNvPr id="20" name="Retângulo: Cantos Arredondados 19">
            <a:extLst>
              <a:ext uri="{FF2B5EF4-FFF2-40B4-BE49-F238E27FC236}">
                <a16:creationId xmlns:a16="http://schemas.microsoft.com/office/drawing/2014/main" id="{B61C47BF-E620-4162-A519-0D5751D27B4B}"/>
              </a:ext>
            </a:extLst>
          </p:cNvPr>
          <p:cNvSpPr/>
          <p:nvPr/>
        </p:nvSpPr>
        <p:spPr>
          <a:xfrm>
            <a:off x="10100898" y="2845604"/>
            <a:ext cx="1614879" cy="2280135"/>
          </a:xfrm>
          <a:prstGeom prst="roundRect">
            <a:avLst/>
          </a:prstGeom>
          <a:solidFill>
            <a:srgbClr val="FF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pt-BR" sz="1200" dirty="0"/>
              <a:t>1.Respondedores aos BCC</a:t>
            </a:r>
          </a:p>
          <a:p>
            <a:r>
              <a:rPr lang="pt-BR" sz="1200" dirty="0"/>
              <a:t>2.Edema pulmonar após uso das drogas vasodilatadoras</a:t>
            </a:r>
          </a:p>
          <a:p>
            <a:r>
              <a:rPr lang="pt-BR" sz="1200" dirty="0"/>
              <a:t>3.Respondedores ao </a:t>
            </a:r>
            <a:r>
              <a:rPr lang="pt-BR" sz="1200" dirty="0" err="1"/>
              <a:t>Sotatercept</a:t>
            </a:r>
            <a:endParaRPr lang="pt-BR" sz="1200" dirty="0"/>
          </a:p>
          <a:p>
            <a:r>
              <a:rPr lang="pt-BR" sz="1200" dirty="0"/>
              <a:t>4.Resposta após fechamento de shunts</a:t>
            </a:r>
          </a:p>
        </p:txBody>
      </p:sp>
      <p:sp>
        <p:nvSpPr>
          <p:cNvPr id="21" name="CaixaDeTexto 18">
            <a:extLst>
              <a:ext uri="{FF2B5EF4-FFF2-40B4-BE49-F238E27FC236}">
                <a16:creationId xmlns:a16="http://schemas.microsoft.com/office/drawing/2014/main" id="{83A838B2-4A6B-4D34-B6A8-CAE8985EAAB4}"/>
              </a:ext>
            </a:extLst>
          </p:cNvPr>
          <p:cNvSpPr txBox="1"/>
          <p:nvPr/>
        </p:nvSpPr>
        <p:spPr>
          <a:xfrm>
            <a:off x="8999180" y="5264239"/>
            <a:ext cx="2290894"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t>Curso temporal</a:t>
            </a:r>
          </a:p>
        </p:txBody>
      </p:sp>
      <p:sp>
        <p:nvSpPr>
          <p:cNvPr id="22" name="Retângulo: Cantos Arredondados 21">
            <a:extLst>
              <a:ext uri="{FF2B5EF4-FFF2-40B4-BE49-F238E27FC236}">
                <a16:creationId xmlns:a16="http://schemas.microsoft.com/office/drawing/2014/main" id="{129F3BCF-4B53-4E1E-B4F6-DB741D7C407D}"/>
              </a:ext>
            </a:extLst>
          </p:cNvPr>
          <p:cNvSpPr/>
          <p:nvPr/>
        </p:nvSpPr>
        <p:spPr>
          <a:xfrm>
            <a:off x="9210743" y="5656703"/>
            <a:ext cx="1670585" cy="893013"/>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pt-BR" sz="1200" dirty="0"/>
              <a:t>1.HP transitória</a:t>
            </a:r>
          </a:p>
          <a:p>
            <a:r>
              <a:rPr lang="pt-BR" sz="1200" dirty="0"/>
              <a:t>2.Recaída tardia</a:t>
            </a:r>
          </a:p>
          <a:p>
            <a:r>
              <a:rPr lang="pt-BR" sz="1200" dirty="0"/>
              <a:t>3.Curso crônico</a:t>
            </a:r>
          </a:p>
          <a:p>
            <a:r>
              <a:rPr lang="pt-BR" sz="1200" dirty="0"/>
              <a:t>4.Letal</a:t>
            </a:r>
          </a:p>
        </p:txBody>
      </p:sp>
    </p:spTree>
    <p:extLst>
      <p:ext uri="{BB962C8B-B14F-4D97-AF65-F5344CB8AC3E}">
        <p14:creationId xmlns:p14="http://schemas.microsoft.com/office/powerpoint/2010/main" val="2874247209"/>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TM03457464[[fn=Dividendo]]</Template>
  <TotalTime>1202</TotalTime>
  <Words>4228</Words>
  <Application>Microsoft Macintosh PowerPoint</Application>
  <PresentationFormat>Widescreen</PresentationFormat>
  <Paragraphs>448</Paragraphs>
  <Slides>54</Slides>
  <Notes>19</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54</vt:i4>
      </vt:variant>
    </vt:vector>
  </HeadingPairs>
  <TitlesOfParts>
    <vt:vector size="61" baseType="lpstr">
      <vt:lpstr>Arial</vt:lpstr>
      <vt:lpstr>Calibri</vt:lpstr>
      <vt:lpstr>Gill Sans MT</vt:lpstr>
      <vt:lpstr>Lato</vt:lpstr>
      <vt:lpstr>Wingdings</vt:lpstr>
      <vt:lpstr>Wingdings 2</vt:lpstr>
      <vt:lpstr>Dividendo</vt:lpstr>
      <vt:lpstr>Apresentação do PowerPoint</vt:lpstr>
      <vt:lpstr>iNTRODUÇÃO</vt:lpstr>
      <vt:lpstr>HIPERTENSÃO PULMONAR</vt:lpstr>
      <vt:lpstr>iNTRODUÇÃO</vt:lpstr>
      <vt:lpstr>Definição hemodinâmica</vt:lpstr>
      <vt:lpstr>Definição hemodinâmica</vt:lpstr>
      <vt:lpstr>CLASSIFICAÇÃO</vt:lpstr>
      <vt:lpstr>CLASSIFICAÇÃO</vt:lpstr>
      <vt:lpstr>Proposta de Classificação ou Sistema “Profundo de Fenotipagem”</vt:lpstr>
      <vt:lpstr>CLASSIFICAÇÃO</vt:lpstr>
      <vt:lpstr>Apresentação do PowerPoint</vt:lpstr>
      <vt:lpstr>Apresentação do PowerPoint</vt:lpstr>
      <vt:lpstr>Apresentação do PowerPoint</vt:lpstr>
      <vt:lpstr>Apresentação do PowerPoint</vt:lpstr>
      <vt:lpstr>DIAGNÓSTICO</vt:lpstr>
      <vt:lpstr>eletrocardiograma</vt:lpstr>
      <vt:lpstr>Apresentação do PowerPoint</vt:lpstr>
      <vt:lpstr>Raio x de tórax</vt:lpstr>
      <vt:lpstr>Testes de função pulmonar e gases arteriais</vt:lpstr>
      <vt:lpstr>ECOCARDIOGRAMA</vt:lpstr>
      <vt:lpstr>ECOCARDIOGRAMA</vt:lpstr>
      <vt:lpstr>CINTILOGRAFIA PULMONAR</vt:lpstr>
      <vt:lpstr>Tomografia tórax</vt:lpstr>
      <vt:lpstr>USLTRASSOM ABDOMINAL</vt:lpstr>
      <vt:lpstr>Outros exames</vt:lpstr>
      <vt:lpstr>Apresentação do PowerPoint</vt:lpstr>
      <vt:lpstr>Cateterismo cardíaco</vt:lpstr>
      <vt:lpstr>Teste de vasorreatividade</vt:lpstr>
      <vt:lpstr>Apresentação do PowerPoint</vt:lpstr>
      <vt:lpstr>Apresentação do PowerPoint</vt:lpstr>
      <vt:lpstr>Apresentação do PowerPoint</vt:lpstr>
      <vt:lpstr>Apresentação do PowerPoint</vt:lpstr>
      <vt:lpstr>Medidas gerais</vt:lpstr>
      <vt:lpstr>Medidas gerais</vt:lpstr>
      <vt:lpstr>tratamento</vt:lpstr>
      <vt:lpstr>Apresentação do PowerPoint</vt:lpstr>
      <vt:lpstr>Apresentação do PowerPoint</vt:lpstr>
      <vt:lpstr>tratamento</vt:lpstr>
      <vt:lpstr>tratamento</vt:lpstr>
      <vt:lpstr>Apresentação do PowerPoint</vt:lpstr>
      <vt:lpstr>Apresentação do PowerPoint</vt:lpstr>
      <vt:lpstr>tratamento</vt:lpstr>
      <vt:lpstr>tratamento</vt:lpstr>
      <vt:lpstr>Grupo 02- hp associada  a doença cardíaca esquerda</vt:lpstr>
      <vt:lpstr>Grupo 04- hp associada  tepch</vt:lpstr>
      <vt:lpstr>Apresentação do PowerPoint</vt:lpstr>
      <vt:lpstr>GRUPO 05- Mecanismo incerto ou multifatorial</vt:lpstr>
      <vt:lpstr>Apresentação do PowerPoint</vt:lpstr>
      <vt:lpstr>Apresentação do PowerPoint</vt:lpstr>
      <vt:lpstr>Cirurgia de potts</vt:lpstr>
      <vt:lpstr>Cirurgia de potts</vt:lpstr>
      <vt:lpstr>TRANSPLANTE PULMONAR</vt:lpstr>
      <vt:lpstr>CONCLUSÃO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 ferreira</dc:creator>
  <cp:lastModifiedBy>Wilson Rocha</cp:lastModifiedBy>
  <cp:revision>19</cp:revision>
  <dcterms:created xsi:type="dcterms:W3CDTF">2021-07-04T19:34:29Z</dcterms:created>
  <dcterms:modified xsi:type="dcterms:W3CDTF">2025-08-19T12:04:49Z</dcterms:modified>
</cp:coreProperties>
</file>