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9"/>
  </p:notesMasterIdLst>
  <p:sldIdLst>
    <p:sldId id="388" r:id="rId2"/>
    <p:sldId id="352" r:id="rId3"/>
    <p:sldId id="390" r:id="rId4"/>
    <p:sldId id="389" r:id="rId5"/>
    <p:sldId id="392" r:id="rId6"/>
    <p:sldId id="393" r:id="rId7"/>
    <p:sldId id="391" r:id="rId8"/>
    <p:sldId id="394" r:id="rId9"/>
    <p:sldId id="395" r:id="rId10"/>
    <p:sldId id="396" r:id="rId11"/>
    <p:sldId id="398" r:id="rId12"/>
    <p:sldId id="397" r:id="rId13"/>
    <p:sldId id="268" r:id="rId14"/>
    <p:sldId id="399" r:id="rId15"/>
    <p:sldId id="370" r:id="rId16"/>
    <p:sldId id="401" r:id="rId17"/>
    <p:sldId id="402" r:id="rId18"/>
    <p:sldId id="403" r:id="rId19"/>
    <p:sldId id="404" r:id="rId20"/>
    <p:sldId id="405" r:id="rId21"/>
    <p:sldId id="406" r:id="rId22"/>
    <p:sldId id="407" r:id="rId23"/>
    <p:sldId id="408" r:id="rId24"/>
    <p:sldId id="409" r:id="rId25"/>
    <p:sldId id="410" r:id="rId26"/>
    <p:sldId id="411" r:id="rId27"/>
    <p:sldId id="412" r:id="rId28"/>
    <p:sldId id="413" r:id="rId29"/>
    <p:sldId id="414" r:id="rId30"/>
    <p:sldId id="415" r:id="rId31"/>
    <p:sldId id="341" r:id="rId32"/>
    <p:sldId id="340" r:id="rId33"/>
    <p:sldId id="342" r:id="rId34"/>
    <p:sldId id="343" r:id="rId35"/>
    <p:sldId id="387" r:id="rId36"/>
    <p:sldId id="416" r:id="rId37"/>
    <p:sldId id="417" r:id="rId38"/>
    <p:sldId id="418" r:id="rId39"/>
    <p:sldId id="419" r:id="rId40"/>
    <p:sldId id="420" r:id="rId41"/>
    <p:sldId id="421" r:id="rId42"/>
    <p:sldId id="422" r:id="rId43"/>
    <p:sldId id="423" r:id="rId44"/>
    <p:sldId id="425" r:id="rId45"/>
    <p:sldId id="426" r:id="rId46"/>
    <p:sldId id="427" r:id="rId47"/>
    <p:sldId id="350" r:id="rId4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 ferreira" initials="af" lastIdx="1" clrIdx="0">
    <p:extLst>
      <p:ext uri="{19B8F6BF-5375-455C-9EA6-DF929625EA0E}">
        <p15:presenceInfo xmlns:p15="http://schemas.microsoft.com/office/powerpoint/2012/main" userId="0b40742f7ad9612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4" autoAdjust="0"/>
    <p:restoredTop sz="94351"/>
  </p:normalViewPr>
  <p:slideViewPr>
    <p:cSldViewPr snapToGrid="0">
      <p:cViewPr varScale="1">
        <p:scale>
          <a:sx n="76" d="100"/>
          <a:sy n="76" d="100"/>
        </p:scale>
        <p:origin x="1264"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E8F9A7-D301-481C-9346-F808420562A9}" type="datetimeFigureOut">
              <a:rPr lang="pt-BR" smtClean="0"/>
              <a:t>19/08/2025</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A6B586-8657-4411-894C-AC99C5BE7A9D}" type="slidenum">
              <a:rPr lang="pt-BR" smtClean="0"/>
              <a:t>‹nº›</a:t>
            </a:fld>
            <a:endParaRPr lang="pt-BR"/>
          </a:p>
        </p:txBody>
      </p:sp>
    </p:spTree>
    <p:extLst>
      <p:ext uri="{BB962C8B-B14F-4D97-AF65-F5344CB8AC3E}">
        <p14:creationId xmlns:p14="http://schemas.microsoft.com/office/powerpoint/2010/main" val="10675090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ahajournals.org/reader/content/10.1161/CIRCULATIONAHA.110.016667/format/epub/EPUB/xhtml/t4.xhtml"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rtl="0">
              <a:spcBef>
                <a:spcPts val="0"/>
              </a:spcBef>
              <a:spcAft>
                <a:spcPts val="0"/>
              </a:spcAft>
            </a:pPr>
            <a:endParaRPr lang="pt-BR" dirty="0"/>
          </a:p>
        </p:txBody>
      </p:sp>
      <p:sp>
        <p:nvSpPr>
          <p:cNvPr id="4" name="Espaço Reservado para Número de Slide 3"/>
          <p:cNvSpPr>
            <a:spLocks noGrp="1"/>
          </p:cNvSpPr>
          <p:nvPr>
            <p:ph type="sldNum" sz="quarter" idx="5"/>
          </p:nvPr>
        </p:nvSpPr>
        <p:spPr/>
        <p:txBody>
          <a:bodyPr/>
          <a:lstStyle/>
          <a:p>
            <a:fld id="{18A6B586-8657-4411-894C-AC99C5BE7A9D}" type="slidenum">
              <a:rPr lang="pt-BR" smtClean="0"/>
              <a:t>2</a:t>
            </a:fld>
            <a:endParaRPr lang="pt-BR"/>
          </a:p>
        </p:txBody>
      </p:sp>
    </p:spTree>
    <p:extLst>
      <p:ext uri="{BB962C8B-B14F-4D97-AF65-F5344CB8AC3E}">
        <p14:creationId xmlns:p14="http://schemas.microsoft.com/office/powerpoint/2010/main" val="17687960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O colapso dos alvéolos resulta em vasoconstrição dos vasos </a:t>
            </a:r>
            <a:r>
              <a:rPr lang="pt-BR" dirty="0" err="1"/>
              <a:t>extralveolares</a:t>
            </a:r>
            <a:r>
              <a:rPr lang="pt-BR" dirty="0"/>
              <a:t> e a </a:t>
            </a:r>
            <a:r>
              <a:rPr lang="pt-BR" dirty="0" err="1"/>
              <a:t>superdistensão</a:t>
            </a:r>
            <a:r>
              <a:rPr lang="pt-BR" dirty="0"/>
              <a:t> dos alvéolos resulta na compressão dos vasos extra alveolares, esses dois mecanismos associados resultam no aumento da resistência vascular pulmonar.</a:t>
            </a:r>
          </a:p>
        </p:txBody>
      </p:sp>
      <p:sp>
        <p:nvSpPr>
          <p:cNvPr id="4" name="Espaço Reservado para Número de Slide 3"/>
          <p:cNvSpPr>
            <a:spLocks noGrp="1"/>
          </p:cNvSpPr>
          <p:nvPr>
            <p:ph type="sldNum" sz="quarter" idx="5"/>
          </p:nvPr>
        </p:nvSpPr>
        <p:spPr/>
        <p:txBody>
          <a:bodyPr/>
          <a:lstStyle/>
          <a:p>
            <a:fld id="{18A6B586-8657-4411-894C-AC99C5BE7A9D}" type="slidenum">
              <a:rPr lang="pt-BR" smtClean="0"/>
              <a:t>20</a:t>
            </a:fld>
            <a:endParaRPr lang="pt-BR"/>
          </a:p>
        </p:txBody>
      </p:sp>
    </p:spTree>
    <p:extLst>
      <p:ext uri="{BB962C8B-B14F-4D97-AF65-F5344CB8AC3E}">
        <p14:creationId xmlns:p14="http://schemas.microsoft.com/office/powerpoint/2010/main" val="37546991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729053-37E7-289F-1D25-B14DBF092313}"/>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979BD9D-191F-E18F-0FD0-5A66B63C3447}"/>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2F137AEF-62A1-C3D4-CFB3-1A2CE852716C}"/>
              </a:ext>
            </a:extLst>
          </p:cNvPr>
          <p:cNvSpPr>
            <a:spLocks noGrp="1"/>
          </p:cNvSpPr>
          <p:nvPr>
            <p:ph type="body" idx="1"/>
          </p:nvPr>
        </p:nvSpPr>
        <p:spPr/>
        <p:txBody>
          <a:bodyPr/>
          <a:lstStyle/>
          <a:p>
            <a:r>
              <a:rPr lang="pt-BR" dirty="0"/>
              <a:t>PROTOCOLO EM BUFALO NA UTI NEONATAL</a:t>
            </a:r>
          </a:p>
          <a:p>
            <a:endParaRPr lang="pt-BR" dirty="0"/>
          </a:p>
          <a:p>
            <a:r>
              <a:rPr lang="pt-BR" dirty="0" err="1"/>
              <a:t>Rn</a:t>
            </a:r>
            <a:r>
              <a:rPr lang="pt-BR" dirty="0"/>
              <a:t> com fator de risco para HP – ECO sempre que aumento da necessidade de oxigênio ou hipoxemia, aumento gradual das configurações do ventilador ou necessidade de oxigênio e sinais clínicos de disfunção do VD</a:t>
            </a:r>
          </a:p>
          <a:p>
            <a:r>
              <a:rPr lang="pt-BR" dirty="0"/>
              <a:t>Em lactentes tratados por HP aguda ou em desmame da HP, o ecocardiograma deve ser realizado duas vezes por semana em combinação com BNP / NT-</a:t>
            </a:r>
            <a:r>
              <a:rPr lang="pt-BR" dirty="0" err="1"/>
              <a:t>proBNP</a:t>
            </a:r>
            <a:r>
              <a:rPr lang="pt-BR" dirty="0"/>
              <a:t> sérico.</a:t>
            </a:r>
          </a:p>
          <a:p>
            <a:r>
              <a:rPr lang="en-US" sz="1200" b="0" i="0" u="none" strike="noStrike" kern="1200" baseline="0" dirty="0">
                <a:solidFill>
                  <a:schemeClr val="tx1"/>
                </a:solidFill>
                <a:latin typeface="+mn-lt"/>
                <a:ea typeface="+mn-ea"/>
                <a:cs typeface="+mn-cs"/>
              </a:rPr>
              <a:t>Usually, the course of PPHN is </a:t>
            </a:r>
            <a:r>
              <a:rPr lang="en-US" sz="1200" b="0" i="0" u="none" strike="noStrike" kern="1200" baseline="0" dirty="0" err="1">
                <a:solidFill>
                  <a:schemeClr val="tx1"/>
                </a:solidFill>
                <a:latin typeface="+mn-lt"/>
                <a:ea typeface="+mn-ea"/>
                <a:cs typeface="+mn-cs"/>
              </a:rPr>
              <a:t>favourable</a:t>
            </a:r>
            <a:r>
              <a:rPr lang="en-US" sz="1200" b="0" i="0" u="none" strike="noStrike" kern="1200" baseline="0" dirty="0">
                <a:solidFill>
                  <a:schemeClr val="tx1"/>
                </a:solidFill>
                <a:latin typeface="+mn-lt"/>
                <a:ea typeface="+mn-ea"/>
                <a:cs typeface="+mn-cs"/>
              </a:rPr>
              <a:t>. First, exposure to environmental factors that worsen PPHN including handling,</a:t>
            </a:r>
          </a:p>
          <a:p>
            <a:r>
              <a:rPr lang="en-US" sz="1200" b="0" i="0" u="none" strike="noStrike" kern="1200" baseline="0" dirty="0">
                <a:solidFill>
                  <a:schemeClr val="tx1"/>
                </a:solidFill>
                <a:latin typeface="+mn-lt"/>
                <a:ea typeface="+mn-ea"/>
                <a:cs typeface="+mn-cs"/>
              </a:rPr>
              <a:t>tracheal suction, heel pricks and others have to be </a:t>
            </a:r>
            <a:r>
              <a:rPr lang="en-US" sz="1200" b="0" i="0" u="none" strike="noStrike" kern="1200" baseline="0" dirty="0" err="1">
                <a:solidFill>
                  <a:schemeClr val="tx1"/>
                </a:solidFill>
                <a:latin typeface="+mn-lt"/>
                <a:ea typeface="+mn-ea"/>
                <a:cs typeface="+mn-cs"/>
              </a:rPr>
              <a:t>minimised</a:t>
            </a:r>
            <a:r>
              <a:rPr lang="en-US" sz="1200" b="0" i="0" u="none" strike="noStrike" kern="1200" baseline="0" dirty="0">
                <a:solidFill>
                  <a:schemeClr val="tx1"/>
                </a:solidFill>
                <a:latin typeface="+mn-lt"/>
                <a:ea typeface="+mn-ea"/>
                <a:cs typeface="+mn-cs"/>
              </a:rPr>
              <a:t> or avoided, if possible. Furthermore, </a:t>
            </a:r>
            <a:r>
              <a:rPr lang="en-US" sz="1200" b="0" i="0" u="none" strike="noStrike" kern="1200" baseline="0" dirty="0" err="1">
                <a:solidFill>
                  <a:schemeClr val="tx1"/>
                </a:solidFill>
                <a:latin typeface="+mn-lt"/>
                <a:ea typeface="+mn-ea"/>
                <a:cs typeface="+mn-cs"/>
              </a:rPr>
              <a:t>polycythaemia</a:t>
            </a:r>
            <a:r>
              <a:rPr lang="en-US" sz="1200" b="0" i="0" u="none" strike="noStrike" kern="1200" baseline="0" dirty="0">
                <a:solidFill>
                  <a:schemeClr val="tx1"/>
                </a:solidFill>
                <a:latin typeface="+mn-lt"/>
                <a:ea typeface="+mn-ea"/>
                <a:cs typeface="+mn-cs"/>
              </a:rPr>
              <a:t> increasing blood viscosity and increased PVR should be corrected Mechanical ventilation strategies need to aim for adequate lung recruitment and alveolar ventilation by avoiding overinflation</a:t>
            </a:r>
          </a:p>
          <a:p>
            <a:r>
              <a:rPr lang="en-US" sz="1200" b="0" i="0" u="none" strike="noStrike" kern="1200" baseline="0" dirty="0">
                <a:solidFill>
                  <a:schemeClr val="tx1"/>
                </a:solidFill>
                <a:latin typeface="+mn-lt"/>
                <a:ea typeface="+mn-ea"/>
                <a:cs typeface="+mn-cs"/>
              </a:rPr>
              <a:t>of the lungs as well as high mean airway pressures to prevent both, pulmonary barotrauma and </a:t>
            </a:r>
            <a:r>
              <a:rPr lang="en-US" sz="1200" b="0" i="0" u="none" strike="noStrike" kern="1200" baseline="0" dirty="0" err="1">
                <a:solidFill>
                  <a:schemeClr val="tx1"/>
                </a:solidFill>
                <a:latin typeface="+mn-lt"/>
                <a:ea typeface="+mn-ea"/>
                <a:cs typeface="+mn-cs"/>
              </a:rPr>
              <a:t>volutrauma</a:t>
            </a:r>
            <a:r>
              <a:rPr lang="en-US" sz="1200" b="0" i="0" u="none" strike="noStrike" kern="1200" baseline="0" dirty="0">
                <a:solidFill>
                  <a:schemeClr val="tx1"/>
                </a:solidFill>
                <a:latin typeface="+mn-lt"/>
                <a:ea typeface="+mn-ea"/>
                <a:cs typeface="+mn-cs"/>
              </a:rPr>
              <a:t>. The goal</a:t>
            </a:r>
          </a:p>
          <a:p>
            <a:r>
              <a:rPr lang="en-US" sz="1200" b="0" i="0" u="none" strike="noStrike" kern="1200" baseline="0" dirty="0">
                <a:solidFill>
                  <a:schemeClr val="tx1"/>
                </a:solidFill>
                <a:latin typeface="+mn-lt"/>
                <a:ea typeface="+mn-ea"/>
                <a:cs typeface="+mn-cs"/>
              </a:rPr>
              <a:t>is to maintain preductal SaO2 over 85%, and PaCO2 in the range of 40–55 mm Hg. </a:t>
            </a:r>
            <a:r>
              <a:rPr lang="en-US" sz="1200" b="0" i="0" u="none" strike="noStrike" kern="1200" baseline="0" dirty="0" err="1">
                <a:solidFill>
                  <a:schemeClr val="tx1"/>
                </a:solidFill>
                <a:latin typeface="+mn-lt"/>
                <a:ea typeface="+mn-ea"/>
                <a:cs typeface="+mn-cs"/>
              </a:rPr>
              <a:t>Optimisation</a:t>
            </a:r>
            <a:r>
              <a:rPr lang="en-US" sz="1200" b="0" i="0" u="none" strike="noStrike" kern="1200" baseline="0" dirty="0">
                <a:solidFill>
                  <a:schemeClr val="tx1"/>
                </a:solidFill>
                <a:latin typeface="+mn-lt"/>
                <a:ea typeface="+mn-ea"/>
                <a:cs typeface="+mn-cs"/>
              </a:rPr>
              <a:t> of the acid-base balance (pH range 7.45–7.55) to control PVR may require repetitive doses of sodium bicarbonate.</a:t>
            </a:r>
          </a:p>
          <a:p>
            <a:r>
              <a:rPr lang="pt-BR" sz="1200" b="0" i="0" u="none" strike="noStrike" kern="1200" baseline="0" dirty="0">
                <a:solidFill>
                  <a:schemeClr val="tx1"/>
                </a:solidFill>
                <a:latin typeface="+mn-lt"/>
                <a:ea typeface="+mn-ea"/>
                <a:cs typeface="+mn-cs"/>
              </a:rPr>
              <a:t>Early </a:t>
            </a:r>
            <a:r>
              <a:rPr lang="pt-BR" sz="1200" b="0" i="0" u="none" strike="noStrike" kern="1200" baseline="0" dirty="0" err="1">
                <a:solidFill>
                  <a:schemeClr val="tx1"/>
                </a:solidFill>
                <a:latin typeface="+mn-lt"/>
                <a:ea typeface="+mn-ea"/>
                <a:cs typeface="+mn-cs"/>
              </a:rPr>
              <a:t>initiation</a:t>
            </a:r>
            <a:r>
              <a:rPr lang="pt-BR" sz="1200" b="0" i="0" u="none" strike="noStrike" kern="1200" baseline="0" dirty="0">
                <a:solidFill>
                  <a:schemeClr val="tx1"/>
                </a:solidFill>
                <a:latin typeface="+mn-lt"/>
                <a:ea typeface="+mn-ea"/>
                <a:cs typeface="+mn-cs"/>
              </a:rPr>
              <a:t> </a:t>
            </a:r>
            <a:r>
              <a:rPr lang="pt-BR" sz="1200" b="0" i="0" u="none" strike="noStrike" kern="1200" baseline="0" dirty="0" err="1">
                <a:solidFill>
                  <a:schemeClr val="tx1"/>
                </a:solidFill>
                <a:latin typeface="+mn-lt"/>
                <a:ea typeface="+mn-ea"/>
                <a:cs typeface="+mn-cs"/>
              </a:rPr>
              <a:t>of</a:t>
            </a:r>
            <a:r>
              <a:rPr lang="pt-BR" sz="1200" b="0" i="0" u="none" strike="noStrike" kern="1200" baseline="0" dirty="0">
                <a:solidFill>
                  <a:schemeClr val="tx1"/>
                </a:solidFill>
                <a:latin typeface="+mn-lt"/>
                <a:ea typeface="+mn-ea"/>
                <a:cs typeface="+mn-cs"/>
              </a:rPr>
              <a:t> </a:t>
            </a:r>
            <a:r>
              <a:rPr lang="pt-BR" sz="1200" b="0" i="0" u="none" strike="noStrike" kern="1200" baseline="0" dirty="0" err="1">
                <a:solidFill>
                  <a:schemeClr val="tx1"/>
                </a:solidFill>
                <a:latin typeface="+mn-lt"/>
                <a:ea typeface="+mn-ea"/>
                <a:cs typeface="+mn-cs"/>
              </a:rPr>
              <a:t>inotropic</a:t>
            </a:r>
            <a:r>
              <a:rPr lang="pt-BR"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and vasoactive agents to increase cardiac output, maintain adequate blood pressure and enhance oxygen delivery to the </a:t>
            </a:r>
            <a:r>
              <a:rPr lang="pt-BR" sz="1200" b="0" i="0" u="none" strike="noStrike" kern="1200" baseline="0" dirty="0" err="1">
                <a:solidFill>
                  <a:schemeClr val="tx1"/>
                </a:solidFill>
                <a:latin typeface="+mn-lt"/>
                <a:ea typeface="+mn-ea"/>
                <a:cs typeface="+mn-cs"/>
              </a:rPr>
              <a:t>tissue</a:t>
            </a:r>
            <a:r>
              <a:rPr lang="pt-BR" sz="1200" b="0" i="0" u="none" strike="noStrike" kern="1200" baseline="0" dirty="0">
                <a:solidFill>
                  <a:schemeClr val="tx1"/>
                </a:solidFill>
                <a:latin typeface="+mn-lt"/>
                <a:ea typeface="+mn-ea"/>
                <a:cs typeface="+mn-cs"/>
              </a:rPr>
              <a:t> </a:t>
            </a:r>
            <a:r>
              <a:rPr lang="pt-BR" sz="1200" b="0" i="0" u="none" strike="noStrike" kern="1200" baseline="0" dirty="0" err="1">
                <a:solidFill>
                  <a:schemeClr val="tx1"/>
                </a:solidFill>
                <a:latin typeface="+mn-lt"/>
                <a:ea typeface="+mn-ea"/>
                <a:cs typeface="+mn-cs"/>
              </a:rPr>
              <a:t>is</a:t>
            </a:r>
            <a:r>
              <a:rPr lang="pt-BR" sz="1200" b="0" i="0" u="none" strike="noStrike" kern="1200" baseline="0" dirty="0">
                <a:solidFill>
                  <a:schemeClr val="tx1"/>
                </a:solidFill>
                <a:latin typeface="+mn-lt"/>
                <a:ea typeface="+mn-ea"/>
                <a:cs typeface="+mn-cs"/>
              </a:rPr>
              <a:t> </a:t>
            </a:r>
            <a:r>
              <a:rPr lang="pt-BR" sz="1200" b="0" i="0" u="none" strike="noStrike" kern="1200" baseline="0" dirty="0" err="1">
                <a:solidFill>
                  <a:schemeClr val="tx1"/>
                </a:solidFill>
                <a:latin typeface="+mn-lt"/>
                <a:ea typeface="+mn-ea"/>
                <a:cs typeface="+mn-cs"/>
              </a:rPr>
              <a:t>preferred</a:t>
            </a:r>
            <a:r>
              <a:rPr lang="pt-BR" sz="1200" b="0" i="0" u="none" strike="noStrike" kern="1200" baseline="0" dirty="0">
                <a:solidFill>
                  <a:schemeClr val="tx1"/>
                </a:solidFill>
                <a:latin typeface="+mn-lt"/>
                <a:ea typeface="+mn-ea"/>
                <a:cs typeface="+mn-cs"/>
              </a:rPr>
              <a:t>.</a:t>
            </a:r>
          </a:p>
          <a:p>
            <a:endParaRPr lang="pt-BR" sz="1200" b="0" i="0" u="none" strike="noStrike" kern="1200" baseline="0" dirty="0">
              <a:solidFill>
                <a:schemeClr val="tx1"/>
              </a:solidFill>
              <a:latin typeface="+mn-lt"/>
              <a:ea typeface="+mn-ea"/>
              <a:cs typeface="+mn-cs"/>
            </a:endParaRPr>
          </a:p>
          <a:p>
            <a:r>
              <a:rPr lang="en-US" sz="1200" b="0" i="0" u="none" strike="noStrike" kern="1200" baseline="0" dirty="0" err="1">
                <a:solidFill>
                  <a:schemeClr val="tx1"/>
                </a:solidFill>
                <a:latin typeface="+mn-lt"/>
                <a:ea typeface="+mn-ea"/>
                <a:cs typeface="+mn-cs"/>
              </a:rPr>
              <a:t>iNO</a:t>
            </a:r>
            <a:r>
              <a:rPr lang="en-US" sz="1200" b="0" i="0" u="none" strike="noStrike" kern="1200" baseline="0" dirty="0">
                <a:solidFill>
                  <a:schemeClr val="tx1"/>
                </a:solidFill>
                <a:latin typeface="+mn-lt"/>
                <a:ea typeface="+mn-ea"/>
                <a:cs typeface="+mn-cs"/>
              </a:rPr>
              <a:t> is presently recommended for infants with PPHN12 as it improves outcome in the hypoxemic term and near term infant by reducing the incidence of the combined endpoint death or need for </a:t>
            </a:r>
            <a:r>
              <a:rPr lang="en-US" sz="1200" b="0" i="0" u="none" strike="noStrike" kern="1200" baseline="0" dirty="0" err="1">
                <a:solidFill>
                  <a:schemeClr val="tx1"/>
                </a:solidFill>
                <a:latin typeface="+mn-lt"/>
                <a:ea typeface="+mn-ea"/>
                <a:cs typeface="+mn-cs"/>
              </a:rPr>
              <a:t>extracorporal</a:t>
            </a:r>
            <a:r>
              <a:rPr lang="en-US" sz="1200" b="0" i="0" u="none" strike="noStrike" kern="1200" baseline="0" dirty="0">
                <a:solidFill>
                  <a:schemeClr val="tx1"/>
                </a:solidFill>
                <a:latin typeface="+mn-lt"/>
                <a:ea typeface="+mn-ea"/>
                <a:cs typeface="+mn-cs"/>
              </a:rPr>
              <a:t> membrane oxygenation </a:t>
            </a:r>
            <a:r>
              <a:rPr lang="pt-BR" sz="1200" b="0" i="0" u="none" strike="noStrike" kern="1200" baseline="0" dirty="0">
                <a:solidFill>
                  <a:schemeClr val="tx1"/>
                </a:solidFill>
                <a:latin typeface="+mn-lt"/>
                <a:ea typeface="+mn-ea"/>
                <a:cs typeface="+mn-cs"/>
              </a:rPr>
              <a:t>(ECMO).</a:t>
            </a:r>
          </a:p>
          <a:p>
            <a:endParaRPr lang="pt-BR"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Oxygenation improves in approximately 50% of infants receiving iNO.12 Usual concentrations of </a:t>
            </a:r>
            <a:r>
              <a:rPr lang="en-US" sz="1200" b="0" i="0" u="none" strike="noStrike" kern="1200" baseline="0" dirty="0" err="1">
                <a:solidFill>
                  <a:schemeClr val="tx1"/>
                </a:solidFill>
                <a:latin typeface="+mn-lt"/>
                <a:ea typeface="+mn-ea"/>
                <a:cs typeface="+mn-cs"/>
              </a:rPr>
              <a:t>iNO</a:t>
            </a:r>
            <a:r>
              <a:rPr lang="en-US" sz="1200" b="0" i="0" u="none" strike="noStrike" kern="1200" baseline="0" dirty="0">
                <a:solidFill>
                  <a:schemeClr val="tx1"/>
                </a:solidFill>
                <a:latin typeface="+mn-lt"/>
                <a:ea typeface="+mn-ea"/>
                <a:cs typeface="+mn-cs"/>
              </a:rPr>
              <a:t> range from 5 to 20 ppm to treat PPHN, with the typical starting </a:t>
            </a:r>
            <a:r>
              <a:rPr lang="pt-BR" sz="1200" b="0" i="0" u="none" strike="noStrike" kern="1200" baseline="0" dirty="0">
                <a:solidFill>
                  <a:schemeClr val="tx1"/>
                </a:solidFill>
                <a:latin typeface="+mn-lt"/>
                <a:ea typeface="+mn-ea"/>
                <a:cs typeface="+mn-cs"/>
              </a:rPr>
              <a:t>dose </a:t>
            </a:r>
            <a:r>
              <a:rPr lang="pt-BR" sz="1200" b="0" i="0" u="none" strike="noStrike" kern="1200" baseline="0" dirty="0" err="1">
                <a:solidFill>
                  <a:schemeClr val="tx1"/>
                </a:solidFill>
                <a:latin typeface="+mn-lt"/>
                <a:ea typeface="+mn-ea"/>
                <a:cs typeface="+mn-cs"/>
              </a:rPr>
              <a:t>being</a:t>
            </a:r>
            <a:r>
              <a:rPr lang="pt-BR" sz="1200" b="0" i="0" u="none" strike="noStrike" kern="1200" baseline="0" dirty="0">
                <a:solidFill>
                  <a:schemeClr val="tx1"/>
                </a:solidFill>
                <a:latin typeface="+mn-lt"/>
                <a:ea typeface="+mn-ea"/>
                <a:cs typeface="+mn-cs"/>
              </a:rPr>
              <a:t> 20 </a:t>
            </a:r>
            <a:r>
              <a:rPr lang="pt-BR" sz="1200" b="0" i="0" u="none" strike="noStrike" kern="1200" baseline="0" dirty="0" err="1">
                <a:solidFill>
                  <a:schemeClr val="tx1"/>
                </a:solidFill>
                <a:latin typeface="+mn-lt"/>
                <a:ea typeface="+mn-ea"/>
                <a:cs typeface="+mn-cs"/>
              </a:rPr>
              <a:t>ppm</a:t>
            </a:r>
            <a:endParaRPr lang="pt-BR" sz="1200" b="0" i="0" u="none" strike="noStrike" kern="1200" baseline="0" dirty="0">
              <a:solidFill>
                <a:schemeClr val="tx1"/>
              </a:solidFill>
              <a:latin typeface="+mn-lt"/>
              <a:ea typeface="+mn-ea"/>
              <a:cs typeface="+mn-cs"/>
            </a:endParaRPr>
          </a:p>
          <a:p>
            <a:endParaRPr lang="pt-BR"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There is limited experience for the application of systemic medication used in PAH in patients with PPHN. Phosphodiesterase-5 (PDE-5) inhibitors such as sildenafil may be potentially useful as an increase in PDE-5 activity contributes to the pathophysiology of PPHN. Evidence exists that sildenafil is well tolerated in the newborn with PPHN.14 It is applied via feeding tube in a starting dose of 0.5–1 mg/kg/dose every 6 h.46–48 64 Meta-analysis of three trials including 77 newborns with PPHN indicated that sildenafil may improve oxygenation and reduce mortality.14 These results suggest that sildenafil has significant potential for PPHN treatment, especially in settings. where </a:t>
            </a:r>
            <a:r>
              <a:rPr lang="en-US" sz="1200" b="0" i="0" u="none" strike="noStrike" kern="1200" baseline="0" dirty="0" err="1">
                <a:solidFill>
                  <a:schemeClr val="tx1"/>
                </a:solidFill>
                <a:latin typeface="+mn-lt"/>
                <a:ea typeface="+mn-ea"/>
                <a:cs typeface="+mn-cs"/>
              </a:rPr>
              <a:t>iNO</a:t>
            </a:r>
            <a:r>
              <a:rPr lang="en-US" sz="1200" b="0" i="0" u="none" strike="noStrike" kern="1200" baseline="0" dirty="0">
                <a:solidFill>
                  <a:schemeClr val="tx1"/>
                </a:solidFill>
                <a:latin typeface="+mn-lt"/>
                <a:ea typeface="+mn-ea"/>
                <a:cs typeface="+mn-cs"/>
              </a:rPr>
              <a:t> is not available. Nonetheless, systemic pulmonary vasodilator treatment has to be considered with caution as worsening of the ventilation-perfusion mismatch hypoxia and systemic</a:t>
            </a:r>
          </a:p>
          <a:p>
            <a:r>
              <a:rPr lang="en-US" sz="1200" b="0" i="0" u="none" strike="noStrike" kern="1200" baseline="0" dirty="0">
                <a:solidFill>
                  <a:schemeClr val="tx1"/>
                </a:solidFill>
                <a:latin typeface="+mn-lt"/>
                <a:ea typeface="+mn-ea"/>
                <a:cs typeface="+mn-cs"/>
              </a:rPr>
              <a:t>hypotension may occur, especially in the preterm </a:t>
            </a:r>
            <a:r>
              <a:rPr lang="pt-BR" sz="1200" b="0" i="0" u="none" strike="noStrike" kern="1200" baseline="0" dirty="0">
                <a:solidFill>
                  <a:schemeClr val="tx1"/>
                </a:solidFill>
                <a:latin typeface="+mn-lt"/>
                <a:ea typeface="+mn-ea"/>
                <a:cs typeface="+mn-cs"/>
              </a:rPr>
              <a:t>infant. </a:t>
            </a:r>
            <a:r>
              <a:rPr lang="en-US" sz="1200" b="0" i="0" u="none" strike="noStrike" kern="1200" baseline="0" dirty="0">
                <a:solidFill>
                  <a:schemeClr val="tx1"/>
                </a:solidFill>
                <a:latin typeface="+mn-lt"/>
                <a:ea typeface="+mn-ea"/>
                <a:cs typeface="+mn-cs"/>
              </a:rPr>
              <a:t>Prostacyclin and analogues have been used in PPHN but evidence</a:t>
            </a:r>
          </a:p>
          <a:p>
            <a:r>
              <a:rPr lang="en-US" sz="1200" b="0" i="0" u="none" strike="noStrike" kern="1200" baseline="0" dirty="0">
                <a:solidFill>
                  <a:schemeClr val="tx1"/>
                </a:solidFill>
                <a:latin typeface="+mn-lt"/>
                <a:ea typeface="+mn-ea"/>
                <a:cs typeface="+mn-cs"/>
              </a:rPr>
              <a:t>is limited as only a few case reports or short series are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Finally, there is increasing evidence that </a:t>
            </a:r>
            <a:r>
              <a:rPr lang="en-US" sz="1200" b="0" i="0" u="none" strike="noStrike" kern="1200" baseline="0" dirty="0" err="1">
                <a:solidFill>
                  <a:schemeClr val="tx1"/>
                </a:solidFill>
                <a:latin typeface="+mn-lt"/>
                <a:ea typeface="+mn-ea"/>
                <a:cs typeface="+mn-cs"/>
              </a:rPr>
              <a:t>endothelins</a:t>
            </a:r>
            <a:r>
              <a:rPr lang="en-US" sz="1200" b="0" i="0" u="none" strike="noStrike" kern="1200" baseline="0" dirty="0">
                <a:solidFill>
                  <a:schemeClr val="tx1"/>
                </a:solidFill>
                <a:latin typeface="+mn-lt"/>
                <a:ea typeface="+mn-ea"/>
                <a:cs typeface="+mn-cs"/>
              </a:rPr>
              <a:t> contribute to PH in the neonate. Although, recent case reports and</a:t>
            </a:r>
          </a:p>
          <a:p>
            <a:r>
              <a:rPr lang="en-US" sz="1200" b="0" i="0" u="none" strike="noStrike" kern="1200" baseline="0" dirty="0">
                <a:solidFill>
                  <a:schemeClr val="tx1"/>
                </a:solidFill>
                <a:latin typeface="+mn-lt"/>
                <a:ea typeface="+mn-ea"/>
                <a:cs typeface="+mn-cs"/>
              </a:rPr>
              <a:t>earlier studies suggest that </a:t>
            </a:r>
            <a:r>
              <a:rPr lang="en-US" sz="1200" b="0" i="0" u="none" strike="noStrike" kern="1200" baseline="0" dirty="0" err="1">
                <a:solidFill>
                  <a:schemeClr val="tx1"/>
                </a:solidFill>
                <a:latin typeface="+mn-lt"/>
                <a:ea typeface="+mn-ea"/>
                <a:cs typeface="+mn-cs"/>
              </a:rPr>
              <a:t>bosentan</a:t>
            </a:r>
            <a:r>
              <a:rPr lang="en-US" sz="1200" b="0" i="0" u="none" strike="noStrike" kern="1200" baseline="0" dirty="0">
                <a:solidFill>
                  <a:schemeClr val="tx1"/>
                </a:solidFill>
                <a:latin typeface="+mn-lt"/>
                <a:ea typeface="+mn-ea"/>
                <a:cs typeface="+mn-cs"/>
              </a:rPr>
              <a:t> may improve PPHN, there is still insufficient evidence to generally recommend the use of </a:t>
            </a:r>
            <a:r>
              <a:rPr lang="en-US" sz="1200" b="0" i="0" u="none" strike="noStrike" kern="1200" baseline="0" dirty="0" err="1">
                <a:solidFill>
                  <a:schemeClr val="tx1"/>
                </a:solidFill>
                <a:latin typeface="+mn-lt"/>
                <a:ea typeface="+mn-ea"/>
                <a:cs typeface="+mn-cs"/>
              </a:rPr>
              <a:t>bosentan</a:t>
            </a:r>
            <a:r>
              <a:rPr lang="en-US" sz="1200" b="0" i="0" u="none" strike="noStrike" kern="1200" baseline="0" dirty="0">
                <a:solidFill>
                  <a:schemeClr val="tx1"/>
                </a:solidFill>
                <a:latin typeface="+mn-lt"/>
                <a:ea typeface="+mn-ea"/>
                <a:cs typeface="+mn-cs"/>
              </a:rPr>
              <a:t> to manage PPHN.51 52 The yet unpublished FUTURE4 trial on </a:t>
            </a:r>
            <a:r>
              <a:rPr lang="en-US" sz="1200" b="0" i="0" u="none" strike="noStrike" kern="1200" baseline="0" dirty="0" err="1">
                <a:solidFill>
                  <a:schemeClr val="tx1"/>
                </a:solidFill>
                <a:latin typeface="+mn-lt"/>
                <a:ea typeface="+mn-ea"/>
                <a:cs typeface="+mn-cs"/>
              </a:rPr>
              <a:t>bosentan</a:t>
            </a:r>
            <a:r>
              <a:rPr lang="en-US" sz="1200" b="0" i="0" u="none" strike="noStrike" kern="1200" baseline="0" dirty="0">
                <a:solidFill>
                  <a:schemeClr val="tx1"/>
                </a:solidFill>
                <a:latin typeface="+mn-lt"/>
                <a:ea typeface="+mn-ea"/>
                <a:cs typeface="+mn-cs"/>
              </a:rPr>
              <a:t> in PPHN showed negative results, may be due to poor intestinal resorption of oral </a:t>
            </a:r>
            <a:r>
              <a:rPr lang="en-US" sz="1200" b="0" i="0" u="none" strike="noStrike" kern="1200" baseline="0" dirty="0" err="1">
                <a:solidFill>
                  <a:schemeClr val="tx1"/>
                </a:solidFill>
                <a:latin typeface="+mn-lt"/>
                <a:ea typeface="+mn-ea"/>
                <a:cs typeface="+mn-cs"/>
              </a:rPr>
              <a:t>bosentan</a:t>
            </a:r>
            <a:r>
              <a:rPr lang="en-US" sz="1200" b="0" i="0" u="none" strike="noStrike" kern="1200" baseline="0" dirty="0">
                <a:solidFill>
                  <a:schemeClr val="tx1"/>
                </a:solidFill>
                <a:latin typeface="+mn-lt"/>
                <a:ea typeface="+mn-ea"/>
                <a:cs typeface="+mn-cs"/>
              </a:rPr>
              <a:t> in </a:t>
            </a:r>
            <a:r>
              <a:rPr lang="pt-BR" sz="1200" b="0" i="0" u="none" strike="noStrike" kern="1200" baseline="0" dirty="0" err="1">
                <a:solidFill>
                  <a:schemeClr val="tx1"/>
                </a:solidFill>
                <a:latin typeface="+mn-lt"/>
                <a:ea typeface="+mn-ea"/>
                <a:cs typeface="+mn-cs"/>
              </a:rPr>
              <a:t>neonates</a:t>
            </a:r>
            <a:r>
              <a:rPr lang="pt-BR"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In the case of imminent RV failure, the (re-) opening of the ductus arteriosus by the use of prostaglandin E1 (PGE1) or even</a:t>
            </a:r>
          </a:p>
          <a:p>
            <a:r>
              <a:rPr lang="en-US" sz="1200" b="0" i="0" u="none" strike="noStrike" kern="1200" baseline="0" dirty="0">
                <a:solidFill>
                  <a:schemeClr val="tx1"/>
                </a:solidFill>
                <a:latin typeface="+mn-lt"/>
                <a:ea typeface="+mn-ea"/>
                <a:cs typeface="+mn-cs"/>
              </a:rPr>
              <a:t>stenting of the persistent ductus arteriosus (PDA) may be considered to decompress the RV, leading to a decrease in SaO2 measured in the lower extremities</a:t>
            </a:r>
            <a:endParaRPr lang="pt-BR" sz="1200" b="0" i="0" u="none" strike="noStrike" kern="1200" baseline="0" dirty="0">
              <a:solidFill>
                <a:schemeClr val="tx1"/>
              </a:solidFill>
              <a:latin typeface="+mn-lt"/>
              <a:ea typeface="+mn-ea"/>
              <a:cs typeface="+mn-cs"/>
            </a:endParaRPr>
          </a:p>
          <a:p>
            <a:endParaRPr lang="pt-BR" sz="1200" b="0" i="0" u="none" strike="noStrike" kern="1200" baseline="0" dirty="0">
              <a:solidFill>
                <a:schemeClr val="tx1"/>
              </a:solidFill>
              <a:latin typeface="+mn-lt"/>
              <a:ea typeface="+mn-ea"/>
              <a:cs typeface="+mn-cs"/>
            </a:endParaRPr>
          </a:p>
          <a:p>
            <a:r>
              <a:rPr lang="pt-BR" sz="1200" b="0" i="0" u="none" strike="noStrike" kern="1200" baseline="0" dirty="0">
                <a:solidFill>
                  <a:schemeClr val="tx1"/>
                </a:solidFill>
                <a:latin typeface="+mn-lt"/>
                <a:ea typeface="+mn-ea"/>
                <a:cs typeface="+mn-cs"/>
              </a:rPr>
              <a:t>Indicações de ECMO: </a:t>
            </a:r>
            <a:r>
              <a:rPr lang="en-US" sz="1200" b="0" i="0" u="none" strike="noStrike" kern="1200" baseline="0" dirty="0">
                <a:solidFill>
                  <a:schemeClr val="tx1"/>
                </a:solidFill>
                <a:latin typeface="+mn-lt"/>
                <a:ea typeface="+mn-ea"/>
                <a:cs typeface="+mn-cs"/>
              </a:rPr>
              <a:t>Preductal SpO2 &lt;85% despite peak inspiratory pressure</a:t>
            </a:r>
          </a:p>
          <a:p>
            <a:r>
              <a:rPr lang="en-US" sz="1200" b="0" i="0" u="none" strike="noStrike" kern="1200" baseline="0" dirty="0">
                <a:solidFill>
                  <a:schemeClr val="tx1"/>
                </a:solidFill>
                <a:latin typeface="+mn-lt"/>
                <a:ea typeface="+mn-ea"/>
                <a:cs typeface="+mn-cs"/>
              </a:rPr>
              <a:t>&gt;28 cmH2O (or mean airway pressure &gt;15 cmH2O with</a:t>
            </a:r>
          </a:p>
          <a:p>
            <a:r>
              <a:rPr lang="pt-BR" sz="1200" b="0" i="0" u="none" strike="noStrike" kern="1200" baseline="0" dirty="0">
                <a:solidFill>
                  <a:schemeClr val="tx1"/>
                </a:solidFill>
                <a:latin typeface="+mn-lt"/>
                <a:ea typeface="+mn-ea"/>
                <a:cs typeface="+mn-cs"/>
              </a:rPr>
              <a:t>high </a:t>
            </a:r>
            <a:r>
              <a:rPr lang="pt-BR" sz="1200" b="0" i="0" u="none" strike="noStrike" kern="1200" baseline="0" dirty="0" err="1">
                <a:solidFill>
                  <a:schemeClr val="tx1"/>
                </a:solidFill>
                <a:latin typeface="+mn-lt"/>
                <a:ea typeface="+mn-ea"/>
                <a:cs typeface="+mn-cs"/>
              </a:rPr>
              <a:t>frequency</a:t>
            </a:r>
            <a:r>
              <a:rPr lang="pt-BR" sz="1200" b="0" i="0" u="none" strike="noStrike" kern="1200" baseline="0" dirty="0">
                <a:solidFill>
                  <a:schemeClr val="tx1"/>
                </a:solidFill>
                <a:latin typeface="+mn-lt"/>
                <a:ea typeface="+mn-ea"/>
                <a:cs typeface="+mn-cs"/>
              </a:rPr>
              <a:t> </a:t>
            </a:r>
            <a:r>
              <a:rPr lang="pt-BR" sz="1200" b="0" i="0" u="none" strike="noStrike" kern="1200" baseline="0" dirty="0" err="1">
                <a:solidFill>
                  <a:schemeClr val="tx1"/>
                </a:solidFill>
                <a:latin typeface="+mn-lt"/>
                <a:ea typeface="+mn-ea"/>
                <a:cs typeface="+mn-cs"/>
              </a:rPr>
              <a:t>oscillation</a:t>
            </a:r>
            <a:r>
              <a:rPr lang="pt-BR"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 PPHN and circulatory failure resistant to adequate</a:t>
            </a:r>
          </a:p>
          <a:p>
            <a:r>
              <a:rPr lang="pt-BR" sz="1200" b="0" i="0" u="none" strike="noStrike" kern="1200" baseline="0" dirty="0">
                <a:solidFill>
                  <a:schemeClr val="tx1"/>
                </a:solidFill>
                <a:latin typeface="+mn-lt"/>
                <a:ea typeface="+mn-ea"/>
                <a:cs typeface="+mn-cs"/>
              </a:rPr>
              <a:t>management,</a:t>
            </a:r>
          </a:p>
          <a:p>
            <a:r>
              <a:rPr lang="pt-BR" sz="1200" b="0" i="0" u="none" strike="noStrike" kern="1200" baseline="0" dirty="0">
                <a:solidFill>
                  <a:schemeClr val="tx1"/>
                </a:solidFill>
                <a:latin typeface="+mn-lt"/>
                <a:ea typeface="+mn-ea"/>
                <a:cs typeface="+mn-cs"/>
              </a:rPr>
              <a:t>▸ </a:t>
            </a:r>
            <a:r>
              <a:rPr lang="pt-BR" sz="1200" b="0" i="0" u="none" strike="noStrike" kern="1200" baseline="0" dirty="0" err="1">
                <a:solidFill>
                  <a:schemeClr val="tx1"/>
                </a:solidFill>
                <a:latin typeface="+mn-lt"/>
                <a:ea typeface="+mn-ea"/>
                <a:cs typeface="+mn-cs"/>
              </a:rPr>
              <a:t>Gestational</a:t>
            </a:r>
            <a:r>
              <a:rPr lang="pt-BR" sz="1200" b="0" i="0" u="none" strike="noStrike" kern="1200" baseline="0" dirty="0">
                <a:solidFill>
                  <a:schemeClr val="tx1"/>
                </a:solidFill>
                <a:latin typeface="+mn-lt"/>
                <a:ea typeface="+mn-ea"/>
                <a:cs typeface="+mn-cs"/>
              </a:rPr>
              <a:t> age &gt;34 </a:t>
            </a:r>
            <a:r>
              <a:rPr lang="pt-BR" sz="1200" b="0" i="0" u="none" strike="noStrike" kern="1200" baseline="0" dirty="0" err="1">
                <a:solidFill>
                  <a:schemeClr val="tx1"/>
                </a:solidFill>
                <a:latin typeface="+mn-lt"/>
                <a:ea typeface="+mn-ea"/>
                <a:cs typeface="+mn-cs"/>
              </a:rPr>
              <a:t>weeks</a:t>
            </a:r>
            <a:r>
              <a:rPr lang="pt-BR" sz="1200" b="0" i="0" u="none" strike="noStrike" kern="1200" baseline="0" dirty="0">
                <a:solidFill>
                  <a:schemeClr val="tx1"/>
                </a:solidFill>
                <a:latin typeface="+mn-lt"/>
                <a:ea typeface="+mn-ea"/>
                <a:cs typeface="+mn-cs"/>
              </a:rPr>
              <a:t>,</a:t>
            </a:r>
          </a:p>
          <a:p>
            <a:r>
              <a:rPr lang="pt-BR" sz="1200" b="0" i="0" u="none" strike="noStrike" kern="1200" baseline="0" dirty="0">
                <a:solidFill>
                  <a:schemeClr val="tx1"/>
                </a:solidFill>
                <a:latin typeface="+mn-lt"/>
                <a:ea typeface="+mn-ea"/>
                <a:cs typeface="+mn-cs"/>
              </a:rPr>
              <a:t>▸ </a:t>
            </a:r>
            <a:r>
              <a:rPr lang="pt-BR" sz="1200" b="0" i="0" u="none" strike="noStrike" kern="1200" baseline="0" dirty="0" err="1">
                <a:solidFill>
                  <a:schemeClr val="tx1"/>
                </a:solidFill>
                <a:latin typeface="+mn-lt"/>
                <a:ea typeface="+mn-ea"/>
                <a:cs typeface="+mn-cs"/>
              </a:rPr>
              <a:t>Birth</a:t>
            </a:r>
            <a:r>
              <a:rPr lang="pt-BR" sz="1200" b="0" i="0" u="none" strike="noStrike" kern="1200" baseline="0" dirty="0">
                <a:solidFill>
                  <a:schemeClr val="tx1"/>
                </a:solidFill>
                <a:latin typeface="+mn-lt"/>
                <a:ea typeface="+mn-ea"/>
                <a:cs typeface="+mn-cs"/>
              </a:rPr>
              <a:t> </a:t>
            </a:r>
            <a:r>
              <a:rPr lang="pt-BR" sz="1200" b="0" i="0" u="none" strike="noStrike" kern="1200" baseline="0" dirty="0" err="1">
                <a:solidFill>
                  <a:schemeClr val="tx1"/>
                </a:solidFill>
                <a:latin typeface="+mn-lt"/>
                <a:ea typeface="+mn-ea"/>
                <a:cs typeface="+mn-cs"/>
              </a:rPr>
              <a:t>weight</a:t>
            </a:r>
            <a:r>
              <a:rPr lang="pt-BR" sz="1200" b="0" i="0" u="none" strike="noStrike" kern="1200" baseline="0" dirty="0">
                <a:solidFill>
                  <a:schemeClr val="tx1"/>
                </a:solidFill>
                <a:latin typeface="+mn-lt"/>
                <a:ea typeface="+mn-ea"/>
                <a:cs typeface="+mn-cs"/>
              </a:rPr>
              <a:t> &gt;2 kg</a:t>
            </a:r>
          </a:p>
          <a:p>
            <a:r>
              <a:rPr lang="en-US" sz="1200" b="0" i="0" u="none" strike="noStrike" kern="1200" baseline="0" dirty="0">
                <a:solidFill>
                  <a:schemeClr val="tx1"/>
                </a:solidFill>
                <a:latin typeface="+mn-lt"/>
                <a:ea typeface="+mn-ea"/>
                <a:cs typeface="+mn-cs"/>
              </a:rPr>
              <a:t>Additional ECMO criteria have been proposed with consistent OI ≥40, systemic hypotension resistant to fluid and inotropic therapy, urine output &lt;0.05 mL/kg/h for 12–24 h and metabolic acidosis (lactate ≥5 mmol/L, pH &lt;7.15). See also the </a:t>
            </a:r>
            <a:r>
              <a:rPr lang="pt-BR" sz="1200" b="0" i="0" u="none" strike="noStrike" kern="1200" baseline="0" dirty="0">
                <a:solidFill>
                  <a:schemeClr val="tx1"/>
                </a:solidFill>
                <a:latin typeface="+mn-lt"/>
                <a:ea typeface="+mn-ea"/>
                <a:cs typeface="+mn-cs"/>
              </a:rPr>
              <a:t>ELSO </a:t>
            </a:r>
            <a:r>
              <a:rPr lang="pt-BR" sz="1200" b="0" i="0" u="none" strike="noStrike" kern="1200" baseline="0" dirty="0" err="1">
                <a:solidFill>
                  <a:schemeClr val="tx1"/>
                </a:solidFill>
                <a:latin typeface="+mn-lt"/>
                <a:ea typeface="+mn-ea"/>
                <a:cs typeface="+mn-cs"/>
              </a:rPr>
              <a:t>guidelines</a:t>
            </a:r>
            <a:r>
              <a:rPr lang="pt-BR" sz="1200" b="0" i="0" u="none" strike="noStrike" kern="1200" baseline="0" dirty="0">
                <a:solidFill>
                  <a:schemeClr val="tx1"/>
                </a:solidFill>
                <a:latin typeface="+mn-lt"/>
                <a:ea typeface="+mn-ea"/>
                <a:cs typeface="+mn-cs"/>
              </a:rPr>
              <a:t> for ECMO</a:t>
            </a:r>
          </a:p>
          <a:p>
            <a:endParaRPr lang="pt-BR" sz="1200" b="0" i="0" u="none" strike="noStrike" kern="1200" baseline="0" dirty="0">
              <a:solidFill>
                <a:schemeClr val="tx1"/>
              </a:solidFill>
              <a:latin typeface="+mn-lt"/>
              <a:ea typeface="+mn-ea"/>
              <a:cs typeface="+mn-cs"/>
            </a:endParaRPr>
          </a:p>
          <a:p>
            <a:r>
              <a:rPr lang="pt-BR" sz="1200" b="0" i="0" u="none" strike="noStrike" kern="1200" baseline="0" dirty="0">
                <a:solidFill>
                  <a:schemeClr val="tx1"/>
                </a:solidFill>
                <a:latin typeface="+mn-lt"/>
                <a:ea typeface="+mn-ea"/>
                <a:cs typeface="+mn-cs"/>
              </a:rPr>
              <a:t>________________________</a:t>
            </a:r>
          </a:p>
          <a:p>
            <a:r>
              <a:rPr lang="en-US" sz="1200" b="1" i="0" u="none" strike="noStrike" kern="1200" baseline="0" dirty="0">
                <a:solidFill>
                  <a:schemeClr val="tx1"/>
                </a:solidFill>
                <a:latin typeface="+mn-lt"/>
                <a:ea typeface="+mn-ea"/>
                <a:cs typeface="+mn-cs"/>
              </a:rPr>
              <a:t>Figure 4. </a:t>
            </a:r>
            <a:r>
              <a:rPr lang="en-US" sz="1200" b="0" i="0" u="none" strike="noStrike" kern="1200" baseline="0" dirty="0">
                <a:solidFill>
                  <a:schemeClr val="tx1"/>
                </a:solidFill>
                <a:latin typeface="+mn-lt"/>
                <a:ea typeface="+mn-ea"/>
                <a:cs typeface="+mn-cs"/>
              </a:rPr>
              <a:t>Guidelines for initiation and weaning </a:t>
            </a:r>
            <a:r>
              <a:rPr lang="en-US" sz="1200" b="0" i="0" u="none" strike="noStrike" kern="1200" baseline="0" dirty="0" err="1">
                <a:solidFill>
                  <a:schemeClr val="tx1"/>
                </a:solidFill>
                <a:latin typeface="+mn-lt"/>
                <a:ea typeface="+mn-ea"/>
                <a:cs typeface="+mn-cs"/>
              </a:rPr>
              <a:t>iNO</a:t>
            </a:r>
            <a:r>
              <a:rPr lang="en-US" sz="1200" b="0" i="0" u="none" strike="noStrike" kern="1200" baseline="0" dirty="0">
                <a:solidFill>
                  <a:schemeClr val="tx1"/>
                </a:solidFill>
                <a:latin typeface="+mn-lt"/>
                <a:ea typeface="+mn-ea"/>
                <a:cs typeface="+mn-cs"/>
              </a:rPr>
              <a:t> in PPHN/hypoxic respiratory failure (HRF) in</a:t>
            </a:r>
          </a:p>
          <a:p>
            <a:r>
              <a:rPr lang="en-US" sz="1200" b="0" i="0" u="none" strike="noStrike" kern="1200" baseline="0" dirty="0">
                <a:solidFill>
                  <a:schemeClr val="tx1"/>
                </a:solidFill>
                <a:latin typeface="+mn-lt"/>
                <a:ea typeface="+mn-ea"/>
                <a:cs typeface="+mn-cs"/>
              </a:rPr>
              <a:t>Neonatal Intensive Care Unit (NICU )(adapted from the protocol at Women &amp; Children’s Hospital of</a:t>
            </a:r>
          </a:p>
          <a:p>
            <a:r>
              <a:rPr lang="en-US" sz="1200" b="0" i="0" u="none" strike="noStrike" kern="1200" baseline="0" dirty="0">
                <a:solidFill>
                  <a:schemeClr val="tx1"/>
                </a:solidFill>
                <a:latin typeface="+mn-lt"/>
                <a:ea typeface="+mn-ea"/>
                <a:cs typeface="+mn-cs"/>
              </a:rPr>
              <a:t>Buffalo). The recommended starting dose of </a:t>
            </a:r>
            <a:r>
              <a:rPr lang="en-US" sz="1200" b="0" i="0" u="none" strike="noStrike" kern="1200" baseline="0" dirty="0" err="1">
                <a:solidFill>
                  <a:schemeClr val="tx1"/>
                </a:solidFill>
                <a:latin typeface="+mn-lt"/>
                <a:ea typeface="+mn-ea"/>
                <a:cs typeface="+mn-cs"/>
              </a:rPr>
              <a:t>iNO</a:t>
            </a:r>
            <a:r>
              <a:rPr lang="en-US" sz="1200" b="0" i="0" u="none" strike="noStrike" kern="1200" baseline="0" dirty="0">
                <a:solidFill>
                  <a:schemeClr val="tx1"/>
                </a:solidFill>
                <a:latin typeface="+mn-lt"/>
                <a:ea typeface="+mn-ea"/>
                <a:cs typeface="+mn-cs"/>
              </a:rPr>
              <a:t> is 20 parts per million (ppm). Improvement in</a:t>
            </a:r>
          </a:p>
          <a:p>
            <a:r>
              <a:rPr lang="en-US" sz="1200" b="0" i="0" u="none" strike="noStrike" kern="1200" baseline="0" dirty="0">
                <a:solidFill>
                  <a:schemeClr val="tx1"/>
                </a:solidFill>
                <a:latin typeface="+mn-lt"/>
                <a:ea typeface="+mn-ea"/>
                <a:cs typeface="+mn-cs"/>
              </a:rPr>
              <a:t>PaO2 ≥ 20 mm Hg or hemoglobin saturation by pulse oximetry ≥ 5% is considered complete response.</a:t>
            </a:r>
          </a:p>
          <a:p>
            <a:r>
              <a:rPr lang="en-US" sz="1200" b="0" i="0" u="none" strike="noStrike" kern="1200" baseline="0" dirty="0">
                <a:solidFill>
                  <a:schemeClr val="tx1"/>
                </a:solidFill>
                <a:latin typeface="+mn-lt"/>
                <a:ea typeface="+mn-ea"/>
                <a:cs typeface="+mn-cs"/>
              </a:rPr>
              <a:t>In patients who fail to respond </a:t>
            </a:r>
            <a:r>
              <a:rPr lang="en-US" sz="1200" b="0" i="0" u="none" strike="noStrike" kern="1200" baseline="0" dirty="0" err="1">
                <a:solidFill>
                  <a:schemeClr val="tx1"/>
                </a:solidFill>
                <a:latin typeface="+mn-lt"/>
                <a:ea typeface="+mn-ea"/>
                <a:cs typeface="+mn-cs"/>
              </a:rPr>
              <a:t>iNO</a:t>
            </a:r>
            <a:r>
              <a:rPr lang="en-US" sz="1200" b="0" i="0" u="none" strike="noStrike" kern="1200" baseline="0" dirty="0">
                <a:solidFill>
                  <a:schemeClr val="tx1"/>
                </a:solidFill>
                <a:latin typeface="+mn-lt"/>
                <a:ea typeface="+mn-ea"/>
                <a:cs typeface="+mn-cs"/>
              </a:rPr>
              <a:t>, measures needed to optimize of lung recruitment and</a:t>
            </a:r>
          </a:p>
          <a:p>
            <a:r>
              <a:rPr lang="en-US" sz="1200" b="0" i="0" u="none" strike="noStrike" kern="1200" baseline="0" dirty="0">
                <a:solidFill>
                  <a:schemeClr val="tx1"/>
                </a:solidFill>
                <a:latin typeface="+mn-lt"/>
                <a:ea typeface="+mn-ea"/>
                <a:cs typeface="+mn-cs"/>
              </a:rPr>
              <a:t>hemodynamics need to be undertaken. </a:t>
            </a:r>
            <a:r>
              <a:rPr lang="en-US" sz="1200" b="0" i="0" u="none" strike="noStrike" kern="1200" baseline="0" dirty="0" err="1">
                <a:solidFill>
                  <a:schemeClr val="tx1"/>
                </a:solidFill>
                <a:latin typeface="+mn-lt"/>
                <a:ea typeface="+mn-ea"/>
                <a:cs typeface="+mn-cs"/>
              </a:rPr>
              <a:t>iNO</a:t>
            </a:r>
            <a:r>
              <a:rPr lang="en-US" sz="1200" b="0" i="0" u="none" strike="noStrike" kern="1200" baseline="0" dirty="0">
                <a:solidFill>
                  <a:schemeClr val="tx1"/>
                </a:solidFill>
                <a:latin typeface="+mn-lt"/>
                <a:ea typeface="+mn-ea"/>
                <a:cs typeface="+mn-cs"/>
              </a:rPr>
              <a:t> should be discontinued if there no response.</a:t>
            </a:r>
          </a:p>
          <a:p>
            <a:r>
              <a:rPr lang="en-US" sz="1200" b="0" i="0" u="none" strike="noStrike" kern="1200" baseline="0" dirty="0">
                <a:solidFill>
                  <a:schemeClr val="tx1"/>
                </a:solidFill>
                <a:latin typeface="+mn-lt"/>
                <a:ea typeface="+mn-ea"/>
                <a:cs typeface="+mn-cs"/>
              </a:rPr>
              <a:t>In responders wean FiO2 initially while maintaining PaO2 between 60 and 80 mm Hg. Once PaO2 is</a:t>
            </a:r>
          </a:p>
          <a:p>
            <a:r>
              <a:rPr lang="en-US" sz="1200" b="0" i="0" u="none" strike="noStrike" kern="1200" baseline="0" dirty="0">
                <a:solidFill>
                  <a:schemeClr val="tx1"/>
                </a:solidFill>
                <a:latin typeface="+mn-lt"/>
                <a:ea typeface="+mn-ea"/>
                <a:cs typeface="+mn-cs"/>
              </a:rPr>
              <a:t>stable and FiO2 is below 0.6, start weaning </a:t>
            </a:r>
            <a:r>
              <a:rPr lang="en-US" sz="1200" b="0" i="0" u="none" strike="noStrike" kern="1200" baseline="0" dirty="0" err="1">
                <a:solidFill>
                  <a:schemeClr val="tx1"/>
                </a:solidFill>
                <a:latin typeface="+mn-lt"/>
                <a:ea typeface="+mn-ea"/>
                <a:cs typeface="+mn-cs"/>
              </a:rPr>
              <a:t>iNO</a:t>
            </a:r>
            <a:r>
              <a:rPr lang="en-US" sz="1200" b="0" i="0" u="none" strike="noStrike" kern="1200" baseline="0" dirty="0">
                <a:solidFill>
                  <a:schemeClr val="tx1"/>
                </a:solidFill>
                <a:latin typeface="+mn-lt"/>
                <a:ea typeface="+mn-ea"/>
                <a:cs typeface="+mn-cs"/>
              </a:rPr>
              <a:t> by 5 ppm every 4 h till 5 ppm. Below 5 ppm wean</a:t>
            </a:r>
          </a:p>
          <a:p>
            <a:r>
              <a:rPr lang="en-US" sz="1200" b="0" i="0" u="none" strike="noStrike" kern="1200" baseline="0" dirty="0" err="1">
                <a:solidFill>
                  <a:schemeClr val="tx1"/>
                </a:solidFill>
                <a:latin typeface="+mn-lt"/>
                <a:ea typeface="+mn-ea"/>
                <a:cs typeface="+mn-cs"/>
              </a:rPr>
              <a:t>iNO</a:t>
            </a:r>
            <a:r>
              <a:rPr lang="en-US" sz="1200" b="0" i="0" u="none" strike="noStrike" kern="1200" baseline="0" dirty="0">
                <a:solidFill>
                  <a:schemeClr val="tx1"/>
                </a:solidFill>
                <a:latin typeface="+mn-lt"/>
                <a:ea typeface="+mn-ea"/>
                <a:cs typeface="+mn-cs"/>
              </a:rPr>
              <a:t> by 1 ppm every 4 h. During weaning &gt;5% drop in pulse oximetry or sustained increase in</a:t>
            </a:r>
          </a:p>
          <a:p>
            <a:r>
              <a:rPr lang="en-US" sz="1200" b="0" i="0" u="none" strike="noStrike" kern="1200" baseline="0" dirty="0">
                <a:solidFill>
                  <a:schemeClr val="tx1"/>
                </a:solidFill>
                <a:latin typeface="+mn-lt"/>
                <a:ea typeface="+mn-ea"/>
                <a:cs typeface="+mn-cs"/>
              </a:rPr>
              <a:t>FiO2 &gt; 0.15 to maintain PaO2 &gt; 60 mm Hg is considered weaning failure, and previous dose of </a:t>
            </a:r>
            <a:r>
              <a:rPr lang="en-US" sz="1200" b="0" i="0" u="none" strike="noStrike" kern="1200" baseline="0" dirty="0" err="1">
                <a:solidFill>
                  <a:schemeClr val="tx1"/>
                </a:solidFill>
                <a:latin typeface="+mn-lt"/>
                <a:ea typeface="+mn-ea"/>
                <a:cs typeface="+mn-cs"/>
              </a:rPr>
              <a:t>iNO</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should be resumed. Weaning should be resumed once stable. Monitor methemoglobin levels at</a:t>
            </a:r>
          </a:p>
          <a:p>
            <a:r>
              <a:rPr lang="en-US" sz="1200" b="0" i="0" u="none" strike="noStrike" kern="1200" baseline="0" dirty="0">
                <a:solidFill>
                  <a:schemeClr val="tx1"/>
                </a:solidFill>
                <a:latin typeface="+mn-lt"/>
                <a:ea typeface="+mn-ea"/>
                <a:cs typeface="+mn-cs"/>
              </a:rPr>
              <a:t>baseline, 2 and 8 h following initiation and every 48 h thereafter [37]. PEEP—Positive End Expiratory</a:t>
            </a:r>
          </a:p>
          <a:p>
            <a:r>
              <a:rPr lang="pt-BR" sz="1200" b="0" i="0" u="none" strike="noStrike" kern="1200" baseline="0" dirty="0" err="1">
                <a:solidFill>
                  <a:schemeClr val="tx1"/>
                </a:solidFill>
                <a:latin typeface="+mn-lt"/>
                <a:ea typeface="+mn-ea"/>
                <a:cs typeface="+mn-cs"/>
              </a:rPr>
              <a:t>Pressure</a:t>
            </a:r>
            <a:r>
              <a:rPr lang="pt-BR" sz="1200" b="0" i="0" u="none" strike="noStrike" kern="1200" baseline="0" dirty="0">
                <a:solidFill>
                  <a:schemeClr val="tx1"/>
                </a:solidFill>
                <a:latin typeface="+mn-lt"/>
                <a:ea typeface="+mn-ea"/>
                <a:cs typeface="+mn-cs"/>
              </a:rPr>
              <a:t>, MAP—</a:t>
            </a:r>
            <a:r>
              <a:rPr lang="pt-BR" sz="1200" b="0" i="0" u="none" strike="noStrike" kern="1200" baseline="0" dirty="0" err="1">
                <a:solidFill>
                  <a:schemeClr val="tx1"/>
                </a:solidFill>
                <a:latin typeface="+mn-lt"/>
                <a:ea typeface="+mn-ea"/>
                <a:cs typeface="+mn-cs"/>
              </a:rPr>
              <a:t>Mean</a:t>
            </a:r>
            <a:r>
              <a:rPr lang="pt-BR" sz="1200" b="0" i="0" u="none" strike="noStrike" kern="1200" baseline="0" dirty="0">
                <a:solidFill>
                  <a:schemeClr val="tx1"/>
                </a:solidFill>
                <a:latin typeface="+mn-lt"/>
                <a:ea typeface="+mn-ea"/>
                <a:cs typeface="+mn-cs"/>
              </a:rPr>
              <a:t> </a:t>
            </a:r>
            <a:r>
              <a:rPr lang="pt-BR" sz="1200" b="0" i="0" u="none" strike="noStrike" kern="1200" baseline="0" dirty="0" err="1">
                <a:solidFill>
                  <a:schemeClr val="tx1"/>
                </a:solidFill>
                <a:latin typeface="+mn-lt"/>
                <a:ea typeface="+mn-ea"/>
                <a:cs typeface="+mn-cs"/>
              </a:rPr>
              <a:t>Airway</a:t>
            </a:r>
            <a:r>
              <a:rPr lang="pt-BR" sz="1200" b="0" i="0" u="none" strike="noStrike" kern="1200" baseline="0" dirty="0">
                <a:solidFill>
                  <a:schemeClr val="tx1"/>
                </a:solidFill>
                <a:latin typeface="+mn-lt"/>
                <a:ea typeface="+mn-ea"/>
                <a:cs typeface="+mn-cs"/>
              </a:rPr>
              <a:t> </a:t>
            </a:r>
            <a:r>
              <a:rPr lang="pt-BR" sz="1200" b="0" i="0" u="none" strike="noStrike" kern="1200" baseline="0" dirty="0" err="1">
                <a:solidFill>
                  <a:schemeClr val="tx1"/>
                </a:solidFill>
                <a:latin typeface="+mn-lt"/>
                <a:ea typeface="+mn-ea"/>
                <a:cs typeface="+mn-cs"/>
              </a:rPr>
              <a:t>Pressure</a:t>
            </a:r>
            <a:r>
              <a:rPr lang="pt-BR" sz="1200" b="0" i="0" u="none" strike="noStrike" kern="1200" baseline="0" dirty="0">
                <a:solidFill>
                  <a:schemeClr val="tx1"/>
                </a:solidFill>
                <a:latin typeface="+mn-lt"/>
                <a:ea typeface="+mn-ea"/>
                <a:cs typeface="+mn-cs"/>
              </a:rPr>
              <a:t>, ECMO—</a:t>
            </a:r>
            <a:r>
              <a:rPr lang="pt-BR" sz="1200" b="0" i="0" u="none" strike="noStrike" kern="1200" baseline="0" dirty="0" err="1">
                <a:solidFill>
                  <a:schemeClr val="tx1"/>
                </a:solidFill>
                <a:latin typeface="+mn-lt"/>
                <a:ea typeface="+mn-ea"/>
                <a:cs typeface="+mn-cs"/>
              </a:rPr>
              <a:t>Extracorporeal</a:t>
            </a:r>
            <a:r>
              <a:rPr lang="pt-BR" sz="1200" b="0" i="0" u="none" strike="noStrike" kern="1200" baseline="0" dirty="0">
                <a:solidFill>
                  <a:schemeClr val="tx1"/>
                </a:solidFill>
                <a:latin typeface="+mn-lt"/>
                <a:ea typeface="+mn-ea"/>
                <a:cs typeface="+mn-cs"/>
              </a:rPr>
              <a:t> </a:t>
            </a:r>
            <a:r>
              <a:rPr lang="pt-BR" sz="1200" b="0" i="0" u="none" strike="noStrike" kern="1200" baseline="0" dirty="0" err="1">
                <a:solidFill>
                  <a:schemeClr val="tx1"/>
                </a:solidFill>
                <a:latin typeface="+mn-lt"/>
                <a:ea typeface="+mn-ea"/>
                <a:cs typeface="+mn-cs"/>
              </a:rPr>
              <a:t>Membrane</a:t>
            </a:r>
            <a:r>
              <a:rPr lang="pt-BR" sz="1200" b="0" i="0" u="none" strike="noStrike" kern="1200" baseline="0" dirty="0">
                <a:solidFill>
                  <a:schemeClr val="tx1"/>
                </a:solidFill>
                <a:latin typeface="+mn-lt"/>
                <a:ea typeface="+mn-ea"/>
                <a:cs typeface="+mn-cs"/>
              </a:rPr>
              <a:t> O</a:t>
            </a:r>
          </a:p>
          <a:p>
            <a:endParaRPr lang="pt-BR"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(Figure 3) [40]. Sildenafil may be used in combination with </a:t>
            </a:r>
            <a:r>
              <a:rPr lang="en-US" sz="1200" b="0" i="0" u="none" strike="noStrike" kern="1200" baseline="0" dirty="0" err="1">
                <a:solidFill>
                  <a:schemeClr val="tx1"/>
                </a:solidFill>
                <a:latin typeface="+mn-lt"/>
                <a:ea typeface="+mn-ea"/>
                <a:cs typeface="+mn-cs"/>
              </a:rPr>
              <a:t>iNO</a:t>
            </a:r>
            <a:r>
              <a:rPr lang="en-US" sz="1200" b="0" i="0" u="none" strike="noStrike" kern="1200" baseline="0" dirty="0">
                <a:solidFill>
                  <a:schemeClr val="tx1"/>
                </a:solidFill>
                <a:latin typeface="+mn-lt"/>
                <a:ea typeface="+mn-ea"/>
                <a:cs typeface="+mn-cs"/>
              </a:rPr>
              <a:t>, or may be used alone</a:t>
            </a:r>
          </a:p>
          <a:p>
            <a:r>
              <a:rPr lang="en-US" sz="1200" b="0" i="0" u="none" strike="noStrike" kern="1200" baseline="0" dirty="0">
                <a:solidFill>
                  <a:schemeClr val="tx1"/>
                </a:solidFill>
                <a:latin typeface="+mn-lt"/>
                <a:ea typeface="+mn-ea"/>
                <a:cs typeface="+mn-cs"/>
              </a:rPr>
              <a:t>to prevent rebound PH following withdrawal of </a:t>
            </a:r>
            <a:r>
              <a:rPr lang="en-US" sz="1200" b="0" i="0" u="none" strike="noStrike" kern="1200" baseline="0" dirty="0" err="1">
                <a:solidFill>
                  <a:schemeClr val="tx1"/>
                </a:solidFill>
                <a:latin typeface="+mn-lt"/>
                <a:ea typeface="+mn-ea"/>
                <a:cs typeface="+mn-cs"/>
              </a:rPr>
              <a:t>iNO</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Hyperoxic</a:t>
            </a:r>
            <a:r>
              <a:rPr lang="en-US" sz="1200" b="0" i="0" u="none" strike="noStrike" kern="1200" baseline="0" dirty="0">
                <a:solidFill>
                  <a:schemeClr val="tx1"/>
                </a:solidFill>
                <a:latin typeface="+mn-lt"/>
                <a:ea typeface="+mn-ea"/>
                <a:cs typeface="+mn-cs"/>
              </a:rPr>
              <a:t> ventilation increases PDE5 [41],</a:t>
            </a:r>
          </a:p>
          <a:p>
            <a:r>
              <a:rPr lang="en-US" sz="1200" b="0" i="0" u="none" strike="noStrike" kern="1200" baseline="0" dirty="0">
                <a:solidFill>
                  <a:schemeClr val="tx1"/>
                </a:solidFill>
                <a:latin typeface="+mn-lt"/>
                <a:ea typeface="+mn-ea"/>
                <a:cs typeface="+mn-cs"/>
              </a:rPr>
              <a:t>and PDE5 inhibitors may be particularly effective in patients who have been exposed to </a:t>
            </a:r>
            <a:r>
              <a:rPr lang="en-US" sz="1200" b="0" i="0" u="none" strike="noStrike" kern="1200" baseline="0" dirty="0" err="1">
                <a:solidFill>
                  <a:schemeClr val="tx1"/>
                </a:solidFill>
                <a:latin typeface="+mn-lt"/>
                <a:ea typeface="+mn-ea"/>
                <a:cs typeface="+mn-cs"/>
              </a:rPr>
              <a:t>hyperoxic</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ventilation. The typical dose of intravenous sildenafil is a loading dose of 0.42 mg/kg over 3 h followed</a:t>
            </a:r>
          </a:p>
          <a:p>
            <a:r>
              <a:rPr lang="en-US" sz="1200" b="0" i="0" u="none" strike="noStrike" kern="1200" baseline="0" dirty="0">
                <a:solidFill>
                  <a:schemeClr val="tx1"/>
                </a:solidFill>
                <a:latin typeface="+mn-lt"/>
                <a:ea typeface="+mn-ea"/>
                <a:cs typeface="+mn-cs"/>
              </a:rPr>
              <a:t>by 0.07 mg/kg/h [42]. The starting dose of oral sildenafil is 0.5 mg/kg/dose every eight h and can be</a:t>
            </a:r>
          </a:p>
          <a:p>
            <a:r>
              <a:rPr lang="en-US" sz="1200" b="0" i="0" u="none" strike="noStrike" kern="1200" baseline="0" dirty="0">
                <a:solidFill>
                  <a:schemeClr val="tx1"/>
                </a:solidFill>
                <a:latin typeface="+mn-lt"/>
                <a:ea typeface="+mn-ea"/>
                <a:cs typeface="+mn-cs"/>
              </a:rPr>
              <a:t>increased to a maximum of 3–8 mg/kg/day, divided every 6–8 h. Phosphodiesterase inhibitors dilate</a:t>
            </a:r>
          </a:p>
          <a:p>
            <a:r>
              <a:rPr lang="en-US" sz="1200" b="0" i="0" u="none" strike="noStrike" kern="1200" baseline="0" dirty="0">
                <a:solidFill>
                  <a:schemeClr val="tx1"/>
                </a:solidFill>
                <a:latin typeface="+mn-lt"/>
                <a:ea typeface="+mn-ea"/>
                <a:cs typeface="+mn-cs"/>
              </a:rPr>
              <a:t>the pulmonary vasculature irrespective of ventilation status and could cause V/Q mismatch leading</a:t>
            </a:r>
          </a:p>
          <a:p>
            <a:r>
              <a:rPr lang="en-US" sz="1200" b="0" i="0" u="none" strike="noStrike" kern="1200" baseline="0" dirty="0">
                <a:solidFill>
                  <a:schemeClr val="tx1"/>
                </a:solidFill>
                <a:latin typeface="+mn-lt"/>
                <a:ea typeface="+mn-ea"/>
                <a:cs typeface="+mn-cs"/>
              </a:rPr>
              <a:t>to worsening oxygenation. Systemic vasodilation and hypotension are particularly common during</a:t>
            </a:r>
          </a:p>
          <a:p>
            <a:r>
              <a:rPr lang="en-US" sz="1200" b="0" i="0" u="none" strike="noStrike" kern="1200" baseline="0" dirty="0">
                <a:solidFill>
                  <a:schemeClr val="tx1"/>
                </a:solidFill>
                <a:latin typeface="+mn-lt"/>
                <a:ea typeface="+mn-ea"/>
                <a:cs typeface="+mn-cs"/>
              </a:rPr>
              <a:t>initiation of therapy, hence intravascular volume status should be optimized, and blood pressure</a:t>
            </a:r>
          </a:p>
          <a:p>
            <a:r>
              <a:rPr lang="en-US" sz="1200" b="0" i="0" u="none" strike="noStrike" kern="1200" baseline="0" dirty="0">
                <a:solidFill>
                  <a:schemeClr val="tx1"/>
                </a:solidFill>
                <a:latin typeface="+mn-lt"/>
                <a:ea typeface="+mn-ea"/>
                <a:cs typeface="+mn-cs"/>
              </a:rPr>
              <a:t>monitored closely during treatment with phosphodiesterase inhibitors.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pulmonary vasodilator therapy has been shown to be associated with worsening of HRF. The starting</a:t>
            </a:r>
          </a:p>
          <a:p>
            <a:r>
              <a:rPr lang="en-US" sz="1200" b="0" i="0" u="none" strike="noStrike" kern="1200" baseline="0" dirty="0">
                <a:solidFill>
                  <a:schemeClr val="tx1"/>
                </a:solidFill>
                <a:latin typeface="+mn-lt"/>
                <a:ea typeface="+mn-ea"/>
                <a:cs typeface="+mn-cs"/>
              </a:rPr>
              <a:t>dose of </a:t>
            </a:r>
            <a:r>
              <a:rPr lang="en-US" sz="1200" b="0" i="0" u="none" strike="noStrike" kern="1200" baseline="0" dirty="0" err="1">
                <a:solidFill>
                  <a:schemeClr val="tx1"/>
                </a:solidFill>
                <a:latin typeface="+mn-lt"/>
                <a:ea typeface="+mn-ea"/>
                <a:cs typeface="+mn-cs"/>
              </a:rPr>
              <a:t>iNO</a:t>
            </a:r>
            <a:r>
              <a:rPr lang="en-US" sz="1200" b="0" i="0" u="none" strike="noStrike" kern="1200" baseline="0" dirty="0">
                <a:solidFill>
                  <a:schemeClr val="tx1"/>
                </a:solidFill>
                <a:latin typeface="+mn-lt"/>
                <a:ea typeface="+mn-ea"/>
                <a:cs typeface="+mn-cs"/>
              </a:rPr>
              <a:t> is usually 20 ppm. Higher doses do not enhance pulmonary vasodilation and may increase</a:t>
            </a:r>
          </a:p>
          <a:p>
            <a:r>
              <a:rPr lang="en-US" sz="1200" b="0" i="0" u="none" strike="noStrike" kern="1200" baseline="0" dirty="0">
                <a:solidFill>
                  <a:schemeClr val="tx1"/>
                </a:solidFill>
                <a:latin typeface="+mn-lt"/>
                <a:ea typeface="+mn-ea"/>
                <a:cs typeface="+mn-cs"/>
              </a:rPr>
              <a:t>the incidence of side effects. Clinical response is defined as an improvement in PaO2 by at least 20 mm</a:t>
            </a:r>
          </a:p>
          <a:p>
            <a:r>
              <a:rPr lang="en-US" sz="1200" b="0" i="0" u="none" strike="noStrike" kern="1200" baseline="0" dirty="0">
                <a:solidFill>
                  <a:schemeClr val="tx1"/>
                </a:solidFill>
                <a:latin typeface="+mn-lt"/>
                <a:ea typeface="+mn-ea"/>
                <a:cs typeface="+mn-cs"/>
              </a:rPr>
              <a:t>Hg following initiation of </a:t>
            </a:r>
            <a:r>
              <a:rPr lang="en-US" sz="1200" b="0" i="0" u="none" strike="noStrike" kern="1200" baseline="0" dirty="0" err="1">
                <a:solidFill>
                  <a:schemeClr val="tx1"/>
                </a:solidFill>
                <a:latin typeface="+mn-lt"/>
                <a:ea typeface="+mn-ea"/>
                <a:cs typeface="+mn-cs"/>
              </a:rPr>
              <a:t>iNO</a:t>
            </a:r>
            <a:r>
              <a:rPr lang="en-US" sz="1200" b="0" i="0" u="none" strike="noStrike" kern="1200" baseline="0" dirty="0">
                <a:solidFill>
                  <a:schemeClr val="tx1"/>
                </a:solidFill>
                <a:latin typeface="+mn-lt"/>
                <a:ea typeface="+mn-ea"/>
                <a:cs typeface="+mn-cs"/>
              </a:rPr>
              <a:t>. In infants who fail to respond to </a:t>
            </a:r>
            <a:r>
              <a:rPr lang="en-US" sz="1200" b="0" i="0" u="none" strike="noStrike" kern="1200" baseline="0" dirty="0" err="1">
                <a:solidFill>
                  <a:schemeClr val="tx1"/>
                </a:solidFill>
                <a:latin typeface="+mn-lt"/>
                <a:ea typeface="+mn-ea"/>
                <a:cs typeface="+mn-cs"/>
              </a:rPr>
              <a:t>iNO</a:t>
            </a:r>
            <a:r>
              <a:rPr lang="en-US" sz="1200" b="0" i="0" u="none" strike="noStrike" kern="1200" baseline="0" dirty="0">
                <a:solidFill>
                  <a:schemeClr val="tx1"/>
                </a:solidFill>
                <a:latin typeface="+mn-lt"/>
                <a:ea typeface="+mn-ea"/>
                <a:cs typeface="+mn-cs"/>
              </a:rPr>
              <a:t> after optimizing lung recruitment,</a:t>
            </a:r>
          </a:p>
          <a:p>
            <a:r>
              <a:rPr lang="en-US" sz="1200" b="0" i="0" u="none" strike="noStrike" kern="1200" baseline="0" dirty="0">
                <a:solidFill>
                  <a:schemeClr val="tx1"/>
                </a:solidFill>
                <a:latin typeface="+mn-lt"/>
                <a:ea typeface="+mn-ea"/>
                <a:cs typeface="+mn-cs"/>
              </a:rPr>
              <a:t>ventilation and hemodynamic support, it is important to discontinue </a:t>
            </a:r>
            <a:r>
              <a:rPr lang="en-US" sz="1200" b="0" i="0" u="none" strike="noStrike" kern="1200" baseline="0" dirty="0" err="1">
                <a:solidFill>
                  <a:schemeClr val="tx1"/>
                </a:solidFill>
                <a:latin typeface="+mn-lt"/>
                <a:ea typeface="+mn-ea"/>
                <a:cs typeface="+mn-cs"/>
              </a:rPr>
              <a:t>iNO</a:t>
            </a:r>
            <a:r>
              <a:rPr lang="en-US" sz="1200" b="0" i="0" u="none" strike="noStrike" kern="1200" baseline="0" dirty="0">
                <a:solidFill>
                  <a:schemeClr val="tx1"/>
                </a:solidFill>
                <a:latin typeface="+mn-lt"/>
                <a:ea typeface="+mn-ea"/>
                <a:cs typeface="+mn-cs"/>
              </a:rPr>
              <a:t> to prevent downregulation of</a:t>
            </a:r>
          </a:p>
          <a:p>
            <a:r>
              <a:rPr lang="en-US" sz="1200" b="0" i="0" u="none" strike="noStrike" kern="1200" baseline="0" dirty="0">
                <a:solidFill>
                  <a:schemeClr val="tx1"/>
                </a:solidFill>
                <a:latin typeface="+mn-lt"/>
                <a:ea typeface="+mn-ea"/>
                <a:cs typeface="+mn-cs"/>
              </a:rPr>
              <a:t>endogenous NO pathway [36] and prevent injury by formation of </a:t>
            </a:r>
            <a:r>
              <a:rPr lang="en-US" sz="1200" b="0" i="0" u="none" strike="noStrike" kern="1200" baseline="0" dirty="0" err="1">
                <a:solidFill>
                  <a:schemeClr val="tx1"/>
                </a:solidFill>
                <a:latin typeface="+mn-lt"/>
                <a:ea typeface="+mn-ea"/>
                <a:cs typeface="+mn-cs"/>
              </a:rPr>
              <a:t>peroxynitrite</a:t>
            </a:r>
            <a:r>
              <a:rPr lang="en-US" sz="1200" b="0" i="0" u="none" strike="noStrike" kern="1200" baseline="0" dirty="0">
                <a:solidFill>
                  <a:schemeClr val="tx1"/>
                </a:solidFill>
                <a:latin typeface="+mn-lt"/>
                <a:ea typeface="+mn-ea"/>
                <a:cs typeface="+mn-cs"/>
              </a:rPr>
              <a:t> [32]. Once oxygenation</a:t>
            </a:r>
          </a:p>
          <a:p>
            <a:r>
              <a:rPr lang="en-US" sz="1200" b="0" i="0" u="none" strike="noStrike" kern="1200" baseline="0" dirty="0">
                <a:solidFill>
                  <a:schemeClr val="tx1"/>
                </a:solidFill>
                <a:latin typeface="+mn-lt"/>
                <a:ea typeface="+mn-ea"/>
                <a:cs typeface="+mn-cs"/>
              </a:rPr>
              <a:t>response is achieved, </a:t>
            </a:r>
            <a:r>
              <a:rPr lang="en-US" sz="1200" b="0" i="0" u="none" strike="noStrike" kern="1200" baseline="0" dirty="0" err="1">
                <a:solidFill>
                  <a:schemeClr val="tx1"/>
                </a:solidFill>
                <a:latin typeface="+mn-lt"/>
                <a:ea typeface="+mn-ea"/>
                <a:cs typeface="+mn-cs"/>
              </a:rPr>
              <a:t>iNO</a:t>
            </a:r>
            <a:r>
              <a:rPr lang="en-US" sz="1200" b="0" i="0" u="none" strike="noStrike" kern="1200" baseline="0" dirty="0">
                <a:solidFill>
                  <a:schemeClr val="tx1"/>
                </a:solidFill>
                <a:latin typeface="+mn-lt"/>
                <a:ea typeface="+mn-ea"/>
                <a:cs typeface="+mn-cs"/>
              </a:rPr>
              <a:t> dose can be weaned in decrements of 5 ppm till 5 ppm is reached and</a:t>
            </a:r>
          </a:p>
          <a:p>
            <a:r>
              <a:rPr lang="en-US" sz="1200" b="0" i="0" u="none" strike="noStrike" kern="1200" baseline="0" dirty="0">
                <a:solidFill>
                  <a:schemeClr val="tx1"/>
                </a:solidFill>
                <a:latin typeface="+mn-lt"/>
                <a:ea typeface="+mn-ea"/>
                <a:cs typeface="+mn-cs"/>
              </a:rPr>
              <a:t>by 1 ppm subsequently (see weaning protocol) [37]. It is important to monitor methemoglobin and</a:t>
            </a:r>
          </a:p>
          <a:p>
            <a:r>
              <a:rPr lang="en-US" sz="1200" b="0" i="0" u="none" strike="noStrike" kern="1200" baseline="0" dirty="0">
                <a:solidFill>
                  <a:schemeClr val="tx1"/>
                </a:solidFill>
                <a:latin typeface="+mn-lt"/>
                <a:ea typeface="+mn-ea"/>
                <a:cs typeface="+mn-cs"/>
              </a:rPr>
              <a:t>nitrogen dioxide levels at initiation and daily during treatment with </a:t>
            </a:r>
            <a:r>
              <a:rPr lang="en-US" sz="1200" b="0" i="0" u="none" strike="noStrike" kern="1200" baseline="0" dirty="0" err="1">
                <a:solidFill>
                  <a:schemeClr val="tx1"/>
                </a:solidFill>
                <a:latin typeface="+mn-lt"/>
                <a:ea typeface="+mn-ea"/>
                <a:cs typeface="+mn-cs"/>
              </a:rPr>
              <a:t>iNO</a:t>
            </a:r>
            <a:r>
              <a:rPr lang="en-US" sz="1200" b="0" i="0" u="none" strike="noStrike" kern="1200" baseline="0" dirty="0">
                <a:solidFill>
                  <a:schemeClr val="tx1"/>
                </a:solidFill>
                <a:latin typeface="+mn-lt"/>
                <a:ea typeface="+mn-ea"/>
                <a:cs typeface="+mn-cs"/>
              </a:rPr>
              <a:t>. The approach to weaning</a:t>
            </a:r>
          </a:p>
          <a:p>
            <a:r>
              <a:rPr lang="en-US" sz="1200" b="0" i="0" u="none" strike="noStrike" kern="1200" baseline="0" dirty="0" err="1">
                <a:solidFill>
                  <a:schemeClr val="tx1"/>
                </a:solidFill>
                <a:latin typeface="+mn-lt"/>
                <a:ea typeface="+mn-ea"/>
                <a:cs typeface="+mn-cs"/>
              </a:rPr>
              <a:t>iNO</a:t>
            </a:r>
            <a:r>
              <a:rPr lang="en-US" sz="1200" b="0" i="0" u="none" strike="noStrike" kern="1200" baseline="0" dirty="0">
                <a:solidFill>
                  <a:schemeClr val="tx1"/>
                </a:solidFill>
                <a:latin typeface="+mn-lt"/>
                <a:ea typeface="+mn-ea"/>
                <a:cs typeface="+mn-cs"/>
              </a:rPr>
              <a:t> used in our center is shown in Figure 4.</a:t>
            </a:r>
          </a:p>
          <a:p>
            <a:r>
              <a:rPr lang="en-US" sz="1200" b="0" i="1" u="none" strike="noStrike" kern="1200" baseline="0" dirty="0">
                <a:solidFill>
                  <a:schemeClr val="tx1"/>
                </a:solidFill>
                <a:latin typeface="+mn-lt"/>
                <a:ea typeface="+mn-ea"/>
                <a:cs typeface="+mn-cs"/>
              </a:rPr>
              <a:t>Children </a:t>
            </a:r>
            <a:r>
              <a:rPr lang="en-US" sz="1200" b="1" i="0" u="none" strike="noStrike" kern="1200" baseline="0" dirty="0">
                <a:solidFill>
                  <a:schemeClr val="tx1"/>
                </a:solidFill>
                <a:latin typeface="+mn-lt"/>
                <a:ea typeface="+mn-ea"/>
                <a:cs typeface="+mn-cs"/>
              </a:rPr>
              <a:t>2017</a:t>
            </a:r>
            <a:r>
              <a:rPr lang="en-US" sz="1200" b="0" i="0" u="none" strike="noStrike" kern="1200" baseline="0" dirty="0">
                <a:solidFill>
                  <a:schemeClr val="tx1"/>
                </a:solidFill>
                <a:latin typeface="+mn-lt"/>
                <a:ea typeface="+mn-ea"/>
                <a:cs typeface="+mn-cs"/>
              </a:rPr>
              <a:t>, </a:t>
            </a:r>
            <a:r>
              <a:rPr lang="en-US" sz="1200" b="0" i="1" u="none" strike="noStrike" kern="1200" baseline="0" dirty="0">
                <a:solidFill>
                  <a:schemeClr val="tx1"/>
                </a:solidFill>
                <a:latin typeface="+mn-lt"/>
                <a:ea typeface="+mn-ea"/>
                <a:cs typeface="+mn-cs"/>
              </a:rPr>
              <a:t>4</a:t>
            </a:r>
            <a:r>
              <a:rPr lang="en-US" sz="1200" b="0" i="0" u="none" strike="noStrike" kern="1200" baseline="0" dirty="0">
                <a:solidFill>
                  <a:schemeClr val="tx1"/>
                </a:solidFill>
                <a:latin typeface="+mn-lt"/>
                <a:ea typeface="+mn-ea"/>
                <a:cs typeface="+mn-cs"/>
              </a:rPr>
              <a:t>, 63 8 of 14</a:t>
            </a:r>
          </a:p>
          <a:p>
            <a:r>
              <a:rPr lang="en-US" sz="1200" b="0" i="0" u="none" strike="noStrike" kern="1200" baseline="0" dirty="0" err="1">
                <a:solidFill>
                  <a:schemeClr val="tx1"/>
                </a:solidFill>
                <a:latin typeface="+mn-lt"/>
                <a:ea typeface="+mn-ea"/>
                <a:cs typeface="+mn-cs"/>
              </a:rPr>
              <a:t>peroxynitrite</a:t>
            </a:r>
            <a:r>
              <a:rPr lang="en-US" sz="1200" b="0" i="0" u="none" strike="noStrike" kern="1200" baseline="0" dirty="0">
                <a:solidFill>
                  <a:schemeClr val="tx1"/>
                </a:solidFill>
                <a:latin typeface="+mn-lt"/>
                <a:ea typeface="+mn-ea"/>
                <a:cs typeface="+mn-cs"/>
              </a:rPr>
              <a:t> [32]. Once oxygenation response is achieved, </a:t>
            </a:r>
            <a:r>
              <a:rPr lang="en-US" sz="1200" b="0" i="0" u="none" strike="noStrike" kern="1200" baseline="0" dirty="0" err="1">
                <a:solidFill>
                  <a:schemeClr val="tx1"/>
                </a:solidFill>
                <a:latin typeface="+mn-lt"/>
                <a:ea typeface="+mn-ea"/>
                <a:cs typeface="+mn-cs"/>
              </a:rPr>
              <a:t>iNO</a:t>
            </a:r>
            <a:r>
              <a:rPr lang="en-US" sz="1200" b="0" i="0" u="none" strike="noStrike" kern="1200" baseline="0" dirty="0">
                <a:solidFill>
                  <a:schemeClr val="tx1"/>
                </a:solidFill>
                <a:latin typeface="+mn-lt"/>
                <a:ea typeface="+mn-ea"/>
                <a:cs typeface="+mn-cs"/>
              </a:rPr>
              <a:t> dose can be weaned in decrements</a:t>
            </a:r>
          </a:p>
          <a:p>
            <a:r>
              <a:rPr lang="en-US" sz="1200" b="0" i="0" u="none" strike="noStrike" kern="1200" baseline="0" dirty="0">
                <a:solidFill>
                  <a:schemeClr val="tx1"/>
                </a:solidFill>
                <a:latin typeface="+mn-lt"/>
                <a:ea typeface="+mn-ea"/>
                <a:cs typeface="+mn-cs"/>
              </a:rPr>
              <a:t>of 5 ppm till 5 ppm is reached and by 1 ppm subsequently (see weaning protocol) [37]. It is important</a:t>
            </a:r>
          </a:p>
          <a:p>
            <a:r>
              <a:rPr lang="en-US" sz="1200" b="0" i="0" u="none" strike="noStrike" kern="1200" baseline="0" dirty="0">
                <a:solidFill>
                  <a:schemeClr val="tx1"/>
                </a:solidFill>
                <a:latin typeface="+mn-lt"/>
                <a:ea typeface="+mn-ea"/>
                <a:cs typeface="+mn-cs"/>
              </a:rPr>
              <a:t>to monitor methemoglobin and nitrogen dioxide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Systemic hypotension due to low systemic vascular resistance or left ventricular dysfunction is</a:t>
            </a:r>
          </a:p>
          <a:p>
            <a:r>
              <a:rPr lang="en-US" sz="1200" b="0" i="0" u="none" strike="noStrike" kern="1200" baseline="0" dirty="0">
                <a:solidFill>
                  <a:schemeClr val="tx1"/>
                </a:solidFill>
                <a:latin typeface="+mn-lt"/>
                <a:ea typeface="+mn-ea"/>
                <a:cs typeface="+mn-cs"/>
              </a:rPr>
              <a:t>common in infants with PPHN. Right ventricular dysfunction and failure occurs due to increased</a:t>
            </a:r>
          </a:p>
          <a:p>
            <a:r>
              <a:rPr lang="en-US" sz="1200" b="0" i="0" u="none" strike="noStrike" kern="1200" baseline="0" dirty="0">
                <a:solidFill>
                  <a:schemeClr val="tx1"/>
                </a:solidFill>
                <a:latin typeface="+mn-lt"/>
                <a:ea typeface="+mn-ea"/>
                <a:cs typeface="+mn-cs"/>
              </a:rPr>
              <a:t>afterload in infants with severe PPHN. Optimizing cardiac output with adequate volume expansion</a:t>
            </a:r>
          </a:p>
          <a:p>
            <a:r>
              <a:rPr lang="en-US" sz="1200" b="0" i="0" u="none" strike="noStrike" kern="1200" baseline="0" dirty="0">
                <a:solidFill>
                  <a:schemeClr val="tx1"/>
                </a:solidFill>
                <a:latin typeface="+mn-lt"/>
                <a:ea typeface="+mn-ea"/>
                <a:cs typeface="+mn-cs"/>
              </a:rPr>
              <a:t>and inotropic support is important for achieving optimal gas exchange and systemic oxygen delivery.</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Maintaining adequate (physiological) systemic blood pressure decreases systemic oxygen</a:t>
            </a:r>
          </a:p>
          <a:p>
            <a:r>
              <a:rPr lang="en-US" sz="1200" b="0" i="0" u="none" strike="noStrike" kern="1200" baseline="0" dirty="0">
                <a:solidFill>
                  <a:schemeClr val="tx1"/>
                </a:solidFill>
                <a:latin typeface="+mn-lt"/>
                <a:ea typeface="+mn-ea"/>
                <a:cs typeface="+mn-cs"/>
              </a:rPr>
              <a:t>desaturation by decreasing the pulmonary to systemic shunt through the ductus arteriosus. It is</a:t>
            </a:r>
          </a:p>
          <a:p>
            <a:r>
              <a:rPr lang="en-US" sz="1200" b="0" i="0" u="none" strike="noStrike" kern="1200" baseline="0" dirty="0">
                <a:solidFill>
                  <a:schemeClr val="tx1"/>
                </a:solidFill>
                <a:latin typeface="+mn-lt"/>
                <a:ea typeface="+mn-ea"/>
                <a:cs typeface="+mn-cs"/>
              </a:rPr>
              <a:t>a common practice to increase systemic blood pressure to supraphysiological levels above pulmonary</a:t>
            </a:r>
          </a:p>
          <a:p>
            <a:r>
              <a:rPr lang="en-US" sz="1200" b="0" i="0" u="none" strike="noStrike" kern="1200" baseline="0" dirty="0">
                <a:solidFill>
                  <a:schemeClr val="tx1"/>
                </a:solidFill>
                <a:latin typeface="+mn-lt"/>
                <a:ea typeface="+mn-ea"/>
                <a:cs typeface="+mn-cs"/>
              </a:rPr>
              <a:t>arterial pressures to prevent right-to-left shunting and desaturation [43]. Iatrogenic systemic</a:t>
            </a:r>
          </a:p>
          <a:p>
            <a:r>
              <a:rPr lang="en-US" sz="1200" b="0" i="0" u="none" strike="noStrike" kern="1200" baseline="0" dirty="0">
                <a:solidFill>
                  <a:schemeClr val="tx1"/>
                </a:solidFill>
                <a:latin typeface="+mn-lt"/>
                <a:ea typeface="+mn-ea"/>
                <a:cs typeface="+mn-cs"/>
              </a:rPr>
              <a:t>hypertension does not improve oxygen delivery to the brain or myocardium (preductal), but may</a:t>
            </a:r>
          </a:p>
          <a:p>
            <a:r>
              <a:rPr lang="en-US" sz="1200" b="0" i="0" u="none" strike="noStrike" kern="1200" baseline="0" dirty="0">
                <a:solidFill>
                  <a:schemeClr val="tx1"/>
                </a:solidFill>
                <a:latin typeface="+mn-lt"/>
                <a:ea typeface="+mn-ea"/>
                <a:cs typeface="+mn-cs"/>
              </a:rPr>
              <a:t>increase stress on an already failing right ventricle The right-to-left shunt at PDA acts as a pop</a:t>
            </a:r>
          </a:p>
          <a:p>
            <a:r>
              <a:rPr lang="en-US" sz="1200" b="0" i="0" u="none" strike="noStrike" kern="1200" baseline="0" dirty="0">
                <a:solidFill>
                  <a:schemeClr val="tx1"/>
                </a:solidFill>
                <a:latin typeface="+mn-lt"/>
                <a:ea typeface="+mn-ea"/>
                <a:cs typeface="+mn-cs"/>
              </a:rPr>
              <a:t>off against high right ventricular afterload, and increases shear stress on the pulmonary arterial</a:t>
            </a:r>
          </a:p>
          <a:p>
            <a:r>
              <a:rPr lang="en-US" sz="1200" b="0" i="0" u="none" strike="noStrike" kern="1200" baseline="0" dirty="0">
                <a:solidFill>
                  <a:schemeClr val="tx1"/>
                </a:solidFill>
                <a:latin typeface="+mn-lt"/>
                <a:ea typeface="+mn-ea"/>
                <a:cs typeface="+mn-cs"/>
              </a:rPr>
              <a:t>endothelium. In addition, the vasopressor effect of commonly used inotropic agents is not selective to</a:t>
            </a:r>
          </a:p>
          <a:p>
            <a:r>
              <a:rPr lang="en-US" sz="1200" b="0" i="0" u="none" strike="noStrike" kern="1200" baseline="0" dirty="0">
                <a:solidFill>
                  <a:schemeClr val="tx1"/>
                </a:solidFill>
                <a:latin typeface="+mn-lt"/>
                <a:ea typeface="+mn-ea"/>
                <a:cs typeface="+mn-cs"/>
              </a:rPr>
              <a:t>systemic vasculature and may increase the pulmonary arterial pressure as well</a:t>
            </a: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pt-BR" sz="1200" b="0" i="0" u="none" strike="noStrike" kern="1200" baseline="0" dirty="0" err="1">
                <a:solidFill>
                  <a:schemeClr val="tx1"/>
                </a:solidFill>
                <a:latin typeface="+mn-lt"/>
                <a:ea typeface="+mn-ea"/>
                <a:cs typeface="+mn-cs"/>
              </a:rPr>
              <a:t>Supportive</a:t>
            </a:r>
            <a:r>
              <a:rPr lang="pt-BR" sz="1200" b="0" i="0" u="none" strike="noStrike" kern="1200" baseline="0" dirty="0">
                <a:solidFill>
                  <a:schemeClr val="tx1"/>
                </a:solidFill>
                <a:latin typeface="+mn-lt"/>
                <a:ea typeface="+mn-ea"/>
                <a:cs typeface="+mn-cs"/>
              </a:rPr>
              <a:t> </a:t>
            </a:r>
            <a:r>
              <a:rPr lang="pt-BR" sz="1200" b="0" i="0" u="none" strike="noStrike" kern="1200" baseline="0" dirty="0" err="1">
                <a:solidFill>
                  <a:schemeClr val="tx1"/>
                </a:solidFill>
                <a:latin typeface="+mn-lt"/>
                <a:ea typeface="+mn-ea"/>
                <a:cs typeface="+mn-cs"/>
              </a:rPr>
              <a:t>Therapies</a:t>
            </a:r>
            <a:endParaRPr lang="pt-BR"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Maintaining normal body temperature, glucose level, ionic calcium and sedation/ analgesia are</a:t>
            </a:r>
          </a:p>
          <a:p>
            <a:r>
              <a:rPr lang="en-US" sz="1200" b="0" i="0" u="none" strike="noStrike" kern="1200" baseline="0" dirty="0">
                <a:solidFill>
                  <a:schemeClr val="tx1"/>
                </a:solidFill>
                <a:latin typeface="+mn-lt"/>
                <a:ea typeface="+mn-ea"/>
                <a:cs typeface="+mn-cs"/>
              </a:rPr>
              <a:t>important for optimal outcomes in patients with PPHN.</a:t>
            </a:r>
          </a:p>
          <a:p>
            <a:r>
              <a:rPr lang="pt-BR" sz="1200" b="0" i="0" u="none" strike="noStrike" kern="1200" baseline="0" dirty="0">
                <a:solidFill>
                  <a:schemeClr val="tx1"/>
                </a:solidFill>
                <a:latin typeface="+mn-lt"/>
                <a:ea typeface="+mn-ea"/>
                <a:cs typeface="+mn-cs"/>
              </a:rPr>
              <a:t>6.2. </a:t>
            </a:r>
            <a:r>
              <a:rPr lang="pt-BR" sz="1200" b="0" i="0" u="none" strike="noStrike" kern="1200" baseline="0" dirty="0" err="1">
                <a:solidFill>
                  <a:schemeClr val="tx1"/>
                </a:solidFill>
                <a:latin typeface="+mn-lt"/>
                <a:ea typeface="+mn-ea"/>
                <a:cs typeface="+mn-cs"/>
              </a:rPr>
              <a:t>Lung</a:t>
            </a:r>
            <a:r>
              <a:rPr lang="pt-BR" sz="1200" b="0" i="0" u="none" strike="noStrike" kern="1200" baseline="0" dirty="0">
                <a:solidFill>
                  <a:schemeClr val="tx1"/>
                </a:solidFill>
                <a:latin typeface="+mn-lt"/>
                <a:ea typeface="+mn-ea"/>
                <a:cs typeface="+mn-cs"/>
              </a:rPr>
              <a:t> </a:t>
            </a:r>
            <a:r>
              <a:rPr lang="pt-BR" sz="1200" b="0" i="0" u="none" strike="noStrike" kern="1200" baseline="0" dirty="0" err="1">
                <a:solidFill>
                  <a:schemeClr val="tx1"/>
                </a:solidFill>
                <a:latin typeface="+mn-lt"/>
                <a:ea typeface="+mn-ea"/>
                <a:cs typeface="+mn-cs"/>
              </a:rPr>
              <a:t>Recruitment</a:t>
            </a:r>
            <a:endParaRPr lang="pt-BR"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 common cause of failure to respond to treatment in HRF with impaired oxygenation and</a:t>
            </a:r>
          </a:p>
          <a:p>
            <a:r>
              <a:rPr lang="en-US" sz="1200" b="0" i="0" u="none" strike="noStrike" kern="1200" baseline="0" dirty="0">
                <a:solidFill>
                  <a:schemeClr val="tx1"/>
                </a:solidFill>
                <a:latin typeface="+mn-lt"/>
                <a:ea typeface="+mn-ea"/>
                <a:cs typeface="+mn-cs"/>
              </a:rPr>
              <a:t>ventilation is inadequate lung recruitment. Optimizing lung recruitment with the use of PEEP to</a:t>
            </a:r>
          </a:p>
          <a:p>
            <a:r>
              <a:rPr lang="en-US" sz="1200" b="0" i="0" u="none" strike="noStrike" kern="1200" baseline="0" dirty="0">
                <a:solidFill>
                  <a:schemeClr val="tx1"/>
                </a:solidFill>
                <a:latin typeface="+mn-lt"/>
                <a:ea typeface="+mn-ea"/>
                <a:cs typeface="+mn-cs"/>
              </a:rPr>
              <a:t>achieve lung expansion to functional residual capacity (FRC) approximately 8–9 ribs expansion on</a:t>
            </a:r>
          </a:p>
          <a:p>
            <a:r>
              <a:rPr lang="en-US" sz="1200" b="0" i="0" u="none" strike="noStrike" kern="1200" baseline="0" dirty="0">
                <a:solidFill>
                  <a:schemeClr val="tx1"/>
                </a:solidFill>
                <a:latin typeface="+mn-lt"/>
                <a:ea typeface="+mn-ea"/>
                <a:cs typeface="+mn-cs"/>
              </a:rPr>
              <a:t>anteroposterior chest X-ray) often ensures adequate lung recruitment. Underinflation and overinflation</a:t>
            </a:r>
          </a:p>
          <a:p>
            <a:r>
              <a:rPr lang="en-US" sz="1200" b="0" i="0" u="none" strike="noStrike" kern="1200" baseline="0" dirty="0">
                <a:solidFill>
                  <a:schemeClr val="tx1"/>
                </a:solidFill>
                <a:latin typeface="+mn-lt"/>
                <a:ea typeface="+mn-ea"/>
                <a:cs typeface="+mn-cs"/>
              </a:rPr>
              <a:t>increase PVR due to the mechanical effects on the extra-alveolar and intra-alveolar pulmonary blood</a:t>
            </a:r>
          </a:p>
          <a:p>
            <a:r>
              <a:rPr lang="en-US" sz="1200" b="0" i="0" u="none" strike="noStrike" kern="1200" baseline="0" dirty="0">
                <a:solidFill>
                  <a:schemeClr val="tx1"/>
                </a:solidFill>
                <a:latin typeface="+mn-lt"/>
                <a:ea typeface="+mn-ea"/>
                <a:cs typeface="+mn-cs"/>
              </a:rPr>
              <a:t>vessels. Atelectasis increases intrapulmonary right to left shunting leading to worsening hypoxia and</a:t>
            </a:r>
          </a:p>
          <a:p>
            <a:r>
              <a:rPr lang="en-US" sz="1200" b="0" i="0" u="none" strike="noStrike" kern="1200" baseline="0" dirty="0">
                <a:solidFill>
                  <a:schemeClr val="tx1"/>
                </a:solidFill>
                <a:latin typeface="+mn-lt"/>
                <a:ea typeface="+mn-ea"/>
                <a:cs typeface="+mn-cs"/>
              </a:rPr>
              <a:t>hypercarbia. Overinflation can impede venous return and cause systemic hypotension.</a:t>
            </a:r>
          </a:p>
          <a:p>
            <a:r>
              <a:rPr lang="pt-BR" sz="1200" b="0" i="0" u="none" strike="noStrike" kern="1200" baseline="0" dirty="0">
                <a:solidFill>
                  <a:schemeClr val="tx1"/>
                </a:solidFill>
                <a:latin typeface="+mn-lt"/>
                <a:ea typeface="+mn-ea"/>
                <a:cs typeface="+mn-cs"/>
              </a:rPr>
              <a:t>6.3. </a:t>
            </a:r>
            <a:r>
              <a:rPr lang="pt-BR" sz="1200" b="0" i="0" u="none" strike="noStrike" kern="1200" baseline="0" dirty="0" err="1">
                <a:solidFill>
                  <a:schemeClr val="tx1"/>
                </a:solidFill>
                <a:latin typeface="+mn-lt"/>
                <a:ea typeface="+mn-ea"/>
                <a:cs typeface="+mn-cs"/>
              </a:rPr>
              <a:t>Oxygenation</a:t>
            </a:r>
            <a:endParaRPr lang="pt-BR"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Oxygen is a potent vasodilator and hypoxia causes pulmonary vasoconstriction. Supplemental</a:t>
            </a:r>
          </a:p>
          <a:p>
            <a:r>
              <a:rPr lang="en-US" sz="1200" b="0" i="0" u="none" strike="noStrike" kern="1200" baseline="0" dirty="0">
                <a:solidFill>
                  <a:schemeClr val="tx1"/>
                </a:solidFill>
                <a:latin typeface="+mn-lt"/>
                <a:ea typeface="+mn-ea"/>
                <a:cs typeface="+mn-cs"/>
              </a:rPr>
              <a:t>oxygen should be provided to achieve </a:t>
            </a:r>
            <a:r>
              <a:rPr lang="en-US" sz="1200" b="0" i="0" u="none" strike="noStrike" kern="1200" baseline="0" dirty="0" err="1">
                <a:solidFill>
                  <a:schemeClr val="tx1"/>
                </a:solidFill>
                <a:latin typeface="+mn-lt"/>
                <a:ea typeface="+mn-ea"/>
                <a:cs typeface="+mn-cs"/>
              </a:rPr>
              <a:t>normoxia</a:t>
            </a:r>
            <a:r>
              <a:rPr lang="en-US" sz="1200" b="0" i="0" u="none" strike="noStrike" kern="1200" baseline="0" dirty="0">
                <a:solidFill>
                  <a:schemeClr val="tx1"/>
                </a:solidFill>
                <a:latin typeface="+mn-lt"/>
                <a:ea typeface="+mn-ea"/>
                <a:cs typeface="+mn-cs"/>
              </a:rPr>
              <a:t> (PaO2 between 50 and 80 mmHg) [27]. Hyperoxia</a:t>
            </a:r>
          </a:p>
          <a:p>
            <a:r>
              <a:rPr lang="en-US" sz="1200" b="0" i="0" u="none" strike="noStrike" kern="1200" baseline="0" dirty="0">
                <a:solidFill>
                  <a:schemeClr val="tx1"/>
                </a:solidFill>
                <a:latin typeface="+mn-lt"/>
                <a:ea typeface="+mn-ea"/>
                <a:cs typeface="+mn-cs"/>
              </a:rPr>
              <a:t>(PaO2 &gt; 100 mmHg) does not enhance pulmonary vasodilation [28,29] and increases the formation</a:t>
            </a:r>
          </a:p>
          <a:p>
            <a:r>
              <a:rPr lang="en-US" sz="1200" b="0" i="0" u="none" strike="noStrike" kern="1200" baseline="0" dirty="0">
                <a:solidFill>
                  <a:schemeClr val="tx1"/>
                </a:solidFill>
                <a:latin typeface="+mn-lt"/>
                <a:ea typeface="+mn-ea"/>
                <a:cs typeface="+mn-cs"/>
              </a:rPr>
              <a:t>of oxygen free radicals that increases pulmonary arterial contractility [30,31] and impairs vasodilator</a:t>
            </a:r>
          </a:p>
          <a:p>
            <a:r>
              <a:rPr lang="en-US" sz="1200" b="0" i="0" u="none" strike="noStrike" kern="1200" baseline="0" dirty="0">
                <a:solidFill>
                  <a:schemeClr val="tx1"/>
                </a:solidFill>
                <a:latin typeface="+mn-lt"/>
                <a:ea typeface="+mn-ea"/>
                <a:cs typeface="+mn-cs"/>
              </a:rPr>
              <a:t>response to </a:t>
            </a:r>
            <a:r>
              <a:rPr lang="en-US" sz="1200" b="0" i="0" u="none" strike="noStrike" kern="1200" baseline="0" dirty="0" err="1">
                <a:solidFill>
                  <a:schemeClr val="tx1"/>
                </a:solidFill>
                <a:latin typeface="+mn-lt"/>
                <a:ea typeface="+mn-ea"/>
                <a:cs typeface="+mn-cs"/>
              </a:rPr>
              <a:t>iNO</a:t>
            </a:r>
            <a:r>
              <a:rPr lang="en-US" sz="1200" b="0" i="0" u="none" strike="noStrike" kern="1200" baseline="0" dirty="0">
                <a:solidFill>
                  <a:schemeClr val="tx1"/>
                </a:solidFill>
                <a:latin typeface="+mn-lt"/>
                <a:ea typeface="+mn-ea"/>
                <a:cs typeface="+mn-cs"/>
              </a:rPr>
              <a:t>. The optimal saturation target range for patients with PPHN is not known. Targeting</a:t>
            </a:r>
          </a:p>
          <a:p>
            <a:r>
              <a:rPr lang="en-US" sz="1200" b="0" i="0" u="none" strike="noStrike" kern="1200" baseline="0" dirty="0">
                <a:solidFill>
                  <a:schemeClr val="tx1"/>
                </a:solidFill>
                <a:latin typeface="+mn-lt"/>
                <a:ea typeface="+mn-ea"/>
                <a:cs typeface="+mn-cs"/>
              </a:rPr>
              <a:t>a lower limit of preductal SpO2 of 92% provides a buffer to hypoxic pulmonary vasoconstriction and</a:t>
            </a:r>
          </a:p>
          <a:p>
            <a:r>
              <a:rPr lang="en-US" sz="1200" b="0" i="0" u="none" strike="noStrike" kern="1200" baseline="0" dirty="0">
                <a:solidFill>
                  <a:schemeClr val="tx1"/>
                </a:solidFill>
                <a:latin typeface="+mn-lt"/>
                <a:ea typeface="+mn-ea"/>
                <a:cs typeface="+mn-cs"/>
              </a:rPr>
              <a:t>an upper limit of 97% ensures the optimal balance of pulmonary vasodilation and minimizes adverse</a:t>
            </a:r>
          </a:p>
          <a:p>
            <a:r>
              <a:rPr lang="en-US" sz="1200" b="0" i="0" u="none" strike="noStrike" kern="1200" baseline="0" dirty="0">
                <a:solidFill>
                  <a:schemeClr val="tx1"/>
                </a:solidFill>
                <a:latin typeface="+mn-lt"/>
                <a:ea typeface="+mn-ea"/>
                <a:cs typeface="+mn-cs"/>
              </a:rPr>
              <a:t>effects from oxidative stress [32,33]. Adequacy of tissue oxygen delivery should be followed closely</a:t>
            </a:r>
          </a:p>
          <a:p>
            <a:r>
              <a:rPr lang="en-US" sz="1200" b="0" i="0" u="none" strike="noStrike" kern="1200" baseline="0" dirty="0">
                <a:solidFill>
                  <a:schemeClr val="tx1"/>
                </a:solidFill>
                <a:latin typeface="+mn-lt"/>
                <a:ea typeface="+mn-ea"/>
                <a:cs typeface="+mn-cs"/>
              </a:rPr>
              <a:t>by pulse oximetry and blood gas monitoring for acidosis. Near infrared spectroscopy (NIRS) is a</a:t>
            </a:r>
          </a:p>
          <a:p>
            <a:r>
              <a:rPr lang="en-US" sz="1200" b="0" i="0" u="none" strike="noStrike" kern="1200" baseline="0" dirty="0">
                <a:solidFill>
                  <a:schemeClr val="tx1"/>
                </a:solidFill>
                <a:latin typeface="+mn-lt"/>
                <a:ea typeface="+mn-ea"/>
                <a:cs typeface="+mn-cs"/>
              </a:rPr>
              <a:t>non-invasive assessment of oxygen delivery and is commonly used in postoperative management of</a:t>
            </a:r>
          </a:p>
          <a:p>
            <a:r>
              <a:rPr lang="en-US" sz="1200" b="0" i="0" u="none" strike="noStrike" kern="1200" baseline="0" dirty="0">
                <a:solidFill>
                  <a:schemeClr val="tx1"/>
                </a:solidFill>
                <a:latin typeface="+mn-lt"/>
                <a:ea typeface="+mn-ea"/>
                <a:cs typeface="+mn-cs"/>
              </a:rPr>
              <a:t>congenital heart disease. Although not routinely used in the management of PPHN, there may be</a:t>
            </a:r>
          </a:p>
          <a:p>
            <a:r>
              <a:rPr lang="en-US" sz="1200" b="0" i="0" u="none" strike="noStrike" kern="1200" baseline="0" dirty="0">
                <a:solidFill>
                  <a:schemeClr val="tx1"/>
                </a:solidFill>
                <a:latin typeface="+mn-lt"/>
                <a:ea typeface="+mn-ea"/>
                <a:cs typeface="+mn-cs"/>
              </a:rPr>
              <a:t>benefit to the use of NIRS in the presence of PPHN associated with hypoxic ischemic encephalopathy.</a:t>
            </a:r>
          </a:p>
          <a:p>
            <a:r>
              <a:rPr lang="pt-BR" sz="1200" b="0" i="0" u="none" strike="noStrike" kern="1200" baseline="0" dirty="0">
                <a:solidFill>
                  <a:schemeClr val="tx1"/>
                </a:solidFill>
                <a:latin typeface="+mn-lt"/>
                <a:ea typeface="+mn-ea"/>
                <a:cs typeface="+mn-cs"/>
              </a:rPr>
              <a:t>6.4. </a:t>
            </a:r>
            <a:r>
              <a:rPr lang="pt-BR" sz="1200" b="0" i="0" u="none" strike="noStrike" kern="1200" baseline="0" dirty="0" err="1">
                <a:solidFill>
                  <a:schemeClr val="tx1"/>
                </a:solidFill>
                <a:latin typeface="+mn-lt"/>
                <a:ea typeface="+mn-ea"/>
                <a:cs typeface="+mn-cs"/>
              </a:rPr>
              <a:t>Surfactant</a:t>
            </a:r>
            <a:r>
              <a:rPr lang="pt-BR" sz="1200" b="0" i="0" u="none" strike="noStrike" kern="1200" baseline="0" dirty="0">
                <a:solidFill>
                  <a:schemeClr val="tx1"/>
                </a:solidFill>
                <a:latin typeface="+mn-lt"/>
                <a:ea typeface="+mn-ea"/>
                <a:cs typeface="+mn-cs"/>
              </a:rPr>
              <a:t> </a:t>
            </a:r>
            <a:r>
              <a:rPr lang="pt-BR" sz="1200" b="0" i="0" u="none" strike="noStrike" kern="1200" baseline="0" dirty="0" err="1">
                <a:solidFill>
                  <a:schemeClr val="tx1"/>
                </a:solidFill>
                <a:latin typeface="+mn-lt"/>
                <a:ea typeface="+mn-ea"/>
                <a:cs typeface="+mn-cs"/>
              </a:rPr>
              <a:t>Replacement</a:t>
            </a:r>
            <a:r>
              <a:rPr lang="pt-BR" sz="1200" b="0" i="0" u="none" strike="noStrike" kern="1200" baseline="0" dirty="0">
                <a:solidFill>
                  <a:schemeClr val="tx1"/>
                </a:solidFill>
                <a:latin typeface="+mn-lt"/>
                <a:ea typeface="+mn-ea"/>
                <a:cs typeface="+mn-cs"/>
              </a:rPr>
              <a:t> </a:t>
            </a:r>
            <a:r>
              <a:rPr lang="pt-BR" sz="1200" b="0" i="0" u="none" strike="noStrike" kern="1200" baseline="0" dirty="0" err="1">
                <a:solidFill>
                  <a:schemeClr val="tx1"/>
                </a:solidFill>
                <a:latin typeface="+mn-lt"/>
                <a:ea typeface="+mn-ea"/>
                <a:cs typeface="+mn-cs"/>
              </a:rPr>
              <a:t>Therapy</a:t>
            </a:r>
            <a:endParaRPr lang="pt-BR"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Surfactant inactivation occurs with MAS, pneumonia and sepsis. Surfactant therapy leads to</a:t>
            </a:r>
          </a:p>
          <a:p>
            <a:r>
              <a:rPr lang="en-US" sz="1200" b="0" i="0" u="none" strike="noStrike" kern="1200" baseline="0" dirty="0">
                <a:solidFill>
                  <a:schemeClr val="tx1"/>
                </a:solidFill>
                <a:latin typeface="+mn-lt"/>
                <a:ea typeface="+mn-ea"/>
                <a:cs typeface="+mn-cs"/>
              </a:rPr>
              <a:t>improvement in oxygenation by improving V/Q matching and decreases intrapulmonary shunting.</a:t>
            </a:r>
          </a:p>
          <a:p>
            <a:r>
              <a:rPr lang="en-US" sz="1200" b="0" i="0" u="none" strike="noStrike" kern="1200" baseline="0" dirty="0">
                <a:solidFill>
                  <a:schemeClr val="tx1"/>
                </a:solidFill>
                <a:latin typeface="+mn-lt"/>
                <a:ea typeface="+mn-ea"/>
                <a:cs typeface="+mn-cs"/>
              </a:rPr>
              <a:t>In newborn infants with parenchymal lung disease, surfactant replacement prior to initiation of </a:t>
            </a:r>
            <a:r>
              <a:rPr lang="en-US" sz="1200" b="0" i="0" u="none" strike="noStrike" kern="1200" baseline="0" dirty="0" err="1">
                <a:solidFill>
                  <a:schemeClr val="tx1"/>
                </a:solidFill>
                <a:latin typeface="+mn-lt"/>
                <a:ea typeface="+mn-ea"/>
                <a:cs typeface="+mn-cs"/>
              </a:rPr>
              <a:t>iNO</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improves outcome and reduces the need for extracorporeal membrane oxygenation (ECMO)</a:t>
            </a:r>
            <a:endParaRPr lang="pt-BR" dirty="0"/>
          </a:p>
          <a:p>
            <a:endParaRPr lang="pt-BR" dirty="0"/>
          </a:p>
        </p:txBody>
      </p:sp>
      <p:sp>
        <p:nvSpPr>
          <p:cNvPr id="4" name="Espaço Reservado para Número de Slide 3">
            <a:extLst>
              <a:ext uri="{FF2B5EF4-FFF2-40B4-BE49-F238E27FC236}">
                <a16:creationId xmlns:a16="http://schemas.microsoft.com/office/drawing/2014/main" id="{887BF529-2816-5085-34FB-C5154435B076}"/>
              </a:ext>
            </a:extLst>
          </p:cNvPr>
          <p:cNvSpPr>
            <a:spLocks noGrp="1"/>
          </p:cNvSpPr>
          <p:nvPr>
            <p:ph type="sldNum" sz="quarter" idx="5"/>
          </p:nvPr>
        </p:nvSpPr>
        <p:spPr/>
        <p:txBody>
          <a:bodyPr/>
          <a:lstStyle/>
          <a:p>
            <a:fld id="{18A6B586-8657-4411-894C-AC99C5BE7A9D}" type="slidenum">
              <a:rPr lang="pt-BR" smtClean="0"/>
              <a:t>29</a:t>
            </a:fld>
            <a:endParaRPr lang="pt-BR"/>
          </a:p>
        </p:txBody>
      </p:sp>
    </p:spTree>
    <p:extLst>
      <p:ext uri="{BB962C8B-B14F-4D97-AF65-F5344CB8AC3E}">
        <p14:creationId xmlns:p14="http://schemas.microsoft.com/office/powerpoint/2010/main" val="26050866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18A6B586-8657-4411-894C-AC99C5BE7A9D}" type="slidenum">
              <a:rPr lang="pt-BR" smtClean="0"/>
              <a:t>30</a:t>
            </a:fld>
            <a:endParaRPr lang="pt-BR"/>
          </a:p>
        </p:txBody>
      </p:sp>
    </p:spTree>
    <p:extLst>
      <p:ext uri="{BB962C8B-B14F-4D97-AF65-F5344CB8AC3E}">
        <p14:creationId xmlns:p14="http://schemas.microsoft.com/office/powerpoint/2010/main" val="28730117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sz="1200" b="0" i="0" kern="1200" dirty="0">
                <a:solidFill>
                  <a:schemeClr val="tx1"/>
                </a:solidFill>
                <a:effectLst/>
                <a:latin typeface="+mn-lt"/>
                <a:ea typeface="+mn-ea"/>
                <a:cs typeface="+mn-cs"/>
              </a:rPr>
              <a:t>A higher risk of mortality occurred among patients randomized to high-dose compared with lower-dose sildenafil monotherapy in STARTS-2; the increased risk appeared to occur after 2 years of treatment.</a:t>
            </a:r>
          </a:p>
          <a:p>
            <a:endParaRPr lang="en-US" sz="1200" b="0" i="0" kern="1200" dirty="0">
              <a:solidFill>
                <a:schemeClr val="tx1"/>
              </a:solidFill>
              <a:effectLst/>
              <a:latin typeface="+mn-lt"/>
              <a:ea typeface="+mn-ea"/>
              <a:cs typeface="+mn-cs"/>
            </a:endParaRPr>
          </a:p>
          <a:p>
            <a:r>
              <a:rPr lang="pt-BR" dirty="0"/>
              <a:t>Conclusão: a monoterapia com </a:t>
            </a:r>
            <a:r>
              <a:rPr lang="pt-BR" dirty="0" err="1"/>
              <a:t>sildenafil</a:t>
            </a:r>
            <a:r>
              <a:rPr lang="pt-BR" dirty="0"/>
              <a:t> por 16 semanas é bem tolerada para HAP pediátrica. Embora a comparação primária da alteração percentual no PV2o2 para os 3 grupos de </a:t>
            </a:r>
            <a:r>
              <a:rPr lang="pt-BR" dirty="0" err="1"/>
              <a:t>sildenafil</a:t>
            </a:r>
            <a:r>
              <a:rPr lang="pt-BR" dirty="0"/>
              <a:t> combinados tenha sido apenas marginalmente estatisticamente significante, as melhorias na capacidade de exercício, FC e hemodinâmica com doses médias e altas de </a:t>
            </a:r>
            <a:r>
              <a:rPr lang="pt-BR" dirty="0" err="1"/>
              <a:t>sildenafil</a:t>
            </a:r>
            <a:r>
              <a:rPr lang="pt-BR" dirty="0"/>
              <a:t> sugerem eficácia com essas dosagens. Combinado com os dados intermediários do estudo de extensão em andamento, o perfil geral favorece a dose média. É necessária uma investigação mais aprofundada para determinar a dose ideal com base na idade e peso corporal.</a:t>
            </a:r>
          </a:p>
          <a:p>
            <a:endParaRPr lang="pt-BR" dirty="0"/>
          </a:p>
          <a:p>
            <a:r>
              <a:rPr lang="en-US" sz="1200" b="0" i="0" kern="1200" dirty="0">
                <a:solidFill>
                  <a:schemeClr val="tx1"/>
                </a:solidFill>
                <a:effectLst/>
                <a:latin typeface="+mn-lt"/>
                <a:ea typeface="+mn-ea"/>
                <a:cs typeface="+mn-cs"/>
              </a:rPr>
              <a:t>The most frequently reported AEs in the 16-week study were headache, pyrexia, upper respiratory tract infections, vomiting, and diarrhea. Pyrexia, increased erection, and upper respiratory tract infection occurred in &gt;5% more patients in the sildenafil combined group versus placebo. Pyrexia, vomiting, and nausea appeared to be dose related. The majority of AEs were of mild or moderate intensity. AEs that occurred in ≥3% of patients in the sildenafil combined group are presented </a:t>
            </a:r>
            <a:r>
              <a:rPr lang="en-US" sz="1200" b="0" i="0" kern="1200" dirty="0" err="1">
                <a:solidFill>
                  <a:schemeClr val="tx1"/>
                </a:solidFill>
                <a:effectLst/>
                <a:latin typeface="+mn-lt"/>
                <a:ea typeface="+mn-ea"/>
                <a:cs typeface="+mn-cs"/>
              </a:rPr>
              <a:t>in</a:t>
            </a:r>
            <a:r>
              <a:rPr lang="en-US" sz="1200" b="0" i="0" u="none" strike="noStrike" kern="1200" dirty="0" err="1">
                <a:solidFill>
                  <a:schemeClr val="tx1"/>
                </a:solidFill>
                <a:effectLst/>
                <a:latin typeface="+mn-lt"/>
                <a:ea typeface="+mn-ea"/>
                <a:cs typeface="+mn-cs"/>
                <a:hlinkClick r:id="rId3"/>
              </a:rPr>
              <a:t>Table</a:t>
            </a:r>
            <a:r>
              <a:rPr lang="en-US" sz="1200" b="0" i="0" u="none" strike="noStrike" kern="1200" dirty="0">
                <a:solidFill>
                  <a:schemeClr val="tx1"/>
                </a:solidFill>
                <a:effectLst/>
                <a:latin typeface="+mn-lt"/>
                <a:ea typeface="+mn-ea"/>
                <a:cs typeface="+mn-cs"/>
                <a:hlinkClick r:id="rId3"/>
              </a:rPr>
              <a:t> 4</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r>
              <a:rPr lang="pt-BR" dirty="0"/>
              <a:t>Os dados disponíveis apoiam uma recomendação para pacientes STARTS-2 que recebem </a:t>
            </a:r>
            <a:r>
              <a:rPr lang="pt-BR" dirty="0" err="1"/>
              <a:t>sildenafil</a:t>
            </a:r>
            <a:r>
              <a:rPr lang="pt-BR" dirty="0"/>
              <a:t> em altas doses para diminuir o titulo</a:t>
            </a:r>
          </a:p>
          <a:p>
            <a:endParaRPr lang="pt-BR" dirty="0"/>
          </a:p>
        </p:txBody>
      </p:sp>
      <p:sp>
        <p:nvSpPr>
          <p:cNvPr id="4" name="Espaço Reservado para Número de Slide 3"/>
          <p:cNvSpPr>
            <a:spLocks noGrp="1"/>
          </p:cNvSpPr>
          <p:nvPr>
            <p:ph type="sldNum" sz="quarter" idx="5"/>
          </p:nvPr>
        </p:nvSpPr>
        <p:spPr/>
        <p:txBody>
          <a:bodyPr/>
          <a:lstStyle/>
          <a:p>
            <a:fld id="{18A6B586-8657-4411-894C-AC99C5BE7A9D}" type="slidenum">
              <a:rPr lang="pt-BR" smtClean="0"/>
              <a:t>31</a:t>
            </a:fld>
            <a:endParaRPr lang="pt-BR"/>
          </a:p>
        </p:txBody>
      </p:sp>
    </p:spTree>
    <p:extLst>
      <p:ext uri="{BB962C8B-B14F-4D97-AF65-F5344CB8AC3E}">
        <p14:creationId xmlns:p14="http://schemas.microsoft.com/office/powerpoint/2010/main" val="18838694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0" i="0" u="none" strike="noStrike" kern="1200" baseline="0" dirty="0">
                <a:solidFill>
                  <a:schemeClr val="tx1"/>
                </a:solidFill>
                <a:latin typeface="+mn-lt"/>
                <a:ea typeface="+mn-ea"/>
                <a:cs typeface="+mn-cs"/>
              </a:rPr>
              <a:t>Even </a:t>
            </a:r>
            <a:r>
              <a:rPr lang="pt-BR" sz="1200" b="0" i="0" u="none" strike="noStrike" kern="1200" baseline="0" dirty="0" err="1">
                <a:solidFill>
                  <a:schemeClr val="tx1"/>
                </a:solidFill>
                <a:latin typeface="+mn-lt"/>
                <a:ea typeface="+mn-ea"/>
                <a:cs typeface="+mn-cs"/>
              </a:rPr>
              <a:t>mild</a:t>
            </a:r>
            <a:r>
              <a:rPr lang="pt-BR" sz="1200" b="0" i="0" u="none" strike="noStrike" kern="1200" baseline="0" dirty="0">
                <a:solidFill>
                  <a:schemeClr val="tx1"/>
                </a:solidFill>
                <a:latin typeface="+mn-lt"/>
                <a:ea typeface="+mn-ea"/>
                <a:cs typeface="+mn-cs"/>
              </a:rPr>
              <a:t> </a:t>
            </a:r>
            <a:r>
              <a:rPr lang="pt-BR" sz="1200" b="0" i="0" u="none" strike="noStrike" kern="1200" baseline="0" dirty="0" err="1">
                <a:solidFill>
                  <a:schemeClr val="tx1"/>
                </a:solidFill>
                <a:latin typeface="+mn-lt"/>
                <a:ea typeface="+mn-ea"/>
                <a:cs typeface="+mn-cs"/>
              </a:rPr>
              <a:t>degrees</a:t>
            </a:r>
            <a:r>
              <a:rPr lang="pt-BR"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of oxygen desaturation can markedly elevate pulmonary artery pressure in BPD infants with PH. </a:t>
            </a:r>
            <a:r>
              <a:rPr lang="pt-BR" sz="1200" b="0" i="0" u="none" strike="noStrike" kern="1200" baseline="0" dirty="0">
                <a:solidFill>
                  <a:schemeClr val="tx1"/>
                </a:solidFill>
                <a:latin typeface="+mn-lt"/>
                <a:ea typeface="+mn-ea"/>
                <a:cs typeface="+mn-cs"/>
              </a:rPr>
              <a:t>Prior </a:t>
            </a:r>
            <a:r>
              <a:rPr lang="pt-BR" sz="1200" b="0" i="0" u="none" strike="noStrike" kern="1200" baseline="0" dirty="0" err="1">
                <a:solidFill>
                  <a:schemeClr val="tx1"/>
                </a:solidFill>
                <a:latin typeface="+mn-lt"/>
                <a:ea typeface="+mn-ea"/>
                <a:cs typeface="+mn-cs"/>
              </a:rPr>
              <a:t>to</a:t>
            </a:r>
            <a:r>
              <a:rPr lang="pt-BR" sz="1200" b="0" i="0" u="none" strike="noStrike" kern="1200" baseline="0" dirty="0">
                <a:solidFill>
                  <a:schemeClr val="tx1"/>
                </a:solidFill>
                <a:latin typeface="+mn-lt"/>
                <a:ea typeface="+mn-ea"/>
                <a:cs typeface="+mn-cs"/>
              </a:rPr>
              <a:t> </a:t>
            </a:r>
            <a:r>
              <a:rPr lang="pt-BR" sz="1200" b="0" i="0" u="none" strike="noStrike" kern="1200" baseline="0" dirty="0" err="1">
                <a:solidFill>
                  <a:schemeClr val="tx1"/>
                </a:solidFill>
                <a:latin typeface="+mn-lt"/>
                <a:ea typeface="+mn-ea"/>
                <a:cs typeface="+mn-cs"/>
              </a:rPr>
              <a:t>the</a:t>
            </a:r>
            <a:r>
              <a:rPr lang="pt-BR" sz="1200" b="0" i="0" u="none" strike="noStrike" kern="1200" baseline="0" dirty="0">
                <a:solidFill>
                  <a:schemeClr val="tx1"/>
                </a:solidFill>
                <a:latin typeface="+mn-lt"/>
                <a:ea typeface="+mn-ea"/>
                <a:cs typeface="+mn-cs"/>
              </a:rPr>
              <a:t> </a:t>
            </a:r>
            <a:r>
              <a:rPr lang="pt-BR" sz="1200" b="0" i="0" u="none" strike="noStrike" kern="1200" baseline="0" dirty="0" err="1">
                <a:solidFill>
                  <a:schemeClr val="tx1"/>
                </a:solidFill>
                <a:latin typeface="+mn-lt"/>
                <a:ea typeface="+mn-ea"/>
                <a:cs typeface="+mn-cs"/>
              </a:rPr>
              <a:t>availability</a:t>
            </a:r>
            <a:endParaRPr lang="pt-BR"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of PH-specific drug therapy, chronic supplemental oxygen therapy with close monitoring was associated with resolution</a:t>
            </a:r>
          </a:p>
          <a:p>
            <a:r>
              <a:rPr lang="en-US" sz="1200" b="0" i="0" u="none" strike="noStrike" kern="1200" baseline="0" dirty="0">
                <a:solidFill>
                  <a:schemeClr val="tx1"/>
                </a:solidFill>
                <a:latin typeface="+mn-lt"/>
                <a:ea typeface="+mn-ea"/>
                <a:cs typeface="+mn-cs"/>
              </a:rPr>
              <a:t>of PH in many cases, along with enhanced growth and neurocognitive outcomes. Overzealous use of high levels of oxygen by targeting oxygen saturations beyond the recommended range, however, may theoretically contribute to airway inflammation and should be avoided.5,62 Acute viral respiratory infections can lead to striking increases in PH and coincide with the need for higher FiO2 and increased respiratory </a:t>
            </a:r>
            <a:r>
              <a:rPr lang="pt-BR" sz="1200" b="0" i="0" u="none" strike="noStrike" kern="1200" baseline="0" dirty="0" err="1">
                <a:solidFill>
                  <a:schemeClr val="tx1"/>
                </a:solidFill>
                <a:latin typeface="+mn-lt"/>
                <a:ea typeface="+mn-ea"/>
                <a:cs typeface="+mn-cs"/>
              </a:rPr>
              <a:t>support</a:t>
            </a:r>
            <a:r>
              <a:rPr lang="pt-BR" sz="1200" b="0" i="0" u="none" strike="noStrike" kern="1200" baseline="0" dirty="0">
                <a:solidFill>
                  <a:schemeClr val="tx1"/>
                </a:solidFill>
                <a:latin typeface="+mn-lt"/>
                <a:ea typeface="+mn-ea"/>
                <a:cs typeface="+mn-cs"/>
              </a:rPr>
              <a:t>.</a:t>
            </a:r>
          </a:p>
          <a:p>
            <a:endParaRPr lang="pt-BR" sz="1200" b="0" i="0" u="none" strike="noStrike" kern="1200" baseline="0" dirty="0">
              <a:solidFill>
                <a:schemeClr val="tx1"/>
              </a:solidFill>
              <a:latin typeface="+mn-lt"/>
              <a:ea typeface="+mn-ea"/>
              <a:cs typeface="+mn-cs"/>
            </a:endParaRPr>
          </a:p>
          <a:p>
            <a:r>
              <a:rPr lang="en-US" sz="1200" b="0" i="1" u="none" strike="noStrike" kern="1200" baseline="0" dirty="0">
                <a:solidFill>
                  <a:schemeClr val="tx1"/>
                </a:solidFill>
                <a:latin typeface="+mn-lt"/>
                <a:ea typeface="+mn-ea"/>
                <a:cs typeface="+mn-cs"/>
              </a:rPr>
              <a:t>Recommendation # 9: PH-targeted therapy should be considered for infants with BPD and sustained PH after optimal treatment of underlying respiratory and cardiac disease. (class I, LOE B) Pharmacologic therapy should be initiated in patients with evidence of significantly elevated pulmonary vascular resistance</a:t>
            </a:r>
          </a:p>
          <a:p>
            <a:r>
              <a:rPr lang="en-US" sz="1200" b="0" i="1" u="none" strike="noStrike" kern="1200" baseline="0" dirty="0">
                <a:solidFill>
                  <a:schemeClr val="tx1"/>
                </a:solidFill>
                <a:latin typeface="+mn-lt"/>
                <a:ea typeface="+mn-ea"/>
                <a:cs typeface="+mn-cs"/>
              </a:rPr>
              <a:t>and right ventricular impairment (moderate hypertrophy or dysfunction) not related to left heart disease or pulmonary </a:t>
            </a:r>
            <a:r>
              <a:rPr lang="pt-BR" sz="1200" b="0" i="1" u="none" strike="noStrike" kern="1200" baseline="0" dirty="0" err="1">
                <a:solidFill>
                  <a:schemeClr val="tx1"/>
                </a:solidFill>
                <a:latin typeface="+mn-lt"/>
                <a:ea typeface="+mn-ea"/>
                <a:cs typeface="+mn-cs"/>
              </a:rPr>
              <a:t>vein</a:t>
            </a:r>
            <a:r>
              <a:rPr lang="pt-BR" sz="1200" b="0" i="1" u="none" strike="noStrike" kern="1200" baseline="0" dirty="0">
                <a:solidFill>
                  <a:schemeClr val="tx1"/>
                </a:solidFill>
                <a:latin typeface="+mn-lt"/>
                <a:ea typeface="+mn-ea"/>
                <a:cs typeface="+mn-cs"/>
              </a:rPr>
              <a:t> </a:t>
            </a:r>
            <a:r>
              <a:rPr lang="pt-BR" sz="1200" b="0" i="1" u="none" strike="noStrike" kern="1200" baseline="0" dirty="0" err="1">
                <a:solidFill>
                  <a:schemeClr val="tx1"/>
                </a:solidFill>
                <a:latin typeface="+mn-lt"/>
                <a:ea typeface="+mn-ea"/>
                <a:cs typeface="+mn-cs"/>
              </a:rPr>
              <a:t>stenosis</a:t>
            </a:r>
            <a:r>
              <a:rPr lang="pt-BR" sz="1200" b="0" i="1" u="none" strike="noStrike" kern="1200" baseline="0" dirty="0">
                <a:solidFill>
                  <a:schemeClr val="tx1"/>
                </a:solidFill>
                <a:latin typeface="+mn-lt"/>
                <a:ea typeface="+mn-ea"/>
                <a:cs typeface="+mn-cs"/>
              </a:rPr>
              <a:t>. (</a:t>
            </a:r>
            <a:r>
              <a:rPr lang="pt-BR" sz="1200" b="0" i="1" u="none" strike="noStrike" kern="1200" baseline="0" dirty="0" err="1">
                <a:solidFill>
                  <a:schemeClr val="tx1"/>
                </a:solidFill>
                <a:latin typeface="+mn-lt"/>
                <a:ea typeface="+mn-ea"/>
                <a:cs typeface="+mn-cs"/>
              </a:rPr>
              <a:t>class</a:t>
            </a:r>
            <a:r>
              <a:rPr lang="pt-BR" sz="1200" b="0" i="1" u="none" strike="noStrike" kern="1200" baseline="0" dirty="0">
                <a:solidFill>
                  <a:schemeClr val="tx1"/>
                </a:solidFill>
                <a:latin typeface="+mn-lt"/>
                <a:ea typeface="+mn-ea"/>
                <a:cs typeface="+mn-cs"/>
              </a:rPr>
              <a:t> I, LOE B)</a:t>
            </a:r>
          </a:p>
          <a:p>
            <a:endParaRPr lang="pt-BR" sz="1200" b="0" i="1"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Rationale: Despite the availability of PH-specific drugs for the treatment of PH, there remain many controversies regarding the use of these agents in BPD.6,64,66 There are limited data demonstrating efficacy in infants with BPD; hence, the guidance</a:t>
            </a:r>
          </a:p>
          <a:p>
            <a:r>
              <a:rPr lang="en-US" sz="1200" b="0" i="0" u="none" strike="noStrike" kern="1200" baseline="0" dirty="0">
                <a:solidFill>
                  <a:schemeClr val="tx1"/>
                </a:solidFill>
                <a:latin typeface="+mn-lt"/>
                <a:ea typeface="+mn-ea"/>
                <a:cs typeface="+mn-cs"/>
              </a:rPr>
              <a:t>of a team that includes PH specialists with experience in the management of treated infants is encouraged, and the use of PH-specific drugs should follow thorough diagnostic evaluations and aggressive management of the underlying lung disease (</a:t>
            </a:r>
            <a:r>
              <a:rPr lang="en-US" sz="1200" b="1" i="0" u="none" strike="noStrike" kern="1200" baseline="0" dirty="0">
                <a:solidFill>
                  <a:schemeClr val="tx1"/>
                </a:solidFill>
                <a:latin typeface="+mn-lt"/>
                <a:ea typeface="+mn-ea"/>
                <a:cs typeface="+mn-cs"/>
              </a:rPr>
              <a:t>Table V</a:t>
            </a:r>
            <a:r>
              <a:rPr lang="en-US" sz="1200" b="0" i="0" u="none" strike="noStrike" kern="1200" baseline="0" dirty="0">
                <a:solidFill>
                  <a:schemeClr val="tx1"/>
                </a:solidFill>
                <a:latin typeface="+mn-lt"/>
                <a:ea typeface="+mn-ea"/>
                <a:cs typeface="+mn-cs"/>
              </a:rPr>
              <a:t>; available at www.jpeds.com). PH-targeted</a:t>
            </a:r>
          </a:p>
          <a:p>
            <a:r>
              <a:rPr lang="en-US" sz="1200" b="0" i="0" u="none" strike="noStrike" kern="1200" baseline="0" dirty="0">
                <a:solidFill>
                  <a:schemeClr val="tx1"/>
                </a:solidFill>
                <a:latin typeface="+mn-lt"/>
                <a:ea typeface="+mn-ea"/>
                <a:cs typeface="+mn-cs"/>
              </a:rPr>
              <a:t>therapy should be initiated only with echo- or </a:t>
            </a:r>
            <a:r>
              <a:rPr lang="en-US" sz="1200" b="0" i="0" u="none" strike="noStrike" kern="1200" baseline="0" dirty="0" err="1">
                <a:solidFill>
                  <a:schemeClr val="tx1"/>
                </a:solidFill>
                <a:latin typeface="+mn-lt"/>
                <a:ea typeface="+mn-ea"/>
                <a:cs typeface="+mn-cs"/>
              </a:rPr>
              <a:t>cath</a:t>
            </a:r>
            <a:r>
              <a:rPr lang="en-US" sz="1200" b="0" i="0" u="none" strike="noStrike" kern="1200" baseline="0" dirty="0">
                <a:solidFill>
                  <a:schemeClr val="tx1"/>
                </a:solidFill>
                <a:latin typeface="+mn-lt"/>
                <a:ea typeface="+mn-ea"/>
                <a:cs typeface="+mn-cs"/>
              </a:rPr>
              <a:t>-derived evidence of significant PH. Echo measurements that may be considered significant are a TRJV &gt;3 m/second estimated RV/ LVSP &gt;0.5, and septal flattening in the absence of a significant left to right shunt. Cath measurements considered</a:t>
            </a:r>
          </a:p>
          <a:p>
            <a:r>
              <a:rPr lang="en-US" sz="1200" b="0" i="0" u="none" strike="noStrike" kern="1200" baseline="0" dirty="0">
                <a:solidFill>
                  <a:schemeClr val="tx1"/>
                </a:solidFill>
                <a:latin typeface="+mn-lt"/>
                <a:ea typeface="+mn-ea"/>
                <a:cs typeface="+mn-cs"/>
              </a:rPr>
              <a:t>significant include a ratio of pulmonary artery to systemic pressure ≥0.5, indexed PVR ≥3 WU or </a:t>
            </a:r>
            <a:r>
              <a:rPr lang="en-US" sz="1200" b="0" i="0" u="none" strike="noStrike" kern="1200" baseline="0" dirty="0" err="1">
                <a:solidFill>
                  <a:schemeClr val="tx1"/>
                </a:solidFill>
                <a:latin typeface="+mn-lt"/>
                <a:ea typeface="+mn-ea"/>
                <a:cs typeface="+mn-cs"/>
              </a:rPr>
              <a:t>Rp:Rs</a:t>
            </a:r>
            <a:r>
              <a:rPr lang="en-US" sz="1200" b="0" i="0" u="none" strike="noStrike" kern="1200" baseline="0" dirty="0">
                <a:solidFill>
                  <a:schemeClr val="tx1"/>
                </a:solidFill>
                <a:latin typeface="+mn-lt"/>
                <a:ea typeface="+mn-ea"/>
                <a:cs typeface="+mn-cs"/>
              </a:rPr>
              <a:t> ≥0.5, and a normal</a:t>
            </a:r>
          </a:p>
          <a:p>
            <a:r>
              <a:rPr lang="en-US" sz="1200" b="0" i="0" u="none" strike="noStrike" kern="1200" baseline="0" dirty="0">
                <a:solidFill>
                  <a:schemeClr val="tx1"/>
                </a:solidFill>
                <a:latin typeface="+mn-lt"/>
                <a:ea typeface="+mn-ea"/>
                <a:cs typeface="+mn-cs"/>
              </a:rPr>
              <a:t>wedge or left ventricle end diastolic pressure without evidence </a:t>
            </a:r>
            <a:r>
              <a:rPr lang="pt-BR" sz="1200" b="0" i="0" u="none" strike="noStrike" kern="1200" baseline="0" dirty="0" err="1">
                <a:solidFill>
                  <a:schemeClr val="tx1"/>
                </a:solidFill>
                <a:latin typeface="+mn-lt"/>
                <a:ea typeface="+mn-ea"/>
                <a:cs typeface="+mn-cs"/>
              </a:rPr>
              <a:t>of</a:t>
            </a:r>
            <a:r>
              <a:rPr lang="pt-BR" sz="1200" b="0" i="0" u="none" strike="noStrike" kern="1200" baseline="0" dirty="0">
                <a:solidFill>
                  <a:schemeClr val="tx1"/>
                </a:solidFill>
                <a:latin typeface="+mn-lt"/>
                <a:ea typeface="+mn-ea"/>
                <a:cs typeface="+mn-cs"/>
              </a:rPr>
              <a:t> </a:t>
            </a:r>
            <a:r>
              <a:rPr lang="pt-BR" sz="1200" b="0" i="0" u="none" strike="noStrike" kern="1200" baseline="0" dirty="0" err="1">
                <a:solidFill>
                  <a:schemeClr val="tx1"/>
                </a:solidFill>
                <a:latin typeface="+mn-lt"/>
                <a:ea typeface="+mn-ea"/>
                <a:cs typeface="+mn-cs"/>
              </a:rPr>
              <a:t>significant</a:t>
            </a:r>
            <a:r>
              <a:rPr lang="pt-BR" sz="1200" b="0" i="0" u="none" strike="noStrike" kern="1200" baseline="0" dirty="0">
                <a:solidFill>
                  <a:schemeClr val="tx1"/>
                </a:solidFill>
                <a:latin typeface="+mn-lt"/>
                <a:ea typeface="+mn-ea"/>
                <a:cs typeface="+mn-cs"/>
              </a:rPr>
              <a:t> PVS.6</a:t>
            </a:r>
          </a:p>
          <a:p>
            <a:endParaRPr lang="pt-BR"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In infants with severe BPD, treatment with diuretics, that is,</a:t>
            </a:r>
          </a:p>
          <a:p>
            <a:r>
              <a:rPr lang="en-US" sz="1200" b="0" i="0" u="none" strike="noStrike" kern="1200" baseline="0" dirty="0">
                <a:solidFill>
                  <a:schemeClr val="tx1"/>
                </a:solidFill>
                <a:latin typeface="+mn-lt"/>
                <a:ea typeface="+mn-ea"/>
                <a:cs typeface="+mn-cs"/>
              </a:rPr>
              <a:t>hydrochlorothiazide and spironolactone can be considered,</a:t>
            </a:r>
          </a:p>
          <a:p>
            <a:r>
              <a:rPr lang="en-US" sz="1200" b="0" i="0" u="none" strike="noStrike" kern="1200" baseline="0" dirty="0">
                <a:solidFill>
                  <a:schemeClr val="tx1"/>
                </a:solidFill>
                <a:latin typeface="+mn-lt"/>
                <a:ea typeface="+mn-ea"/>
                <a:cs typeface="+mn-cs"/>
              </a:rPr>
              <a:t>especially when volume overload is evident.20 54 Spironolactone</a:t>
            </a:r>
          </a:p>
          <a:p>
            <a:r>
              <a:rPr lang="en-US" sz="1200" b="0" i="0" u="none" strike="noStrike" kern="1200" baseline="0" dirty="0">
                <a:solidFill>
                  <a:schemeClr val="tx1"/>
                </a:solidFill>
                <a:latin typeface="+mn-lt"/>
                <a:ea typeface="+mn-ea"/>
                <a:cs typeface="+mn-cs"/>
              </a:rPr>
              <a:t>may have additional benefits in neonates and young infants due</a:t>
            </a:r>
          </a:p>
          <a:p>
            <a:r>
              <a:rPr lang="en-US" sz="1200" b="0" i="0" u="none" strike="noStrike" kern="1200" baseline="0" dirty="0">
                <a:solidFill>
                  <a:schemeClr val="tx1"/>
                </a:solidFill>
                <a:latin typeface="+mn-lt"/>
                <a:ea typeface="+mn-ea"/>
                <a:cs typeface="+mn-cs"/>
              </a:rPr>
              <a:t>to mineralocorticoid blockade in RV hypertrophy and PH and</a:t>
            </a:r>
          </a:p>
          <a:p>
            <a:r>
              <a:rPr lang="en-US" sz="1200" b="0" i="0" u="none" strike="noStrike" kern="1200" baseline="0" dirty="0">
                <a:solidFill>
                  <a:schemeClr val="tx1"/>
                </a:solidFill>
                <a:latin typeface="+mn-lt"/>
                <a:ea typeface="+mn-ea"/>
                <a:cs typeface="+mn-cs"/>
              </a:rPr>
              <a:t>can improve lung mechanics in BPD</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Of the three current potential target pathways for PH treatment</a:t>
            </a:r>
          </a:p>
          <a:p>
            <a:r>
              <a:rPr lang="en-US" sz="1200" b="0" i="0" u="none" strike="noStrike" kern="1200" baseline="0" dirty="0">
                <a:solidFill>
                  <a:schemeClr val="tx1"/>
                </a:solidFill>
                <a:latin typeface="+mn-lt"/>
                <a:ea typeface="+mn-ea"/>
                <a:cs typeface="+mn-cs"/>
              </a:rPr>
              <a:t>in BPD/</a:t>
            </a:r>
            <a:r>
              <a:rPr lang="en-US" sz="1200" b="0" i="0" u="none" strike="noStrike" kern="1200" baseline="0" dirty="0" err="1">
                <a:solidFill>
                  <a:schemeClr val="tx1"/>
                </a:solidFill>
                <a:latin typeface="+mn-lt"/>
                <a:ea typeface="+mn-ea"/>
                <a:cs typeface="+mn-cs"/>
              </a:rPr>
              <a:t>nCLD</a:t>
            </a:r>
            <a:r>
              <a:rPr lang="en-US" sz="1200" b="0" i="0" u="none" strike="noStrike" kern="1200" baseline="0" dirty="0">
                <a:solidFill>
                  <a:schemeClr val="tx1"/>
                </a:solidFill>
                <a:latin typeface="+mn-lt"/>
                <a:ea typeface="+mn-ea"/>
                <a:cs typeface="+mn-cs"/>
              </a:rPr>
              <a:t>, the widest experience is reported for the modulation</a:t>
            </a:r>
          </a:p>
          <a:p>
            <a:r>
              <a:rPr lang="en-US" sz="1200" b="0" i="0" u="none" strike="noStrike" kern="1200" baseline="0" dirty="0">
                <a:solidFill>
                  <a:schemeClr val="tx1"/>
                </a:solidFill>
                <a:latin typeface="+mn-lt"/>
                <a:ea typeface="+mn-ea"/>
                <a:cs typeface="+mn-cs"/>
              </a:rPr>
              <a:t>of the NO </a:t>
            </a:r>
            <a:r>
              <a:rPr lang="en-US" sz="1200" b="0" i="0" u="none" strike="noStrike" kern="1200" baseline="0" dirty="0" err="1">
                <a:solidFill>
                  <a:schemeClr val="tx1"/>
                </a:solidFill>
                <a:latin typeface="+mn-lt"/>
                <a:ea typeface="+mn-ea"/>
                <a:cs typeface="+mn-cs"/>
              </a:rPr>
              <a:t>signalling</a:t>
            </a:r>
            <a:r>
              <a:rPr lang="en-US" sz="1200" b="0" i="0" u="none" strike="noStrike" kern="1200" baseline="0" dirty="0">
                <a:solidFill>
                  <a:schemeClr val="tx1"/>
                </a:solidFill>
                <a:latin typeface="+mn-lt"/>
                <a:ea typeface="+mn-ea"/>
                <a:cs typeface="+mn-cs"/>
              </a:rPr>
              <a:t> pathway with the PDE-5-inhibitor sildenafil.</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Pulmonary hypertension in the setting of BPD is often </a:t>
            </a:r>
            <a:r>
              <a:rPr lang="en-US" sz="1200" b="0" i="0" u="none" strike="noStrike" kern="1200" baseline="0" dirty="0" err="1">
                <a:solidFill>
                  <a:schemeClr val="tx1"/>
                </a:solidFill>
                <a:latin typeface="+mn-lt"/>
                <a:ea typeface="+mn-ea"/>
                <a:cs typeface="+mn-cs"/>
              </a:rPr>
              <a:t>mul</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tifactorial</a:t>
            </a:r>
            <a:r>
              <a:rPr lang="en-US" sz="1200" b="0" i="0" u="none" strike="noStrike" kern="1200" baseline="0" dirty="0">
                <a:solidFill>
                  <a:schemeClr val="tx1"/>
                </a:solidFill>
                <a:latin typeface="+mn-lt"/>
                <a:ea typeface="+mn-ea"/>
                <a:cs typeface="+mn-cs"/>
              </a:rPr>
              <a:t>. A reduction in cross-sectional area of the </a:t>
            </a:r>
            <a:r>
              <a:rPr lang="en-US" sz="1200" b="0" i="0" u="none" strike="noStrike" kern="1200" baseline="0" dirty="0" err="1">
                <a:solidFill>
                  <a:schemeClr val="tx1"/>
                </a:solidFill>
                <a:latin typeface="+mn-lt"/>
                <a:ea typeface="+mn-ea"/>
                <a:cs typeface="+mn-cs"/>
              </a:rPr>
              <a:t>pulmo</a:t>
            </a:r>
            <a:r>
              <a:rPr lang="en-US" sz="1200" b="0" i="0" u="none" strike="noStrike" kern="1200" baseline="0" dirty="0">
                <a:solidFill>
                  <a:schemeClr val="tx1"/>
                </a:solidFill>
                <a:latin typeface="+mn-lt"/>
                <a:ea typeface="+mn-ea"/>
                <a:cs typeface="+mn-cs"/>
              </a:rPr>
              <a:t> nary vasculature due to inhibition of lung development combined with vascular remodeling is considered to be the underlying pathology of pulmonary hypertension.</a:t>
            </a:r>
          </a:p>
          <a:p>
            <a:endParaRPr lang="en-US" sz="1200" b="0" i="0" u="none" strike="noStrike" kern="1200" baseline="0" dirty="0">
              <a:solidFill>
                <a:schemeClr val="tx1"/>
              </a:solidFill>
              <a:latin typeface="+mn-lt"/>
              <a:ea typeface="+mn-ea"/>
              <a:cs typeface="+mn-cs"/>
            </a:endParaRPr>
          </a:p>
          <a:p>
            <a:pPr lvl="0"/>
            <a:r>
              <a:rPr lang="en-US" sz="1200" kern="1200" dirty="0">
                <a:solidFill>
                  <a:schemeClr val="tx1"/>
                </a:solidFill>
                <a:effectLst/>
                <a:latin typeface="+mn-lt"/>
                <a:ea typeface="+mn-ea"/>
                <a:cs typeface="+mn-cs"/>
              </a:rPr>
              <a:t>Rationale: Infants with BPD can have progressive worsening of PH or acute elevations of PAP because of viral infections with parenchymal inflammation or hypoxia triggering acute deterioration. These infants often present with sudden lability in their saturations with profound desaturations and hypotension in response to even simple daily care interventions.</a:t>
            </a:r>
            <a:endParaRPr lang="pt-BR"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An initial evaluation to rule out airway obstruction and acute atelectasis or pneumonia should be performed before considering escalation of PH therapy. These acute episodes may necessitate escalation of ventilator support, measures to treat the offending trigger (</a:t>
            </a:r>
            <a:r>
              <a:rPr lang="en-US" sz="1200" kern="1200" dirty="0" err="1">
                <a:solidFill>
                  <a:schemeClr val="tx1"/>
                </a:solidFill>
                <a:effectLst/>
                <a:latin typeface="+mn-lt"/>
                <a:ea typeface="+mn-ea"/>
                <a:cs typeface="+mn-cs"/>
              </a:rPr>
              <a:t>eg</a:t>
            </a:r>
            <a:r>
              <a:rPr lang="en-US" sz="1200" kern="1200" dirty="0">
                <a:solidFill>
                  <a:schemeClr val="tx1"/>
                </a:solidFill>
                <a:effectLst/>
                <a:latin typeface="+mn-lt"/>
                <a:ea typeface="+mn-ea"/>
                <a:cs typeface="+mn-cs"/>
              </a:rPr>
              <a:t>, antibiotics for infection, steroids for inflammation, gastroesophageal reflux therapy), and PH-directed therapies and inotropes to support cardiac function. </a:t>
            </a:r>
            <a:r>
              <a:rPr lang="en-US" sz="1200" kern="1200" dirty="0" err="1">
                <a:solidFill>
                  <a:schemeClr val="tx1"/>
                </a:solidFill>
                <a:effectLst/>
                <a:latin typeface="+mn-lt"/>
                <a:ea typeface="+mn-ea"/>
                <a:cs typeface="+mn-cs"/>
              </a:rPr>
              <a:t>iNO</a:t>
            </a:r>
            <a:r>
              <a:rPr lang="en-US" sz="1200" kern="1200" dirty="0">
                <a:solidFill>
                  <a:schemeClr val="tx1"/>
                </a:solidFill>
                <a:effectLst/>
                <a:latin typeface="+mn-lt"/>
                <a:ea typeface="+mn-ea"/>
                <a:cs typeface="+mn-cs"/>
              </a:rPr>
              <a:t> causes selective pulmonary vasodilation and improves oxygenation in infants with established BPD.5,49,63 A dose of 10-20 PPM should be used for acute PH crises and weaned after stabilization as tolerated.24,49 Low dose </a:t>
            </a:r>
            <a:r>
              <a:rPr lang="en-US" sz="1200" kern="1200" dirty="0" err="1">
                <a:solidFill>
                  <a:schemeClr val="tx1"/>
                </a:solidFill>
                <a:effectLst/>
                <a:latin typeface="+mn-lt"/>
                <a:ea typeface="+mn-ea"/>
                <a:cs typeface="+mn-cs"/>
              </a:rPr>
              <a:t>iNO</a:t>
            </a:r>
            <a:r>
              <a:rPr lang="en-US" sz="1200" kern="1200" dirty="0">
                <a:solidFill>
                  <a:schemeClr val="tx1"/>
                </a:solidFill>
                <a:effectLst/>
                <a:latin typeface="+mn-lt"/>
                <a:ea typeface="+mn-ea"/>
                <a:cs typeface="+mn-cs"/>
              </a:rPr>
              <a:t> may further improve ventilation-perfusion matching, allowing for better oxygenation at lower FiO2, whereas higher doses (20 ppm) favor improvements in pulmonary hemodynamics. Weaning strategies vary and usually involve initial rapid weaning to a dose of 3-5 PPM, followed by a more gradual reduction by 1 PPM before being stopped. The need for increasing FiO2 or echo evidence of worsening PH suggests the need for </a:t>
            </a:r>
            <a:r>
              <a:rPr lang="en-US" sz="1200" kern="1200" dirty="0" err="1">
                <a:solidFill>
                  <a:schemeClr val="tx1"/>
                </a:solidFill>
                <a:effectLst/>
                <a:latin typeface="+mn-lt"/>
                <a:ea typeface="+mn-ea"/>
                <a:cs typeface="+mn-cs"/>
              </a:rPr>
              <a:t>reinitiation</a:t>
            </a:r>
            <a:r>
              <a:rPr lang="en-US" sz="1200" kern="1200" dirty="0">
                <a:solidFill>
                  <a:schemeClr val="tx1"/>
                </a:solidFill>
                <a:effectLst/>
                <a:latin typeface="+mn-lt"/>
                <a:ea typeface="+mn-ea"/>
                <a:cs typeface="+mn-cs"/>
              </a:rPr>
              <a:t> of </a:t>
            </a:r>
            <a:r>
              <a:rPr lang="en-US" sz="1200" kern="1200" dirty="0" err="1">
                <a:solidFill>
                  <a:schemeClr val="tx1"/>
                </a:solidFill>
                <a:effectLst/>
                <a:latin typeface="+mn-lt"/>
                <a:ea typeface="+mn-ea"/>
                <a:cs typeface="+mn-cs"/>
              </a:rPr>
              <a:t>iNO</a:t>
            </a:r>
            <a:r>
              <a:rPr lang="en-US" sz="1200" kern="1200" dirty="0">
                <a:solidFill>
                  <a:schemeClr val="tx1"/>
                </a:solidFill>
                <a:effectLst/>
                <a:latin typeface="+mn-lt"/>
                <a:ea typeface="+mn-ea"/>
                <a:cs typeface="+mn-cs"/>
              </a:rPr>
              <a:t>. By prolonging cGMP levels during </a:t>
            </a:r>
            <a:r>
              <a:rPr lang="en-US" sz="1200" kern="1200" dirty="0" err="1">
                <a:solidFill>
                  <a:schemeClr val="tx1"/>
                </a:solidFill>
                <a:effectLst/>
                <a:latin typeface="+mn-lt"/>
                <a:ea typeface="+mn-ea"/>
                <a:cs typeface="+mn-cs"/>
              </a:rPr>
              <a:t>iNO</a:t>
            </a:r>
            <a:r>
              <a:rPr lang="en-US" sz="1200" kern="1200" dirty="0">
                <a:solidFill>
                  <a:schemeClr val="tx1"/>
                </a:solidFill>
                <a:effectLst/>
                <a:latin typeface="+mn-lt"/>
                <a:ea typeface="+mn-ea"/>
                <a:cs typeface="+mn-cs"/>
              </a:rPr>
              <a:t> induced vasodilation, PDE-5 inhibitors may be useful to augment the response to </a:t>
            </a:r>
            <a:r>
              <a:rPr lang="en-US" sz="1200" kern="1200" dirty="0" err="1">
                <a:solidFill>
                  <a:schemeClr val="tx1"/>
                </a:solidFill>
                <a:effectLst/>
                <a:latin typeface="+mn-lt"/>
                <a:ea typeface="+mn-ea"/>
                <a:cs typeface="+mn-cs"/>
              </a:rPr>
              <a:t>iNO</a:t>
            </a:r>
            <a:r>
              <a:rPr lang="en-US" sz="1200" kern="1200" dirty="0">
                <a:solidFill>
                  <a:schemeClr val="tx1"/>
                </a:solidFill>
                <a:effectLst/>
                <a:latin typeface="+mn-lt"/>
                <a:ea typeface="+mn-ea"/>
                <a:cs typeface="+mn-cs"/>
              </a:rPr>
              <a:t> therapy or to prevent rebound PH after abrupt withdrawal of iNO.64,65 Although both therapies are expensive, the transient use of sildenafil may prevent the reinstitution of </a:t>
            </a:r>
            <a:r>
              <a:rPr lang="en-US" sz="1200" kern="1200" dirty="0" err="1">
                <a:solidFill>
                  <a:schemeClr val="tx1"/>
                </a:solidFill>
                <a:effectLst/>
                <a:latin typeface="+mn-lt"/>
                <a:ea typeface="+mn-ea"/>
                <a:cs typeface="+mn-cs"/>
              </a:rPr>
              <a:t>iNO</a:t>
            </a:r>
            <a:r>
              <a:rPr lang="en-US" sz="1200" kern="1200" dirty="0">
                <a:solidFill>
                  <a:schemeClr val="tx1"/>
                </a:solidFill>
                <a:effectLst/>
                <a:latin typeface="+mn-lt"/>
                <a:ea typeface="+mn-ea"/>
                <a:cs typeface="+mn-cs"/>
              </a:rPr>
              <a:t> and provide an overall cost savings.</a:t>
            </a:r>
            <a:endParaRPr lang="pt-BR" sz="1200" kern="1200" dirty="0">
              <a:solidFill>
                <a:schemeClr val="tx1"/>
              </a:solidFill>
              <a:effectLst/>
              <a:latin typeface="+mn-lt"/>
              <a:ea typeface="+mn-ea"/>
              <a:cs typeface="+mn-cs"/>
            </a:endParaRPr>
          </a:p>
          <a:p>
            <a:endParaRPr lang="pt-BR" dirty="0"/>
          </a:p>
        </p:txBody>
      </p:sp>
      <p:sp>
        <p:nvSpPr>
          <p:cNvPr id="4" name="Espaço Reservado para Número de Slide 3"/>
          <p:cNvSpPr>
            <a:spLocks noGrp="1"/>
          </p:cNvSpPr>
          <p:nvPr>
            <p:ph type="sldNum" sz="quarter" idx="5"/>
          </p:nvPr>
        </p:nvSpPr>
        <p:spPr/>
        <p:txBody>
          <a:bodyPr/>
          <a:lstStyle/>
          <a:p>
            <a:fld id="{18A6B586-8657-4411-894C-AC99C5BE7A9D}" type="slidenum">
              <a:rPr lang="pt-BR" smtClean="0"/>
              <a:t>34</a:t>
            </a:fld>
            <a:endParaRPr lang="pt-BR"/>
          </a:p>
        </p:txBody>
      </p:sp>
    </p:spTree>
    <p:extLst>
      <p:ext uri="{BB962C8B-B14F-4D97-AF65-F5344CB8AC3E}">
        <p14:creationId xmlns:p14="http://schemas.microsoft.com/office/powerpoint/2010/main" val="30615010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A circulação neonatal normal passa por um declínio acentuado da RVP e da PAP imediatamente após o nascimento. Tal fenômeno é essencial para permitir o aumento do fluxo sanguíneo pulmonar para uma transição </a:t>
            </a:r>
            <a:r>
              <a:rPr lang="pt-BR" dirty="0" err="1"/>
              <a:t>cardirrespiratória</a:t>
            </a:r>
            <a:r>
              <a:rPr lang="pt-BR" dirty="0"/>
              <a:t> normal. Em alguns RN a RVP e PAP permanecem elevadas, levando a uma hipoxemia acentuada devido a um shunt extrapulmonar D&gt;E de sangue através do PDA e/ou FO o que é conhecido como HPPRN.</a:t>
            </a:r>
          </a:p>
        </p:txBody>
      </p:sp>
      <p:sp>
        <p:nvSpPr>
          <p:cNvPr id="4" name="Espaço Reservado para Número de Slide 3"/>
          <p:cNvSpPr>
            <a:spLocks noGrp="1"/>
          </p:cNvSpPr>
          <p:nvPr>
            <p:ph type="sldNum" sz="quarter" idx="5"/>
          </p:nvPr>
        </p:nvSpPr>
        <p:spPr/>
        <p:txBody>
          <a:bodyPr/>
          <a:lstStyle/>
          <a:p>
            <a:fld id="{18A6B586-8657-4411-894C-AC99C5BE7A9D}" type="slidenum">
              <a:rPr lang="pt-BR" smtClean="0"/>
              <a:t>3</a:t>
            </a:fld>
            <a:endParaRPr lang="pt-BR"/>
          </a:p>
        </p:txBody>
      </p:sp>
    </p:spTree>
    <p:extLst>
      <p:ext uri="{BB962C8B-B14F-4D97-AF65-F5344CB8AC3E}">
        <p14:creationId xmlns:p14="http://schemas.microsoft.com/office/powerpoint/2010/main" val="2847019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EDC078-79B2-1061-E2D0-58158E9AE4E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7A4F09F-F572-3FFD-2024-3DFF3629AB61}"/>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8A494F7A-3E17-1FE4-5465-B22629550575}"/>
              </a:ext>
            </a:extLst>
          </p:cNvPr>
          <p:cNvSpPr>
            <a:spLocks noGrp="1"/>
          </p:cNvSpPr>
          <p:nvPr>
            <p:ph type="body" idx="1"/>
          </p:nvPr>
        </p:nvSpPr>
        <p:spPr/>
        <p:txBody>
          <a:bodyPr/>
          <a:lstStyle/>
          <a:p>
            <a:pPr rtl="0">
              <a:spcBef>
                <a:spcPts val="0"/>
              </a:spcBef>
              <a:spcAft>
                <a:spcPts val="0"/>
              </a:spcAft>
            </a:pPr>
            <a:endParaRPr lang="pt-BR" dirty="0"/>
          </a:p>
        </p:txBody>
      </p:sp>
      <p:sp>
        <p:nvSpPr>
          <p:cNvPr id="4" name="Espaço Reservado para Número de Slide 3">
            <a:extLst>
              <a:ext uri="{FF2B5EF4-FFF2-40B4-BE49-F238E27FC236}">
                <a16:creationId xmlns:a16="http://schemas.microsoft.com/office/drawing/2014/main" id="{695115FD-FA45-EF0E-1549-5A393B003FA3}"/>
              </a:ext>
            </a:extLst>
          </p:cNvPr>
          <p:cNvSpPr>
            <a:spLocks noGrp="1"/>
          </p:cNvSpPr>
          <p:nvPr>
            <p:ph type="sldNum" sz="quarter" idx="5"/>
          </p:nvPr>
        </p:nvSpPr>
        <p:spPr/>
        <p:txBody>
          <a:bodyPr/>
          <a:lstStyle/>
          <a:p>
            <a:fld id="{18A6B586-8657-4411-894C-AC99C5BE7A9D}" type="slidenum">
              <a:rPr lang="pt-BR" smtClean="0"/>
              <a:t>4</a:t>
            </a:fld>
            <a:endParaRPr lang="pt-BR"/>
          </a:p>
        </p:txBody>
      </p:sp>
    </p:spTree>
    <p:extLst>
      <p:ext uri="{BB962C8B-B14F-4D97-AF65-F5344CB8AC3E}">
        <p14:creationId xmlns:p14="http://schemas.microsoft.com/office/powerpoint/2010/main" val="2173812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D85B6-D5C4-BA6F-ED6F-763EABBC3EE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E47A3A0C-FC67-43BC-5C43-3F9C9E931109}"/>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857152D2-0D3F-9A89-4EBD-6BB4BBC1BD16}"/>
              </a:ext>
            </a:extLst>
          </p:cNvPr>
          <p:cNvSpPr>
            <a:spLocks noGrp="1"/>
          </p:cNvSpPr>
          <p:nvPr>
            <p:ph type="body" idx="1"/>
          </p:nvPr>
        </p:nvSpPr>
        <p:spPr/>
        <p:txBody>
          <a:bodyPr/>
          <a:lstStyle/>
          <a:p>
            <a:pPr rtl="0">
              <a:spcBef>
                <a:spcPts val="0"/>
              </a:spcBef>
              <a:spcAft>
                <a:spcPts val="0"/>
              </a:spcAft>
            </a:pPr>
            <a:r>
              <a:rPr lang="pt-BR" dirty="0"/>
              <a:t>O fator clínico mais comum na HPPRN foi a labilidade da saturação (86%) seguido pela diferença de saturação </a:t>
            </a:r>
            <a:r>
              <a:rPr lang="pt-BR" dirty="0" err="1"/>
              <a:t>pré</a:t>
            </a:r>
            <a:r>
              <a:rPr lang="pt-BR" dirty="0"/>
              <a:t> e pós </a:t>
            </a:r>
            <a:r>
              <a:rPr lang="pt-BR" dirty="0" err="1"/>
              <a:t>ductal</a:t>
            </a:r>
            <a:r>
              <a:rPr lang="pt-BR" dirty="0"/>
              <a:t> (77%) e a necessidade de uma FiO2 elevada e/ou suporte respiratório (73%)</a:t>
            </a:r>
          </a:p>
        </p:txBody>
      </p:sp>
      <p:sp>
        <p:nvSpPr>
          <p:cNvPr id="4" name="Espaço Reservado para Número de Slide 3">
            <a:extLst>
              <a:ext uri="{FF2B5EF4-FFF2-40B4-BE49-F238E27FC236}">
                <a16:creationId xmlns:a16="http://schemas.microsoft.com/office/drawing/2014/main" id="{AECE1CAA-793E-75D5-0646-1F8F0EADF94D}"/>
              </a:ext>
            </a:extLst>
          </p:cNvPr>
          <p:cNvSpPr>
            <a:spLocks noGrp="1"/>
          </p:cNvSpPr>
          <p:nvPr>
            <p:ph type="sldNum" sz="quarter" idx="5"/>
          </p:nvPr>
        </p:nvSpPr>
        <p:spPr/>
        <p:txBody>
          <a:bodyPr/>
          <a:lstStyle/>
          <a:p>
            <a:fld id="{18A6B586-8657-4411-894C-AC99C5BE7A9D}" type="slidenum">
              <a:rPr lang="pt-BR" smtClean="0"/>
              <a:t>7</a:t>
            </a:fld>
            <a:endParaRPr lang="pt-BR"/>
          </a:p>
        </p:txBody>
      </p:sp>
    </p:spTree>
    <p:extLst>
      <p:ext uri="{BB962C8B-B14F-4D97-AF65-F5344CB8AC3E}">
        <p14:creationId xmlns:p14="http://schemas.microsoft.com/office/powerpoint/2010/main" val="738423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095510-8D62-C564-55E5-939F7E5A0FAD}"/>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7DB50D51-0FC5-A0A7-3DB7-14CFA6CABD65}"/>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AED0B1C2-A9AC-83D9-396D-7DE58591C308}"/>
              </a:ext>
            </a:extLst>
          </p:cNvPr>
          <p:cNvSpPr>
            <a:spLocks noGrp="1"/>
          </p:cNvSpPr>
          <p:nvPr>
            <p:ph type="body" idx="1"/>
          </p:nvPr>
        </p:nvSpPr>
        <p:spPr/>
        <p:txBody>
          <a:bodyPr/>
          <a:lstStyle/>
          <a:p>
            <a:pPr rtl="0">
              <a:spcBef>
                <a:spcPts val="0"/>
              </a:spcBef>
              <a:spcAft>
                <a:spcPts val="0"/>
              </a:spcAft>
            </a:pPr>
            <a:endParaRPr lang="pt-BR" dirty="0"/>
          </a:p>
        </p:txBody>
      </p:sp>
      <p:sp>
        <p:nvSpPr>
          <p:cNvPr id="4" name="Espaço Reservado para Número de Slide 3">
            <a:extLst>
              <a:ext uri="{FF2B5EF4-FFF2-40B4-BE49-F238E27FC236}">
                <a16:creationId xmlns:a16="http://schemas.microsoft.com/office/drawing/2014/main" id="{1ADA3056-D9E3-036D-D964-0C499328FD9B}"/>
              </a:ext>
            </a:extLst>
          </p:cNvPr>
          <p:cNvSpPr>
            <a:spLocks noGrp="1"/>
          </p:cNvSpPr>
          <p:nvPr>
            <p:ph type="sldNum" sz="quarter" idx="5"/>
          </p:nvPr>
        </p:nvSpPr>
        <p:spPr/>
        <p:txBody>
          <a:bodyPr/>
          <a:lstStyle/>
          <a:p>
            <a:fld id="{18A6B586-8657-4411-894C-AC99C5BE7A9D}" type="slidenum">
              <a:rPr lang="pt-BR" smtClean="0"/>
              <a:t>9</a:t>
            </a:fld>
            <a:endParaRPr lang="pt-BR"/>
          </a:p>
        </p:txBody>
      </p:sp>
    </p:spTree>
    <p:extLst>
      <p:ext uri="{BB962C8B-B14F-4D97-AF65-F5344CB8AC3E}">
        <p14:creationId xmlns:p14="http://schemas.microsoft.com/office/powerpoint/2010/main" val="19013516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809848-34F0-7DC2-EC84-F00E6FD6E6ED}"/>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B17EADC8-73C9-4C50-61AA-4020C01BC728}"/>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9D602F1A-8B8F-DF67-F3FA-84FCEC2EF350}"/>
              </a:ext>
            </a:extLst>
          </p:cNvPr>
          <p:cNvSpPr>
            <a:spLocks noGrp="1"/>
          </p:cNvSpPr>
          <p:nvPr>
            <p:ph type="body" idx="1"/>
          </p:nvPr>
        </p:nvSpPr>
        <p:spPr/>
        <p:txBody>
          <a:bodyPr/>
          <a:lstStyle/>
          <a:p>
            <a:pPr rtl="0">
              <a:spcBef>
                <a:spcPts val="0"/>
              </a:spcBef>
              <a:spcAft>
                <a:spcPts val="0"/>
              </a:spcAft>
            </a:pPr>
            <a:endParaRPr lang="pt-BR" dirty="0"/>
          </a:p>
        </p:txBody>
      </p:sp>
      <p:sp>
        <p:nvSpPr>
          <p:cNvPr id="4" name="Espaço Reservado para Número de Slide 3">
            <a:extLst>
              <a:ext uri="{FF2B5EF4-FFF2-40B4-BE49-F238E27FC236}">
                <a16:creationId xmlns:a16="http://schemas.microsoft.com/office/drawing/2014/main" id="{015579D4-3D1B-639F-EA9A-47FA7039C7B5}"/>
              </a:ext>
            </a:extLst>
          </p:cNvPr>
          <p:cNvSpPr>
            <a:spLocks noGrp="1"/>
          </p:cNvSpPr>
          <p:nvPr>
            <p:ph type="sldNum" sz="quarter" idx="5"/>
          </p:nvPr>
        </p:nvSpPr>
        <p:spPr/>
        <p:txBody>
          <a:bodyPr/>
          <a:lstStyle/>
          <a:p>
            <a:fld id="{18A6B586-8657-4411-894C-AC99C5BE7A9D}" type="slidenum">
              <a:rPr lang="pt-BR" smtClean="0"/>
              <a:t>10</a:t>
            </a:fld>
            <a:endParaRPr lang="pt-BR"/>
          </a:p>
        </p:txBody>
      </p:sp>
    </p:spTree>
    <p:extLst>
      <p:ext uri="{BB962C8B-B14F-4D97-AF65-F5344CB8AC3E}">
        <p14:creationId xmlns:p14="http://schemas.microsoft.com/office/powerpoint/2010/main" val="359726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1D327-885B-D660-B67B-267C08E40756}"/>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EF3325D6-ACA7-4555-0E31-AC40B1C287DC}"/>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314DB37A-9AB4-705D-DB59-0C9B0A689D90}"/>
              </a:ext>
            </a:extLst>
          </p:cNvPr>
          <p:cNvSpPr>
            <a:spLocks noGrp="1"/>
          </p:cNvSpPr>
          <p:nvPr>
            <p:ph type="body" idx="1"/>
          </p:nvPr>
        </p:nvSpPr>
        <p:spPr/>
        <p:txBody>
          <a:bodyPr/>
          <a:lstStyle/>
          <a:p>
            <a:r>
              <a:rPr lang="pt-BR" dirty="0"/>
              <a:t>Em lactentes com hipoxemia e shunt E&gt;D tanto pelo PDA quanto pelo FOP, a hipoxemia é devida ao shunt intrapulmonar e intervenções para melhorar o recrutamento pulmonar, como otimizar o volume pulmonar com PEEP e fornecer uma pressão média adequada nas vias aéreas e/ou uso do surfactante devem ser tentados!</a:t>
            </a:r>
            <a:br>
              <a:rPr lang="pt-BR" dirty="0"/>
            </a:br>
            <a:r>
              <a:rPr lang="pt-BR" dirty="0"/>
              <a:t>Já o shunt D&gt;E no PDA e no FOP é sugestivo de RVP (resistência vascular pulmonar) elevada e </a:t>
            </a:r>
            <a:r>
              <a:rPr lang="pt-BR" dirty="0" err="1"/>
              <a:t>shuting</a:t>
            </a:r>
            <a:r>
              <a:rPr lang="pt-BR" dirty="0"/>
              <a:t> extrapulmonar sendo provavelmente secundário à HPPRN. A terapia vasodilatadora pulmonar como o Noi deve ser a terapia primária após otimização do recrutamento pulmonar.</a:t>
            </a:r>
            <a:br>
              <a:rPr lang="pt-BR" dirty="0"/>
            </a:br>
            <a:r>
              <a:rPr lang="pt-BR" dirty="0"/>
              <a:t>O shunt D&gt;E no PCA e </a:t>
            </a:r>
            <a:r>
              <a:rPr lang="pt-BR" dirty="0" err="1"/>
              <a:t>E</a:t>
            </a:r>
            <a:r>
              <a:rPr lang="pt-BR" dirty="0"/>
              <a:t>&gt; D no FOP é sugestivo de HP com disfunção de VE, sendo visto com frequência na HDC (hérnia diafragmática congênita), asfixia e sepse! Nesse cenário, a terapia vasodilatadora pulmonar sozinha por PIORAR a oxigenação causando congestão pulmonar. Nesse cenário devemos considerar a associação de terapia inotrópica com </a:t>
            </a:r>
            <a:r>
              <a:rPr lang="pt-BR" dirty="0" err="1"/>
              <a:t>milrinona</a:t>
            </a:r>
            <a:r>
              <a:rPr lang="pt-BR" dirty="0"/>
              <a:t> associada à terapia vasodilatadora pulmonar. </a:t>
            </a:r>
            <a:br>
              <a:rPr lang="pt-BR" dirty="0"/>
            </a:br>
            <a:endParaRPr lang="pt-BR" dirty="0"/>
          </a:p>
        </p:txBody>
      </p:sp>
      <p:sp>
        <p:nvSpPr>
          <p:cNvPr id="4" name="Espaço Reservado para Número de Slide 3">
            <a:extLst>
              <a:ext uri="{FF2B5EF4-FFF2-40B4-BE49-F238E27FC236}">
                <a16:creationId xmlns:a16="http://schemas.microsoft.com/office/drawing/2014/main" id="{FE756BAB-0B09-144D-71D7-1ADAD6C9E5D5}"/>
              </a:ext>
            </a:extLst>
          </p:cNvPr>
          <p:cNvSpPr>
            <a:spLocks noGrp="1"/>
          </p:cNvSpPr>
          <p:nvPr>
            <p:ph type="sldNum" sz="quarter" idx="5"/>
          </p:nvPr>
        </p:nvSpPr>
        <p:spPr/>
        <p:txBody>
          <a:bodyPr/>
          <a:lstStyle/>
          <a:p>
            <a:fld id="{18A6B586-8657-4411-894C-AC99C5BE7A9D}" type="slidenum">
              <a:rPr lang="pt-BR" smtClean="0"/>
              <a:t>12</a:t>
            </a:fld>
            <a:endParaRPr lang="pt-BR"/>
          </a:p>
        </p:txBody>
      </p:sp>
    </p:spTree>
    <p:extLst>
      <p:ext uri="{BB962C8B-B14F-4D97-AF65-F5344CB8AC3E}">
        <p14:creationId xmlns:p14="http://schemas.microsoft.com/office/powerpoint/2010/main" val="36182840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18A6B586-8657-4411-894C-AC99C5BE7A9D}" type="slidenum">
              <a:rPr lang="pt-BR" smtClean="0"/>
              <a:t>13</a:t>
            </a:fld>
            <a:endParaRPr lang="pt-BR"/>
          </a:p>
        </p:txBody>
      </p:sp>
    </p:spTree>
    <p:extLst>
      <p:ext uri="{BB962C8B-B14F-4D97-AF65-F5344CB8AC3E}">
        <p14:creationId xmlns:p14="http://schemas.microsoft.com/office/powerpoint/2010/main" val="6896338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4AE3FD-7146-FF2C-0D4A-B90D0B7065BD}"/>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361DEE6B-AFFE-24AE-E42D-473432F0B6E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4201AFD-BB21-379F-839A-8F0CD4BB4BF1}"/>
              </a:ext>
            </a:extLst>
          </p:cNvPr>
          <p:cNvSpPr>
            <a:spLocks noGrp="1"/>
          </p:cNvSpPr>
          <p:nvPr>
            <p:ph type="body" idx="1"/>
          </p:nvPr>
        </p:nvSpPr>
        <p:spPr/>
        <p:txBody>
          <a:bodyPr/>
          <a:lstStyle/>
          <a:p>
            <a:r>
              <a:rPr lang="pt-BR" dirty="0"/>
              <a:t>Na HPPRN idiopática nenhuma doença pulmonar é identificada, ocorrendo uma redução do fluxo sanguíneo pulmonar e aumento da RVP devido a um remodelamento vascular que leva a </a:t>
            </a:r>
            <a:r>
              <a:rPr lang="pt-BR" dirty="0" err="1"/>
              <a:t>vasocontrição</a:t>
            </a:r>
            <a:r>
              <a:rPr lang="pt-BR" dirty="0"/>
              <a:t>. Grupo 02, ocorre uma transição anormal ao nascimento secundária a um ou múltiplos fatores como asfixia perinatal, acidose, hipercapnia hipoxia, estando relacionada a SDR ou TTRN. No grupo 03 ocorrem as doenças do parênquima pulmonar como aspiração mecônio e pneumonia. No grupo 04 ocorre desenvolvimento anormal do pulmão secundário a fatores como hipoplasia pulmonar, ruptura prolongada de membranas, ambas levando a </a:t>
            </a:r>
            <a:r>
              <a:rPr lang="pt-BR" dirty="0" err="1"/>
              <a:t>ologohidraminio</a:t>
            </a:r>
            <a:r>
              <a:rPr lang="pt-BR" dirty="0"/>
              <a:t>, hernia diafragmática congênita e outras anomalias pulmonares. No grupo 05 ocorre obstrução intravascular devido a </a:t>
            </a:r>
            <a:r>
              <a:rPr lang="pt-BR" dirty="0" err="1"/>
              <a:t>hiperviscosidade</a:t>
            </a:r>
            <a:r>
              <a:rPr lang="pt-BR" dirty="0"/>
              <a:t>, normalmente Policitemia. No grupo 06 HP na fase inicial do RNPT e por fim o grupo 07 no qual o paciente tem hipertensão venosa pulmonar, seja por estenose congênita a VP, estenose mitral, coração esquerdo hipoplásico. </a:t>
            </a:r>
          </a:p>
        </p:txBody>
      </p:sp>
      <p:sp>
        <p:nvSpPr>
          <p:cNvPr id="4" name="Espaço Reservado para Número de Slide 3">
            <a:extLst>
              <a:ext uri="{FF2B5EF4-FFF2-40B4-BE49-F238E27FC236}">
                <a16:creationId xmlns:a16="http://schemas.microsoft.com/office/drawing/2014/main" id="{E2CC2556-32D6-E1D3-5422-965B1DD887DB}"/>
              </a:ext>
            </a:extLst>
          </p:cNvPr>
          <p:cNvSpPr>
            <a:spLocks noGrp="1"/>
          </p:cNvSpPr>
          <p:nvPr>
            <p:ph type="sldNum" sz="quarter" idx="5"/>
          </p:nvPr>
        </p:nvSpPr>
        <p:spPr/>
        <p:txBody>
          <a:bodyPr/>
          <a:lstStyle/>
          <a:p>
            <a:fld id="{18A6B586-8657-4411-894C-AC99C5BE7A9D}" type="slidenum">
              <a:rPr lang="pt-BR" smtClean="0"/>
              <a:t>14</a:t>
            </a:fld>
            <a:endParaRPr lang="pt-BR"/>
          </a:p>
        </p:txBody>
      </p:sp>
    </p:spTree>
    <p:extLst>
      <p:ext uri="{BB962C8B-B14F-4D97-AF65-F5344CB8AC3E}">
        <p14:creationId xmlns:p14="http://schemas.microsoft.com/office/powerpoint/2010/main" val="3665982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pt-BR"/>
              <a:t>Clique para editar o título Mestre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D161C491-A5BC-413E-BDDF-9CC674BE7C28}" type="datetimeFigureOut">
              <a:rPr lang="pt-BR" smtClean="0"/>
              <a:t>19/08/2025</a:t>
            </a:fld>
            <a:endParaRPr lang="pt-BR"/>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pt-BR"/>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7A960A6C-DCA3-4069-8EC7-26240DFD9B96}" type="slidenum">
              <a:rPr lang="pt-BR" smtClean="0"/>
              <a:t>‹nº›</a:t>
            </a:fld>
            <a:endParaRPr lang="pt-BR"/>
          </a:p>
        </p:txBody>
      </p:sp>
    </p:spTree>
    <p:extLst>
      <p:ext uri="{BB962C8B-B14F-4D97-AF65-F5344CB8AC3E}">
        <p14:creationId xmlns:p14="http://schemas.microsoft.com/office/powerpoint/2010/main" val="33355061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D161C491-A5BC-413E-BDDF-9CC674BE7C28}" type="datetimeFigureOut">
              <a:rPr lang="pt-BR" smtClean="0"/>
              <a:t>19/08/2025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7A960A6C-DCA3-4069-8EC7-26240DFD9B96}" type="slidenum">
              <a:rPr lang="pt-BR" smtClean="0"/>
              <a:t>‹nº›</a:t>
            </a:fld>
            <a:endParaRPr lang="pt-BR"/>
          </a:p>
        </p:txBody>
      </p:sp>
    </p:spTree>
    <p:extLst>
      <p:ext uri="{BB962C8B-B14F-4D97-AF65-F5344CB8AC3E}">
        <p14:creationId xmlns:p14="http://schemas.microsoft.com/office/powerpoint/2010/main" val="23681712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D161C491-A5BC-413E-BDDF-9CC674BE7C28}" type="datetimeFigureOut">
              <a:rPr lang="pt-BR" smtClean="0"/>
              <a:t>19/08/2025</a:t>
            </a:fld>
            <a:endParaRPr lang="pt-BR"/>
          </a:p>
        </p:txBody>
      </p:sp>
      <p:sp>
        <p:nvSpPr>
          <p:cNvPr id="5" name="Footer Placeholder 4"/>
          <p:cNvSpPr>
            <a:spLocks noGrp="1"/>
          </p:cNvSpPr>
          <p:nvPr>
            <p:ph type="ftr" sz="quarter" idx="11"/>
          </p:nvPr>
        </p:nvSpPr>
        <p:spPr>
          <a:xfrm>
            <a:off x="774923" y="5951811"/>
            <a:ext cx="7896279" cy="365125"/>
          </a:xfrm>
        </p:spPr>
        <p:txBody>
          <a:bodyPr/>
          <a:lstStyle/>
          <a:p>
            <a:endParaRPr lang="pt-BR"/>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7A960A6C-DCA3-4069-8EC7-26240DFD9B96}" type="slidenum">
              <a:rPr lang="pt-BR" smtClean="0"/>
              <a:t>‹nº›</a:t>
            </a:fld>
            <a:endParaRPr lang="pt-BR"/>
          </a:p>
        </p:txBody>
      </p:sp>
    </p:spTree>
    <p:extLst>
      <p:ext uri="{BB962C8B-B14F-4D97-AF65-F5344CB8AC3E}">
        <p14:creationId xmlns:p14="http://schemas.microsoft.com/office/powerpoint/2010/main" val="2377077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pt-BR"/>
              <a:t>Clique para editar o título Mestre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D161C491-A5BC-413E-BDDF-9CC674BE7C28}" type="datetimeFigureOut">
              <a:rPr lang="pt-BR" smtClean="0"/>
              <a:t>19/08/2025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a:xfrm>
            <a:off x="10558300" y="5956137"/>
            <a:ext cx="1052508" cy="365125"/>
          </a:xfrm>
        </p:spPr>
        <p:txBody>
          <a:bodyPr/>
          <a:lstStyle/>
          <a:p>
            <a:fld id="{7A960A6C-DCA3-4069-8EC7-26240DFD9B96}" type="slidenum">
              <a:rPr lang="pt-BR" smtClean="0"/>
              <a:t>‹nº›</a:t>
            </a:fld>
            <a:endParaRPr lang="pt-BR"/>
          </a:p>
        </p:txBody>
      </p:sp>
    </p:spTree>
    <p:extLst>
      <p:ext uri="{BB962C8B-B14F-4D97-AF65-F5344CB8AC3E}">
        <p14:creationId xmlns:p14="http://schemas.microsoft.com/office/powerpoint/2010/main" val="2025568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pt-BR"/>
              <a:t>Clique para editar o título Mestre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D161C491-A5BC-413E-BDDF-9CC674BE7C28}" type="datetimeFigureOut">
              <a:rPr lang="pt-BR" smtClean="0"/>
              <a:t>19/08/2025</a:t>
            </a:fld>
            <a:endParaRPr lang="pt-BR"/>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pt-B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7A960A6C-DCA3-4069-8EC7-26240DFD9B96}" type="slidenum">
              <a:rPr lang="pt-BR" smtClean="0"/>
              <a:t>‹nº›</a:t>
            </a:fld>
            <a:endParaRPr lang="pt-BR"/>
          </a:p>
        </p:txBody>
      </p:sp>
    </p:spTree>
    <p:extLst>
      <p:ext uri="{BB962C8B-B14F-4D97-AF65-F5344CB8AC3E}">
        <p14:creationId xmlns:p14="http://schemas.microsoft.com/office/powerpoint/2010/main" val="282775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pt-BR"/>
              <a:t>Clique para editar o título Mestre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D161C491-A5BC-413E-BDDF-9CC674BE7C28}" type="datetimeFigureOut">
              <a:rPr lang="pt-BR" smtClean="0"/>
              <a:t>19/08/2025</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7A960A6C-DCA3-4069-8EC7-26240DFD9B96}" type="slidenum">
              <a:rPr lang="pt-BR" smtClean="0"/>
              <a:t>‹nº›</a:t>
            </a:fld>
            <a:endParaRPr lang="pt-BR"/>
          </a:p>
        </p:txBody>
      </p:sp>
    </p:spTree>
    <p:extLst>
      <p:ext uri="{BB962C8B-B14F-4D97-AF65-F5344CB8AC3E}">
        <p14:creationId xmlns:p14="http://schemas.microsoft.com/office/powerpoint/2010/main" val="19598322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pt-BR"/>
              <a:t>Clique para editar o título Mestre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D161C491-A5BC-413E-BDDF-9CC674BE7C28}" type="datetimeFigureOut">
              <a:rPr lang="pt-BR" smtClean="0"/>
              <a:t>19/08/2025</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7A960A6C-DCA3-4069-8EC7-26240DFD9B96}" type="slidenum">
              <a:rPr lang="pt-BR" smtClean="0"/>
              <a:t>‹nº›</a:t>
            </a:fld>
            <a:endParaRPr lang="pt-BR"/>
          </a:p>
        </p:txBody>
      </p:sp>
    </p:spTree>
    <p:extLst>
      <p:ext uri="{BB962C8B-B14F-4D97-AF65-F5344CB8AC3E}">
        <p14:creationId xmlns:p14="http://schemas.microsoft.com/office/powerpoint/2010/main" val="3670811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161C491-A5BC-413E-BDDF-9CC674BE7C28}" type="datetimeFigureOut">
              <a:rPr lang="pt-BR" smtClean="0"/>
              <a:t>19/08/2025</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7A960A6C-DCA3-4069-8EC7-26240DFD9B96}" type="slidenum">
              <a:rPr lang="pt-BR" smtClean="0"/>
              <a:t>‹nº›</a:t>
            </a:fld>
            <a:endParaRPr lang="pt-BR"/>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pt-BR"/>
              <a:t>Clique para editar o título Mestre</a:t>
            </a:r>
            <a:endParaRPr lang="en-US" dirty="0"/>
          </a:p>
        </p:txBody>
      </p:sp>
    </p:spTree>
    <p:extLst>
      <p:ext uri="{BB962C8B-B14F-4D97-AF65-F5344CB8AC3E}">
        <p14:creationId xmlns:p14="http://schemas.microsoft.com/office/powerpoint/2010/main" val="2978925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61C491-A5BC-413E-BDDF-9CC674BE7C28}" type="datetimeFigureOut">
              <a:rPr lang="pt-BR" smtClean="0"/>
              <a:t>19/08/2025</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p:txBody>
          <a:bodyPr/>
          <a:lstStyle/>
          <a:p>
            <a:fld id="{7A960A6C-DCA3-4069-8EC7-26240DFD9B96}" type="slidenum">
              <a:rPr lang="pt-BR" smtClean="0"/>
              <a:t>‹nº›</a:t>
            </a:fld>
            <a:endParaRPr lang="pt-BR"/>
          </a:p>
        </p:txBody>
      </p:sp>
    </p:spTree>
    <p:extLst>
      <p:ext uri="{BB962C8B-B14F-4D97-AF65-F5344CB8AC3E}">
        <p14:creationId xmlns:p14="http://schemas.microsoft.com/office/powerpoint/2010/main" val="467598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pt-BR"/>
              <a:t>Clique para editar o título Mestre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D161C491-A5BC-413E-BDDF-9CC674BE7C28}" type="datetimeFigureOut">
              <a:rPr lang="pt-BR" smtClean="0"/>
              <a:t>19/08/2025</a:t>
            </a:fld>
            <a:endParaRPr lang="pt-BR"/>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pt-BR"/>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7A960A6C-DCA3-4069-8EC7-26240DFD9B96}" type="slidenum">
              <a:rPr lang="pt-BR" smtClean="0"/>
              <a:t>‹nº›</a:t>
            </a:fld>
            <a:endParaRPr lang="pt-BR"/>
          </a:p>
        </p:txBody>
      </p:sp>
    </p:spTree>
    <p:extLst>
      <p:ext uri="{BB962C8B-B14F-4D97-AF65-F5344CB8AC3E}">
        <p14:creationId xmlns:p14="http://schemas.microsoft.com/office/powerpoint/2010/main" val="587041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a:t>Clique no ícone para adicionar uma imagem</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D161C491-A5BC-413E-BDDF-9CC674BE7C28}" type="datetimeFigureOut">
              <a:rPr lang="pt-BR" smtClean="0"/>
              <a:t>19/08/2025</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7A960A6C-DCA3-4069-8EC7-26240DFD9B96}" type="slidenum">
              <a:rPr lang="pt-BR" smtClean="0"/>
              <a:t>‹nº›</a:t>
            </a:fld>
            <a:endParaRPr lang="pt-BR"/>
          </a:p>
        </p:txBody>
      </p:sp>
    </p:spTree>
    <p:extLst>
      <p:ext uri="{BB962C8B-B14F-4D97-AF65-F5344CB8AC3E}">
        <p14:creationId xmlns:p14="http://schemas.microsoft.com/office/powerpoint/2010/main" val="970051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pt-BR"/>
              <a:t>Clique para editar o título Mestre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D161C491-A5BC-413E-BDDF-9CC674BE7C28}" type="datetimeFigureOut">
              <a:rPr lang="pt-BR" smtClean="0"/>
              <a:t>19/08/2025</a:t>
            </a:fld>
            <a:endParaRPr lang="pt-BR"/>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pt-BR"/>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7A960A6C-DCA3-4069-8EC7-26240DFD9B96}" type="slidenum">
              <a:rPr lang="pt-BR" smtClean="0"/>
              <a:t>‹nº›</a:t>
            </a:fld>
            <a:endParaRPr lang="pt-BR"/>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3390680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hyperlink" Target="mailto:fernandatormin@gmail.com"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4DAD7301-928F-4E34-80D5-BD252B0A60E9}"/>
              </a:ext>
            </a:extLst>
          </p:cNvPr>
          <p:cNvSpPr txBox="1"/>
          <p:nvPr/>
        </p:nvSpPr>
        <p:spPr>
          <a:xfrm>
            <a:off x="3067050" y="751155"/>
            <a:ext cx="6200775" cy="2062103"/>
          </a:xfrm>
          <a:prstGeom prst="rect">
            <a:avLst/>
          </a:prstGeom>
          <a:noFill/>
        </p:spPr>
        <p:txBody>
          <a:bodyPr wrap="square" rtlCol="0">
            <a:spAutoFit/>
          </a:bodyPr>
          <a:lstStyle/>
          <a:p>
            <a:pPr algn="ctr"/>
            <a:r>
              <a:rPr lang="pt-BR" sz="3600" dirty="0">
                <a:solidFill>
                  <a:srgbClr val="002060"/>
                </a:solidFill>
              </a:rPr>
              <a:t>HIPERTENSÃO PULMONAR:</a:t>
            </a:r>
          </a:p>
          <a:p>
            <a:pPr algn="ctr"/>
            <a:r>
              <a:rPr lang="pt-BR" sz="2800" dirty="0">
                <a:solidFill>
                  <a:srgbClr val="002060"/>
                </a:solidFill>
              </a:rPr>
              <a:t>Abraçando os Desafios da HP No Período Neonatal</a:t>
            </a:r>
          </a:p>
          <a:p>
            <a:pPr algn="ctr"/>
            <a:endParaRPr lang="pt-BR" sz="3600" dirty="0">
              <a:solidFill>
                <a:srgbClr val="002060"/>
              </a:solidFill>
            </a:endParaRPr>
          </a:p>
        </p:txBody>
      </p:sp>
      <p:sp>
        <p:nvSpPr>
          <p:cNvPr id="5" name="CaixaDeTexto 4">
            <a:extLst>
              <a:ext uri="{FF2B5EF4-FFF2-40B4-BE49-F238E27FC236}">
                <a16:creationId xmlns:a16="http://schemas.microsoft.com/office/drawing/2014/main" id="{E2CB8D20-7F18-41F6-9153-673980E9461D}"/>
              </a:ext>
            </a:extLst>
          </p:cNvPr>
          <p:cNvSpPr txBox="1"/>
          <p:nvPr/>
        </p:nvSpPr>
        <p:spPr>
          <a:xfrm>
            <a:off x="434198" y="5636498"/>
            <a:ext cx="9907713" cy="1508105"/>
          </a:xfrm>
          <a:prstGeom prst="rect">
            <a:avLst/>
          </a:prstGeom>
          <a:noFill/>
        </p:spPr>
        <p:txBody>
          <a:bodyPr wrap="square" rtlCol="0">
            <a:spAutoFit/>
          </a:bodyPr>
          <a:lstStyle/>
          <a:p>
            <a:r>
              <a:rPr lang="pt-BR" sz="1600" b="1" dirty="0"/>
              <a:t>Fernanda Tormin </a:t>
            </a:r>
            <a:r>
              <a:rPr lang="pt-BR" sz="1600" b="1" dirty="0" err="1"/>
              <a:t>Tanos</a:t>
            </a:r>
            <a:r>
              <a:rPr lang="pt-BR" sz="1600" b="1" dirty="0"/>
              <a:t> Lopes</a:t>
            </a:r>
            <a:br>
              <a:rPr lang="pt-BR" sz="1600" dirty="0"/>
            </a:br>
            <a:r>
              <a:rPr lang="pt-BR" sz="1400" dirty="0"/>
              <a:t>Pneumologista e Alergista Pediátrica integrante da equipe de Pneumologia do HIJPII e HC-UFMG</a:t>
            </a:r>
            <a:br>
              <a:rPr lang="pt-BR" sz="1400" dirty="0"/>
            </a:br>
            <a:r>
              <a:rPr lang="pt-BR" sz="1400" dirty="0"/>
              <a:t>Preceptora da Faculdade de Medicina FADIP</a:t>
            </a:r>
            <a:br>
              <a:rPr lang="pt-BR" sz="1400" dirty="0"/>
            </a:br>
            <a:r>
              <a:rPr lang="pt-BR" sz="1400" dirty="0"/>
              <a:t>Mestre em Saúde da Criança e do Adolescente Faculdade de Medicina da UFMG</a:t>
            </a:r>
          </a:p>
          <a:p>
            <a:endParaRPr lang="pt-BR" sz="1600" dirty="0"/>
          </a:p>
          <a:p>
            <a:endParaRPr lang="pt-BR" dirty="0"/>
          </a:p>
        </p:txBody>
      </p:sp>
      <p:pic>
        <p:nvPicPr>
          <p:cNvPr id="6" name="Imagem 5">
            <a:extLst>
              <a:ext uri="{FF2B5EF4-FFF2-40B4-BE49-F238E27FC236}">
                <a16:creationId xmlns:a16="http://schemas.microsoft.com/office/drawing/2014/main" id="{35FEBB08-2D0A-5243-7984-8F70D9FD9D59}"/>
              </a:ext>
            </a:extLst>
          </p:cNvPr>
          <p:cNvPicPr>
            <a:picLocks noChangeAspect="1"/>
          </p:cNvPicPr>
          <p:nvPr/>
        </p:nvPicPr>
        <p:blipFill>
          <a:blip r:embed="rId2"/>
          <a:srcRect l="32432" t="32613" r="31385" b="8829"/>
          <a:stretch/>
        </p:blipFill>
        <p:spPr>
          <a:xfrm>
            <a:off x="4347518" y="2338622"/>
            <a:ext cx="3622589" cy="3297876"/>
          </a:xfrm>
          <a:prstGeom prst="rect">
            <a:avLst/>
          </a:prstGeom>
        </p:spPr>
      </p:pic>
    </p:spTree>
    <p:extLst>
      <p:ext uri="{BB962C8B-B14F-4D97-AF65-F5344CB8AC3E}">
        <p14:creationId xmlns:p14="http://schemas.microsoft.com/office/powerpoint/2010/main" val="21157279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E496A-AD76-B241-A2D2-3C93F784DA31}"/>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23E0D2BE-70DD-A539-7BDD-FC0D558D8702}"/>
              </a:ext>
            </a:extLst>
          </p:cNvPr>
          <p:cNvSpPr>
            <a:spLocks noGrp="1"/>
          </p:cNvSpPr>
          <p:nvPr>
            <p:ph type="title"/>
          </p:nvPr>
        </p:nvSpPr>
        <p:spPr/>
        <p:txBody>
          <a:bodyPr/>
          <a:lstStyle/>
          <a:p>
            <a:r>
              <a:rPr lang="pt-BR" dirty="0"/>
              <a:t>diagnóstico</a:t>
            </a:r>
          </a:p>
        </p:txBody>
      </p:sp>
      <p:sp>
        <p:nvSpPr>
          <p:cNvPr id="10" name="Espaço Reservado para Conteúdo 6">
            <a:extLst>
              <a:ext uri="{FF2B5EF4-FFF2-40B4-BE49-F238E27FC236}">
                <a16:creationId xmlns:a16="http://schemas.microsoft.com/office/drawing/2014/main" id="{177653A2-9602-56A0-2413-C979CBBF3361}"/>
              </a:ext>
            </a:extLst>
          </p:cNvPr>
          <p:cNvSpPr>
            <a:spLocks noGrp="1"/>
          </p:cNvSpPr>
          <p:nvPr>
            <p:ph idx="1"/>
          </p:nvPr>
        </p:nvSpPr>
        <p:spPr>
          <a:xfrm>
            <a:off x="581192" y="1958075"/>
            <a:ext cx="11029615" cy="3678303"/>
          </a:xfrm>
        </p:spPr>
        <p:txBody>
          <a:bodyPr>
            <a:normAutofit/>
          </a:bodyPr>
          <a:lstStyle/>
          <a:p>
            <a:r>
              <a:rPr lang="pt-BR" sz="2400" b="1" dirty="0">
                <a:latin typeface="Calibri" panose="020F0502020204030204" pitchFamily="34" charset="0"/>
                <a:cs typeface="Calibri" panose="020F0502020204030204" pitchFamily="34" charset="0"/>
              </a:rPr>
              <a:t>Ecocardiograma</a:t>
            </a:r>
          </a:p>
          <a:p>
            <a:r>
              <a:rPr lang="pt-BR" sz="2400" dirty="0">
                <a:latin typeface="Calibri" panose="020F0502020204030204" pitchFamily="34" charset="0"/>
                <a:cs typeface="Calibri" panose="020F0502020204030204" pitchFamily="34" charset="0"/>
              </a:rPr>
              <a:t>Através de uma abordagem integrativa de várias características ecocardiográficas que devem ser interpretadas dentro de um contexto fisiopatológico!</a:t>
            </a:r>
          </a:p>
          <a:p>
            <a:endParaRPr lang="pt-BR" sz="2400" dirty="0">
              <a:latin typeface="Calibri" panose="020F0502020204030204" pitchFamily="34" charset="0"/>
              <a:cs typeface="Calibri" panose="020F0502020204030204" pitchFamily="34" charset="0"/>
            </a:endParaRPr>
          </a:p>
          <a:p>
            <a:endParaRPr lang="pt-BR" sz="2400" dirty="0">
              <a:latin typeface="Calibri" panose="020F0502020204030204" pitchFamily="34" charset="0"/>
              <a:cs typeface="Calibri" panose="020F0502020204030204" pitchFamily="34" charset="0"/>
            </a:endParaRPr>
          </a:p>
        </p:txBody>
      </p:sp>
      <p:sp>
        <p:nvSpPr>
          <p:cNvPr id="4" name="CaixaDeTexto 3">
            <a:extLst>
              <a:ext uri="{FF2B5EF4-FFF2-40B4-BE49-F238E27FC236}">
                <a16:creationId xmlns:a16="http://schemas.microsoft.com/office/drawing/2014/main" id="{32E12F7A-BB4D-887C-8B51-60BC51419AC7}"/>
              </a:ext>
            </a:extLst>
          </p:cNvPr>
          <p:cNvSpPr txBox="1"/>
          <p:nvPr/>
        </p:nvSpPr>
        <p:spPr>
          <a:xfrm>
            <a:off x="9270794" y="6155844"/>
            <a:ext cx="2921206" cy="769441"/>
          </a:xfrm>
          <a:prstGeom prst="rect">
            <a:avLst/>
          </a:prstGeom>
          <a:noFill/>
        </p:spPr>
        <p:txBody>
          <a:bodyPr wrap="square" rtlCol="0">
            <a:spAutoFit/>
          </a:bodyPr>
          <a:lstStyle/>
          <a:p>
            <a:pPr rtl="0">
              <a:spcBef>
                <a:spcPts val="0"/>
              </a:spcBef>
              <a:spcAft>
                <a:spcPts val="0"/>
              </a:spcAft>
            </a:pPr>
            <a:r>
              <a:rPr lang="en-US" dirty="0">
                <a:solidFill>
                  <a:srgbClr val="000000"/>
                </a:solidFill>
                <a:latin typeface="Calibri" panose="020F0502020204030204" pitchFamily="34" charset="0"/>
              </a:rPr>
              <a:t>                                                                                             </a:t>
            </a:r>
            <a:br>
              <a:rPr lang="en-US" dirty="0"/>
            </a:br>
            <a:r>
              <a:rPr lang="fr-FR" sz="1400" dirty="0" err="1"/>
              <a:t>Eur</a:t>
            </a:r>
            <a:r>
              <a:rPr lang="fr-FR" sz="1400" dirty="0"/>
              <a:t> </a:t>
            </a:r>
            <a:r>
              <a:rPr lang="fr-FR" sz="1400" dirty="0" err="1"/>
              <a:t>Respir</a:t>
            </a:r>
            <a:r>
              <a:rPr lang="fr-FR" sz="1400" dirty="0"/>
              <a:t> J 2024; 64: 2401345</a:t>
            </a:r>
            <a:br>
              <a:rPr lang="it-IT" sz="1200" dirty="0"/>
            </a:br>
            <a:endParaRPr lang="pt-BR" sz="1200" dirty="0"/>
          </a:p>
        </p:txBody>
      </p:sp>
    </p:spTree>
    <p:extLst>
      <p:ext uri="{BB962C8B-B14F-4D97-AF65-F5344CB8AC3E}">
        <p14:creationId xmlns:p14="http://schemas.microsoft.com/office/powerpoint/2010/main" val="18961298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BB006231-C981-90C0-ACDB-8EE8AB842B5D}"/>
              </a:ext>
            </a:extLst>
          </p:cNvPr>
          <p:cNvPicPr>
            <a:picLocks noChangeAspect="1"/>
          </p:cNvPicPr>
          <p:nvPr/>
        </p:nvPicPr>
        <p:blipFill>
          <a:blip r:embed="rId2"/>
          <a:srcRect l="34763" t="28829" r="23480" b="14054"/>
          <a:stretch/>
        </p:blipFill>
        <p:spPr>
          <a:xfrm>
            <a:off x="2395151" y="726827"/>
            <a:ext cx="7401698" cy="5694999"/>
          </a:xfrm>
          <a:prstGeom prst="rect">
            <a:avLst/>
          </a:prstGeom>
        </p:spPr>
      </p:pic>
      <p:sp>
        <p:nvSpPr>
          <p:cNvPr id="4" name="CaixaDeTexto 3">
            <a:extLst>
              <a:ext uri="{FF2B5EF4-FFF2-40B4-BE49-F238E27FC236}">
                <a16:creationId xmlns:a16="http://schemas.microsoft.com/office/drawing/2014/main" id="{E0F75F72-7C2A-2DC4-5596-E6290695C33A}"/>
              </a:ext>
            </a:extLst>
          </p:cNvPr>
          <p:cNvSpPr txBox="1"/>
          <p:nvPr/>
        </p:nvSpPr>
        <p:spPr>
          <a:xfrm>
            <a:off x="9270794" y="6155844"/>
            <a:ext cx="2921206" cy="769441"/>
          </a:xfrm>
          <a:prstGeom prst="rect">
            <a:avLst/>
          </a:prstGeom>
          <a:noFill/>
        </p:spPr>
        <p:txBody>
          <a:bodyPr wrap="square" rtlCol="0">
            <a:spAutoFit/>
          </a:bodyPr>
          <a:lstStyle/>
          <a:p>
            <a:pPr rtl="0">
              <a:spcBef>
                <a:spcPts val="0"/>
              </a:spcBef>
              <a:spcAft>
                <a:spcPts val="0"/>
              </a:spcAft>
            </a:pPr>
            <a:r>
              <a:rPr lang="en-US" dirty="0">
                <a:solidFill>
                  <a:srgbClr val="000000"/>
                </a:solidFill>
                <a:latin typeface="Calibri" panose="020F0502020204030204" pitchFamily="34" charset="0"/>
              </a:rPr>
              <a:t>                                                                                             </a:t>
            </a:r>
            <a:br>
              <a:rPr lang="en-US" dirty="0"/>
            </a:br>
            <a:r>
              <a:rPr lang="fr-FR" sz="1400" dirty="0" err="1"/>
              <a:t>Eur</a:t>
            </a:r>
            <a:r>
              <a:rPr lang="fr-FR" sz="1400" dirty="0"/>
              <a:t> </a:t>
            </a:r>
            <a:r>
              <a:rPr lang="fr-FR" sz="1400" dirty="0" err="1"/>
              <a:t>Respir</a:t>
            </a:r>
            <a:r>
              <a:rPr lang="fr-FR" sz="1400" dirty="0"/>
              <a:t> J 2024; 64: 2401345</a:t>
            </a:r>
            <a:br>
              <a:rPr lang="it-IT" sz="1200" dirty="0"/>
            </a:br>
            <a:endParaRPr lang="pt-BR" sz="1200" dirty="0"/>
          </a:p>
        </p:txBody>
      </p:sp>
    </p:spTree>
    <p:extLst>
      <p:ext uri="{BB962C8B-B14F-4D97-AF65-F5344CB8AC3E}">
        <p14:creationId xmlns:p14="http://schemas.microsoft.com/office/powerpoint/2010/main" val="17583886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D64038-711F-F8FD-6433-C03DBCB64173}"/>
            </a:ext>
          </a:extLst>
        </p:cNvPr>
        <p:cNvGrpSpPr/>
        <p:nvPr/>
      </p:nvGrpSpPr>
      <p:grpSpPr>
        <a:xfrm>
          <a:off x="0" y="0"/>
          <a:ext cx="0" cy="0"/>
          <a:chOff x="0" y="0"/>
          <a:chExt cx="0" cy="0"/>
        </a:xfrm>
      </p:grpSpPr>
      <p:pic>
        <p:nvPicPr>
          <p:cNvPr id="4" name="Imagem 3">
            <a:extLst>
              <a:ext uri="{FF2B5EF4-FFF2-40B4-BE49-F238E27FC236}">
                <a16:creationId xmlns:a16="http://schemas.microsoft.com/office/drawing/2014/main" id="{FEAF73E8-8BBF-E6CF-9DEE-ED5D812D8BCA}"/>
              </a:ext>
            </a:extLst>
          </p:cNvPr>
          <p:cNvPicPr>
            <a:picLocks noChangeAspect="1"/>
          </p:cNvPicPr>
          <p:nvPr/>
        </p:nvPicPr>
        <p:blipFill rotWithShape="1">
          <a:blip r:embed="rId3"/>
          <a:srcRect l="38684" t="24843" r="16868" b="27123"/>
          <a:stretch/>
        </p:blipFill>
        <p:spPr>
          <a:xfrm>
            <a:off x="2990649" y="1874520"/>
            <a:ext cx="6210702" cy="3775510"/>
          </a:xfrm>
          <a:prstGeom prst="rect">
            <a:avLst/>
          </a:prstGeom>
        </p:spPr>
      </p:pic>
      <p:sp>
        <p:nvSpPr>
          <p:cNvPr id="5" name="CaixaDeTexto 4">
            <a:extLst>
              <a:ext uri="{FF2B5EF4-FFF2-40B4-BE49-F238E27FC236}">
                <a16:creationId xmlns:a16="http://schemas.microsoft.com/office/drawing/2014/main" id="{0952EF0C-DBA7-A145-74FB-C789AA188788}"/>
              </a:ext>
            </a:extLst>
          </p:cNvPr>
          <p:cNvSpPr txBox="1"/>
          <p:nvPr/>
        </p:nvSpPr>
        <p:spPr>
          <a:xfrm>
            <a:off x="9653534" y="6355507"/>
            <a:ext cx="2753474" cy="584775"/>
          </a:xfrm>
          <a:prstGeom prst="rect">
            <a:avLst/>
          </a:prstGeom>
          <a:noFill/>
        </p:spPr>
        <p:txBody>
          <a:bodyPr wrap="square" rtlCol="0">
            <a:spAutoFit/>
          </a:bodyPr>
          <a:lstStyle/>
          <a:p>
            <a:r>
              <a:rPr lang="pt-BR" sz="1400" dirty="0" err="1">
                <a:solidFill>
                  <a:srgbClr val="222222"/>
                </a:solidFill>
                <a:latin typeface="+mj-lt"/>
              </a:rPr>
              <a:t>Children</a:t>
            </a:r>
            <a:r>
              <a:rPr lang="pt-BR" sz="1400" dirty="0">
                <a:solidFill>
                  <a:srgbClr val="222222"/>
                </a:solidFill>
                <a:latin typeface="+mj-lt"/>
              </a:rPr>
              <a:t> 2017, 4(8), 63;</a:t>
            </a:r>
            <a:endParaRPr lang="pt-BR" sz="1400" dirty="0">
              <a:latin typeface="+mj-lt"/>
            </a:endParaRPr>
          </a:p>
          <a:p>
            <a:endParaRPr lang="pt-BR" dirty="0"/>
          </a:p>
        </p:txBody>
      </p:sp>
      <p:sp>
        <p:nvSpPr>
          <p:cNvPr id="6" name="Retângulo 5">
            <a:extLst>
              <a:ext uri="{FF2B5EF4-FFF2-40B4-BE49-F238E27FC236}">
                <a16:creationId xmlns:a16="http://schemas.microsoft.com/office/drawing/2014/main" id="{14EC639D-BF10-1FA9-2DB1-C123FA234A0A}"/>
              </a:ext>
            </a:extLst>
          </p:cNvPr>
          <p:cNvSpPr/>
          <p:nvPr/>
        </p:nvSpPr>
        <p:spPr>
          <a:xfrm>
            <a:off x="3301465" y="1058778"/>
            <a:ext cx="2396691" cy="6160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t>Recém Nascido Normal</a:t>
            </a:r>
          </a:p>
        </p:txBody>
      </p:sp>
      <p:sp>
        <p:nvSpPr>
          <p:cNvPr id="7" name="Retângulo 6">
            <a:extLst>
              <a:ext uri="{FF2B5EF4-FFF2-40B4-BE49-F238E27FC236}">
                <a16:creationId xmlns:a16="http://schemas.microsoft.com/office/drawing/2014/main" id="{F34785FB-11EC-27DA-8177-0DD5306DF174}"/>
              </a:ext>
            </a:extLst>
          </p:cNvPr>
          <p:cNvSpPr/>
          <p:nvPr/>
        </p:nvSpPr>
        <p:spPr>
          <a:xfrm>
            <a:off x="6399195" y="1058777"/>
            <a:ext cx="2396691" cy="616017"/>
          </a:xfrm>
          <a:prstGeom prst="rect">
            <a:avLst/>
          </a:prstGeom>
          <a:solidFill>
            <a:srgbClr val="7030A0"/>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t>Recém Nascido HPPRN</a:t>
            </a:r>
          </a:p>
        </p:txBody>
      </p:sp>
      <p:sp>
        <p:nvSpPr>
          <p:cNvPr id="8" name="Retângulo 7">
            <a:extLst>
              <a:ext uri="{FF2B5EF4-FFF2-40B4-BE49-F238E27FC236}">
                <a16:creationId xmlns:a16="http://schemas.microsoft.com/office/drawing/2014/main" id="{989E1ECA-2E02-5030-F031-A115AC7210CA}"/>
              </a:ext>
            </a:extLst>
          </p:cNvPr>
          <p:cNvSpPr/>
          <p:nvPr/>
        </p:nvSpPr>
        <p:spPr>
          <a:xfrm>
            <a:off x="1241659" y="1674793"/>
            <a:ext cx="1886552" cy="4052235"/>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r>
              <a:rPr lang="pt-BR" sz="1600" b="1" dirty="0"/>
              <a:t>RN hipoxemia</a:t>
            </a:r>
          </a:p>
          <a:p>
            <a:r>
              <a:rPr lang="pt-BR" sz="1600" b="1" dirty="0"/>
              <a:t>Shunt E&gt;D pelo PCA e FOP</a:t>
            </a:r>
          </a:p>
          <a:p>
            <a:br>
              <a:rPr lang="pt-BR" sz="1600" b="1" dirty="0"/>
            </a:br>
            <a:endParaRPr lang="pt-BR" sz="1600" b="1" dirty="0"/>
          </a:p>
          <a:p>
            <a:r>
              <a:rPr lang="pt-BR" sz="1600" b="1" dirty="0">
                <a:solidFill>
                  <a:srgbClr val="FF0000"/>
                </a:solidFill>
              </a:rPr>
              <a:t>Hipoxemia &gt; Shunt intrapulmonar</a:t>
            </a:r>
            <a:br>
              <a:rPr lang="pt-BR" sz="1600" b="1" dirty="0">
                <a:solidFill>
                  <a:srgbClr val="FF0000"/>
                </a:solidFill>
              </a:rPr>
            </a:br>
            <a:r>
              <a:rPr lang="pt-BR" sz="1600" dirty="0"/>
              <a:t>Melhorar recrutamento pulmonar</a:t>
            </a:r>
            <a:br>
              <a:rPr lang="pt-BR" sz="1600" dirty="0"/>
            </a:br>
            <a:r>
              <a:rPr lang="pt-BR" sz="1600" dirty="0"/>
              <a:t>Otimizar volume (PEEP e pressão média adequada em VA)</a:t>
            </a:r>
            <a:br>
              <a:rPr lang="pt-BR" sz="1600" dirty="0"/>
            </a:br>
            <a:r>
              <a:rPr lang="pt-BR" sz="1600" dirty="0"/>
              <a:t>Surfactante</a:t>
            </a:r>
          </a:p>
        </p:txBody>
      </p:sp>
      <p:sp>
        <p:nvSpPr>
          <p:cNvPr id="10" name="Seta: para Baixo 9">
            <a:extLst>
              <a:ext uri="{FF2B5EF4-FFF2-40B4-BE49-F238E27FC236}">
                <a16:creationId xmlns:a16="http://schemas.microsoft.com/office/drawing/2014/main" id="{689AA0A5-4F7B-33CC-8BD3-75A3F1B4BBD7}"/>
              </a:ext>
            </a:extLst>
          </p:cNvPr>
          <p:cNvSpPr/>
          <p:nvPr/>
        </p:nvSpPr>
        <p:spPr>
          <a:xfrm>
            <a:off x="2045368" y="2589196"/>
            <a:ext cx="279133" cy="3080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10">
            <a:extLst>
              <a:ext uri="{FF2B5EF4-FFF2-40B4-BE49-F238E27FC236}">
                <a16:creationId xmlns:a16="http://schemas.microsoft.com/office/drawing/2014/main" id="{7829D8DD-7C41-F1B9-C49B-3B350FDBC130}"/>
              </a:ext>
            </a:extLst>
          </p:cNvPr>
          <p:cNvSpPr/>
          <p:nvPr/>
        </p:nvSpPr>
        <p:spPr>
          <a:xfrm>
            <a:off x="9063789" y="1674792"/>
            <a:ext cx="1886552" cy="4052235"/>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r>
              <a:rPr lang="pt-BR" sz="1600" b="1" dirty="0"/>
              <a:t>RN hipoxemia</a:t>
            </a:r>
          </a:p>
          <a:p>
            <a:r>
              <a:rPr lang="pt-BR" sz="1600" b="1" dirty="0"/>
              <a:t>Shunt D&gt;E pelo PDA e FOP</a:t>
            </a:r>
          </a:p>
          <a:p>
            <a:br>
              <a:rPr lang="pt-BR" sz="1600" b="1" dirty="0"/>
            </a:br>
            <a:endParaRPr lang="pt-BR" sz="1600" b="1" dirty="0"/>
          </a:p>
          <a:p>
            <a:r>
              <a:rPr lang="pt-BR" sz="1600" b="1" dirty="0">
                <a:solidFill>
                  <a:srgbClr val="FF0000"/>
                </a:solidFill>
              </a:rPr>
              <a:t>RVP elevada </a:t>
            </a:r>
            <a:br>
              <a:rPr lang="pt-BR" sz="1600" b="1" dirty="0">
                <a:solidFill>
                  <a:srgbClr val="FF0000"/>
                </a:solidFill>
              </a:rPr>
            </a:br>
            <a:r>
              <a:rPr lang="pt-BR" sz="1600" b="1" dirty="0">
                <a:solidFill>
                  <a:srgbClr val="FF0000"/>
                </a:solidFill>
              </a:rPr>
              <a:t>Shunt extrapulmonar </a:t>
            </a:r>
            <a:r>
              <a:rPr lang="pt-BR" sz="1600" b="1" dirty="0">
                <a:solidFill>
                  <a:schemeClr val="tx1"/>
                </a:solidFill>
              </a:rPr>
              <a:t>(HPPRN)</a:t>
            </a:r>
            <a:br>
              <a:rPr lang="pt-BR" sz="1600" b="1" dirty="0">
                <a:solidFill>
                  <a:schemeClr val="tx1"/>
                </a:solidFill>
              </a:rPr>
            </a:br>
            <a:r>
              <a:rPr lang="pt-BR" sz="1600" dirty="0"/>
              <a:t>Otimização recrutamento pulmonar</a:t>
            </a:r>
            <a:br>
              <a:rPr lang="pt-BR" sz="1600" dirty="0"/>
            </a:br>
            <a:r>
              <a:rPr lang="pt-BR" sz="1600" dirty="0"/>
              <a:t>Terapia vasodilatadora pulmonar</a:t>
            </a:r>
          </a:p>
        </p:txBody>
      </p:sp>
      <p:sp>
        <p:nvSpPr>
          <p:cNvPr id="12" name="Seta: para Baixo 11">
            <a:extLst>
              <a:ext uri="{FF2B5EF4-FFF2-40B4-BE49-F238E27FC236}">
                <a16:creationId xmlns:a16="http://schemas.microsoft.com/office/drawing/2014/main" id="{FA39A8B1-7B7C-F1C3-80A6-E193AFD2A53E}"/>
              </a:ext>
            </a:extLst>
          </p:cNvPr>
          <p:cNvSpPr/>
          <p:nvPr/>
        </p:nvSpPr>
        <p:spPr>
          <a:xfrm>
            <a:off x="9867499" y="2589196"/>
            <a:ext cx="279133" cy="3080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12">
            <a:extLst>
              <a:ext uri="{FF2B5EF4-FFF2-40B4-BE49-F238E27FC236}">
                <a16:creationId xmlns:a16="http://schemas.microsoft.com/office/drawing/2014/main" id="{42AA30D0-30F7-036C-2453-B17CF971BC77}"/>
              </a:ext>
            </a:extLst>
          </p:cNvPr>
          <p:cNvSpPr/>
          <p:nvPr/>
        </p:nvSpPr>
        <p:spPr>
          <a:xfrm>
            <a:off x="2862112" y="1944298"/>
            <a:ext cx="6467776" cy="3782729"/>
          </a:xfrm>
          <a:prstGeom prst="rect">
            <a:avLst/>
          </a:prstGeom>
          <a:ln w="28575">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pt-BR" sz="2000" b="1" dirty="0"/>
              <a:t>Shunt D&gt;E no PCA e Shunt E&gt;D no FOP </a:t>
            </a:r>
            <a:br>
              <a:rPr lang="pt-BR" sz="2000" b="1" dirty="0"/>
            </a:br>
            <a:r>
              <a:rPr lang="pt-BR" sz="2000" b="1" dirty="0"/>
              <a:t>Sugestivo de HP com disfunção do VE!</a:t>
            </a:r>
          </a:p>
          <a:p>
            <a:pPr algn="ctr"/>
            <a:r>
              <a:rPr lang="pt-BR" sz="2000" dirty="0"/>
              <a:t>(Hérnia Diafragmática Congênita,  Asfixia e Sepse)</a:t>
            </a:r>
            <a:br>
              <a:rPr lang="pt-BR" sz="2000" b="1" dirty="0"/>
            </a:br>
            <a:br>
              <a:rPr lang="pt-BR" sz="2000" b="1" dirty="0"/>
            </a:br>
            <a:br>
              <a:rPr lang="pt-BR" sz="2000" b="1" dirty="0"/>
            </a:br>
            <a:r>
              <a:rPr lang="pt-BR" sz="2000" b="1" dirty="0"/>
              <a:t>Terapia vasodilatadora pulmonar isolada </a:t>
            </a:r>
            <a:br>
              <a:rPr lang="pt-BR" sz="2000" b="1" dirty="0"/>
            </a:br>
            <a:r>
              <a:rPr lang="pt-BR" sz="2000" dirty="0"/>
              <a:t>Piora da oxigenação</a:t>
            </a:r>
          </a:p>
          <a:p>
            <a:pPr algn="ctr"/>
            <a:r>
              <a:rPr lang="pt-BR" sz="2000" dirty="0"/>
              <a:t>Aumento congestão pulmonar</a:t>
            </a:r>
          </a:p>
          <a:p>
            <a:pPr algn="ctr"/>
            <a:r>
              <a:rPr lang="pt-BR" sz="2000" dirty="0"/>
              <a:t>Terapia vasodilatadora + Terapia Inotrópica (</a:t>
            </a:r>
            <a:r>
              <a:rPr lang="pt-BR" sz="2000" dirty="0" err="1"/>
              <a:t>milrinona</a:t>
            </a:r>
            <a:r>
              <a:rPr lang="pt-BR" sz="2000" dirty="0"/>
              <a:t>)</a:t>
            </a:r>
          </a:p>
        </p:txBody>
      </p:sp>
      <p:sp>
        <p:nvSpPr>
          <p:cNvPr id="14" name="Seta: para Baixo 13">
            <a:extLst>
              <a:ext uri="{FF2B5EF4-FFF2-40B4-BE49-F238E27FC236}">
                <a16:creationId xmlns:a16="http://schemas.microsoft.com/office/drawing/2014/main" id="{913C2FFD-D66E-F1AD-E3C9-75240A41F466}"/>
              </a:ext>
            </a:extLst>
          </p:cNvPr>
          <p:cNvSpPr/>
          <p:nvPr/>
        </p:nvSpPr>
        <p:spPr>
          <a:xfrm>
            <a:off x="5977288" y="3537284"/>
            <a:ext cx="306404" cy="38982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15839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0"/>
                                        </p:tgtEl>
                                      </p:cBhvr>
                                    </p:animEffect>
                                    <p:set>
                                      <p:cBhvr>
                                        <p:cTn id="10" dur="1" fill="hold">
                                          <p:stCondLst>
                                            <p:cond delay="499"/>
                                          </p:stCondLst>
                                        </p:cTn>
                                        <p:tgtEl>
                                          <p:spTgt spid="10"/>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1"/>
                                        </p:tgtEl>
                                      </p:cBhvr>
                                    </p:animEffect>
                                    <p:set>
                                      <p:cBhvr>
                                        <p:cTn id="13" dur="1" fill="hold">
                                          <p:stCondLst>
                                            <p:cond delay="499"/>
                                          </p:stCondLst>
                                        </p:cTn>
                                        <p:tgtEl>
                                          <p:spTgt spid="11"/>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EC3281-C772-4896-8544-5AAC6CB4792B}"/>
              </a:ext>
            </a:extLst>
          </p:cNvPr>
          <p:cNvSpPr>
            <a:spLocks noGrp="1"/>
          </p:cNvSpPr>
          <p:nvPr>
            <p:ph type="title"/>
          </p:nvPr>
        </p:nvSpPr>
        <p:spPr/>
        <p:txBody>
          <a:bodyPr/>
          <a:lstStyle/>
          <a:p>
            <a:r>
              <a:rPr lang="pt-BR" dirty="0"/>
              <a:t>DIAGNÓSTICO</a:t>
            </a:r>
          </a:p>
        </p:txBody>
      </p:sp>
      <p:pic>
        <p:nvPicPr>
          <p:cNvPr id="7" name="Imagem 6">
            <a:extLst>
              <a:ext uri="{FF2B5EF4-FFF2-40B4-BE49-F238E27FC236}">
                <a16:creationId xmlns:a16="http://schemas.microsoft.com/office/drawing/2014/main" id="{68E3B67A-4BEB-4987-9DCE-86DA4D10E887}"/>
              </a:ext>
            </a:extLst>
          </p:cNvPr>
          <p:cNvPicPr>
            <a:picLocks noChangeAspect="1"/>
          </p:cNvPicPr>
          <p:nvPr/>
        </p:nvPicPr>
        <p:blipFill>
          <a:blip r:embed="rId3"/>
          <a:srcRect l="34662" t="33333" r="23277" b="13874"/>
          <a:stretch/>
        </p:blipFill>
        <p:spPr>
          <a:xfrm>
            <a:off x="5152824" y="1884806"/>
            <a:ext cx="6594333" cy="4655758"/>
          </a:xfrm>
          <a:prstGeom prst="rect">
            <a:avLst/>
          </a:prstGeom>
        </p:spPr>
      </p:pic>
      <p:sp>
        <p:nvSpPr>
          <p:cNvPr id="10" name="CaixaDeTexto 9">
            <a:extLst>
              <a:ext uri="{FF2B5EF4-FFF2-40B4-BE49-F238E27FC236}">
                <a16:creationId xmlns:a16="http://schemas.microsoft.com/office/drawing/2014/main" id="{5A5931FF-855B-3D2D-8EF8-A30B1A14E6BF}"/>
              </a:ext>
            </a:extLst>
          </p:cNvPr>
          <p:cNvSpPr txBox="1"/>
          <p:nvPr/>
        </p:nvSpPr>
        <p:spPr>
          <a:xfrm>
            <a:off x="865029" y="6088559"/>
            <a:ext cx="2921206" cy="769441"/>
          </a:xfrm>
          <a:prstGeom prst="rect">
            <a:avLst/>
          </a:prstGeom>
          <a:noFill/>
        </p:spPr>
        <p:txBody>
          <a:bodyPr wrap="square" rtlCol="0">
            <a:spAutoFit/>
          </a:bodyPr>
          <a:lstStyle/>
          <a:p>
            <a:pPr rtl="0">
              <a:spcBef>
                <a:spcPts val="0"/>
              </a:spcBef>
              <a:spcAft>
                <a:spcPts val="0"/>
              </a:spcAft>
            </a:pPr>
            <a:r>
              <a:rPr lang="en-US" dirty="0">
                <a:solidFill>
                  <a:srgbClr val="000000"/>
                </a:solidFill>
                <a:latin typeface="Calibri" panose="020F0502020204030204" pitchFamily="34" charset="0"/>
              </a:rPr>
              <a:t>                                                                                             </a:t>
            </a:r>
            <a:br>
              <a:rPr lang="en-US" dirty="0"/>
            </a:br>
            <a:r>
              <a:rPr lang="fr-FR" sz="1400" dirty="0" err="1"/>
              <a:t>Eur</a:t>
            </a:r>
            <a:r>
              <a:rPr lang="fr-FR" sz="1400" dirty="0"/>
              <a:t> </a:t>
            </a:r>
            <a:r>
              <a:rPr lang="fr-FR" sz="1400" dirty="0" err="1"/>
              <a:t>Respir</a:t>
            </a:r>
            <a:r>
              <a:rPr lang="fr-FR" sz="1400" dirty="0"/>
              <a:t> J 2024; 64: 2401345</a:t>
            </a:r>
            <a:br>
              <a:rPr lang="it-IT" sz="1200" dirty="0"/>
            </a:br>
            <a:endParaRPr lang="pt-BR" sz="1200" dirty="0"/>
          </a:p>
        </p:txBody>
      </p:sp>
      <p:sp>
        <p:nvSpPr>
          <p:cNvPr id="11" name="Quadro 10">
            <a:extLst>
              <a:ext uri="{FF2B5EF4-FFF2-40B4-BE49-F238E27FC236}">
                <a16:creationId xmlns:a16="http://schemas.microsoft.com/office/drawing/2014/main" id="{E797A3F2-9E9B-4CED-563D-EDE55D7BFDFA}"/>
              </a:ext>
            </a:extLst>
          </p:cNvPr>
          <p:cNvSpPr/>
          <p:nvPr/>
        </p:nvSpPr>
        <p:spPr>
          <a:xfrm>
            <a:off x="865029" y="3052118"/>
            <a:ext cx="3842952" cy="1857159"/>
          </a:xfrm>
          <a:prstGeom prst="frame">
            <a:avLst>
              <a:gd name="adj1" fmla="val 354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tx1"/>
                </a:solidFill>
              </a:rPr>
              <a:t>Um aumento PSAP no ECO não define de forma suficiente a  presença de doença da vasculatura pulmonar ou aumento da RVP!</a:t>
            </a:r>
          </a:p>
        </p:txBody>
      </p:sp>
    </p:spTree>
    <p:extLst>
      <p:ext uri="{BB962C8B-B14F-4D97-AF65-F5344CB8AC3E}">
        <p14:creationId xmlns:p14="http://schemas.microsoft.com/office/powerpoint/2010/main" val="18282168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CBF813-7A69-3C9B-B7A6-B0A5BD3B85DC}"/>
            </a:ext>
          </a:extLst>
        </p:cNvPr>
        <p:cNvGrpSpPr/>
        <p:nvPr/>
      </p:nvGrpSpPr>
      <p:grpSpPr>
        <a:xfrm>
          <a:off x="0" y="0"/>
          <a:ext cx="0" cy="0"/>
          <a:chOff x="0" y="0"/>
          <a:chExt cx="0" cy="0"/>
        </a:xfrm>
      </p:grpSpPr>
      <p:pic>
        <p:nvPicPr>
          <p:cNvPr id="4" name="Picture 2" descr="Children | Free Full-Text | Persistent Pulmonary Hypertension in ...">
            <a:extLst>
              <a:ext uri="{FF2B5EF4-FFF2-40B4-BE49-F238E27FC236}">
                <a16:creationId xmlns:a16="http://schemas.microsoft.com/office/drawing/2014/main" id="{49F8E462-5EB2-4D6F-1789-F84EF19B10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4243" y="661827"/>
            <a:ext cx="6789147" cy="6001456"/>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a:extLst>
              <a:ext uri="{FF2B5EF4-FFF2-40B4-BE49-F238E27FC236}">
                <a16:creationId xmlns:a16="http://schemas.microsoft.com/office/drawing/2014/main" id="{C426290A-2FFC-E4CF-E273-47141F3DBBFD}"/>
              </a:ext>
            </a:extLst>
          </p:cNvPr>
          <p:cNvSpPr txBox="1"/>
          <p:nvPr/>
        </p:nvSpPr>
        <p:spPr>
          <a:xfrm>
            <a:off x="9653534" y="6355507"/>
            <a:ext cx="2753474" cy="584775"/>
          </a:xfrm>
          <a:prstGeom prst="rect">
            <a:avLst/>
          </a:prstGeom>
          <a:noFill/>
        </p:spPr>
        <p:txBody>
          <a:bodyPr wrap="square" rtlCol="0">
            <a:spAutoFit/>
          </a:bodyPr>
          <a:lstStyle/>
          <a:p>
            <a:r>
              <a:rPr lang="pt-BR" sz="1400" dirty="0" err="1">
                <a:solidFill>
                  <a:srgbClr val="222222"/>
                </a:solidFill>
                <a:latin typeface="+mj-lt"/>
              </a:rPr>
              <a:t>Children</a:t>
            </a:r>
            <a:r>
              <a:rPr lang="pt-BR" sz="1400" dirty="0">
                <a:solidFill>
                  <a:srgbClr val="222222"/>
                </a:solidFill>
                <a:latin typeface="+mj-lt"/>
              </a:rPr>
              <a:t> 2017, 4(8), 63;</a:t>
            </a:r>
            <a:endParaRPr lang="pt-BR" sz="1400" dirty="0">
              <a:latin typeface="+mj-lt"/>
            </a:endParaRPr>
          </a:p>
          <a:p>
            <a:endParaRPr lang="pt-BR" dirty="0"/>
          </a:p>
        </p:txBody>
      </p:sp>
      <p:sp>
        <p:nvSpPr>
          <p:cNvPr id="7" name="CaixaDeTexto 6">
            <a:extLst>
              <a:ext uri="{FF2B5EF4-FFF2-40B4-BE49-F238E27FC236}">
                <a16:creationId xmlns:a16="http://schemas.microsoft.com/office/drawing/2014/main" id="{9953C5A8-7BCA-0CED-2DEA-4AC5401FA3B6}"/>
              </a:ext>
            </a:extLst>
          </p:cNvPr>
          <p:cNvSpPr txBox="1"/>
          <p:nvPr/>
        </p:nvSpPr>
        <p:spPr>
          <a:xfrm>
            <a:off x="5367872" y="4255768"/>
            <a:ext cx="635285" cy="369332"/>
          </a:xfrm>
          <a:prstGeom prst="rect">
            <a:avLst/>
          </a:prstGeom>
          <a:noFill/>
        </p:spPr>
        <p:txBody>
          <a:bodyPr wrap="square" rtlCol="0">
            <a:spAutoFit/>
          </a:bodyPr>
          <a:lstStyle/>
          <a:p>
            <a:pPr algn="ctr"/>
            <a:r>
              <a:rPr lang="pt-BR" b="1" dirty="0"/>
              <a:t>01</a:t>
            </a:r>
          </a:p>
        </p:txBody>
      </p:sp>
      <p:sp>
        <p:nvSpPr>
          <p:cNvPr id="8" name="CaixaDeTexto 7">
            <a:extLst>
              <a:ext uri="{FF2B5EF4-FFF2-40B4-BE49-F238E27FC236}">
                <a16:creationId xmlns:a16="http://schemas.microsoft.com/office/drawing/2014/main" id="{92B364D1-907B-02D9-F647-A910C870D62E}"/>
              </a:ext>
            </a:extLst>
          </p:cNvPr>
          <p:cNvSpPr txBox="1"/>
          <p:nvPr/>
        </p:nvSpPr>
        <p:spPr>
          <a:xfrm>
            <a:off x="2283325" y="2166399"/>
            <a:ext cx="635285" cy="369332"/>
          </a:xfrm>
          <a:prstGeom prst="rect">
            <a:avLst/>
          </a:prstGeom>
          <a:noFill/>
        </p:spPr>
        <p:txBody>
          <a:bodyPr wrap="square" rtlCol="0">
            <a:spAutoFit/>
          </a:bodyPr>
          <a:lstStyle/>
          <a:p>
            <a:pPr algn="ctr"/>
            <a:r>
              <a:rPr lang="pt-BR" b="1" dirty="0"/>
              <a:t>02</a:t>
            </a:r>
          </a:p>
        </p:txBody>
      </p:sp>
      <p:sp>
        <p:nvSpPr>
          <p:cNvPr id="9" name="CaixaDeTexto 8">
            <a:extLst>
              <a:ext uri="{FF2B5EF4-FFF2-40B4-BE49-F238E27FC236}">
                <a16:creationId xmlns:a16="http://schemas.microsoft.com/office/drawing/2014/main" id="{6B02CC2A-5547-2F45-93B5-C93C3025BBF2}"/>
              </a:ext>
            </a:extLst>
          </p:cNvPr>
          <p:cNvSpPr txBox="1"/>
          <p:nvPr/>
        </p:nvSpPr>
        <p:spPr>
          <a:xfrm>
            <a:off x="9156665" y="1611884"/>
            <a:ext cx="635285" cy="369332"/>
          </a:xfrm>
          <a:prstGeom prst="rect">
            <a:avLst/>
          </a:prstGeom>
          <a:noFill/>
        </p:spPr>
        <p:txBody>
          <a:bodyPr wrap="square" rtlCol="0">
            <a:spAutoFit/>
          </a:bodyPr>
          <a:lstStyle/>
          <a:p>
            <a:pPr algn="ctr"/>
            <a:r>
              <a:rPr lang="pt-BR" b="1" dirty="0"/>
              <a:t>03</a:t>
            </a:r>
          </a:p>
        </p:txBody>
      </p:sp>
      <p:sp>
        <p:nvSpPr>
          <p:cNvPr id="10" name="CaixaDeTexto 9">
            <a:extLst>
              <a:ext uri="{FF2B5EF4-FFF2-40B4-BE49-F238E27FC236}">
                <a16:creationId xmlns:a16="http://schemas.microsoft.com/office/drawing/2014/main" id="{5479F7F3-17A9-783D-E803-8F21689F9731}"/>
              </a:ext>
            </a:extLst>
          </p:cNvPr>
          <p:cNvSpPr txBox="1"/>
          <p:nvPr/>
        </p:nvSpPr>
        <p:spPr>
          <a:xfrm>
            <a:off x="5367872" y="788240"/>
            <a:ext cx="635285" cy="369332"/>
          </a:xfrm>
          <a:prstGeom prst="rect">
            <a:avLst/>
          </a:prstGeom>
          <a:noFill/>
        </p:spPr>
        <p:txBody>
          <a:bodyPr wrap="square" rtlCol="0">
            <a:spAutoFit/>
          </a:bodyPr>
          <a:lstStyle/>
          <a:p>
            <a:pPr algn="ctr"/>
            <a:r>
              <a:rPr lang="pt-BR" b="1" dirty="0"/>
              <a:t>04</a:t>
            </a:r>
          </a:p>
        </p:txBody>
      </p:sp>
      <p:sp>
        <p:nvSpPr>
          <p:cNvPr id="11" name="CaixaDeTexto 10">
            <a:extLst>
              <a:ext uri="{FF2B5EF4-FFF2-40B4-BE49-F238E27FC236}">
                <a16:creationId xmlns:a16="http://schemas.microsoft.com/office/drawing/2014/main" id="{CD21F64D-EA52-E30B-B74B-D4AFF946B76B}"/>
              </a:ext>
            </a:extLst>
          </p:cNvPr>
          <p:cNvSpPr txBox="1"/>
          <p:nvPr/>
        </p:nvSpPr>
        <p:spPr>
          <a:xfrm>
            <a:off x="4565150" y="2549984"/>
            <a:ext cx="635285" cy="369332"/>
          </a:xfrm>
          <a:prstGeom prst="rect">
            <a:avLst/>
          </a:prstGeom>
          <a:noFill/>
        </p:spPr>
        <p:txBody>
          <a:bodyPr wrap="square" rtlCol="0">
            <a:spAutoFit/>
          </a:bodyPr>
          <a:lstStyle/>
          <a:p>
            <a:pPr algn="ctr"/>
            <a:r>
              <a:rPr lang="pt-BR" b="1" dirty="0"/>
              <a:t>05</a:t>
            </a:r>
          </a:p>
        </p:txBody>
      </p:sp>
      <p:sp>
        <p:nvSpPr>
          <p:cNvPr id="12" name="CaixaDeTexto 11">
            <a:extLst>
              <a:ext uri="{FF2B5EF4-FFF2-40B4-BE49-F238E27FC236}">
                <a16:creationId xmlns:a16="http://schemas.microsoft.com/office/drawing/2014/main" id="{22294E7A-82B6-5539-438A-1DF782969306}"/>
              </a:ext>
            </a:extLst>
          </p:cNvPr>
          <p:cNvSpPr txBox="1"/>
          <p:nvPr/>
        </p:nvSpPr>
        <p:spPr>
          <a:xfrm>
            <a:off x="6864849" y="788240"/>
            <a:ext cx="635285" cy="369332"/>
          </a:xfrm>
          <a:prstGeom prst="rect">
            <a:avLst/>
          </a:prstGeom>
          <a:noFill/>
        </p:spPr>
        <p:txBody>
          <a:bodyPr wrap="square" rtlCol="0">
            <a:spAutoFit/>
          </a:bodyPr>
          <a:lstStyle/>
          <a:p>
            <a:pPr algn="ctr"/>
            <a:r>
              <a:rPr lang="pt-BR" b="1" dirty="0"/>
              <a:t>06</a:t>
            </a:r>
          </a:p>
        </p:txBody>
      </p:sp>
      <p:sp>
        <p:nvSpPr>
          <p:cNvPr id="13" name="CaixaDeTexto 12">
            <a:extLst>
              <a:ext uri="{FF2B5EF4-FFF2-40B4-BE49-F238E27FC236}">
                <a16:creationId xmlns:a16="http://schemas.microsoft.com/office/drawing/2014/main" id="{0702D27A-E3A6-0D41-9533-B02542E977C4}"/>
              </a:ext>
            </a:extLst>
          </p:cNvPr>
          <p:cNvSpPr txBox="1"/>
          <p:nvPr/>
        </p:nvSpPr>
        <p:spPr>
          <a:xfrm>
            <a:off x="5778357" y="5305444"/>
            <a:ext cx="635285" cy="369332"/>
          </a:xfrm>
          <a:prstGeom prst="rect">
            <a:avLst/>
          </a:prstGeom>
          <a:noFill/>
        </p:spPr>
        <p:txBody>
          <a:bodyPr wrap="square" rtlCol="0">
            <a:spAutoFit/>
          </a:bodyPr>
          <a:lstStyle/>
          <a:p>
            <a:pPr algn="ctr"/>
            <a:r>
              <a:rPr lang="pt-BR" b="1" dirty="0"/>
              <a:t>07</a:t>
            </a:r>
          </a:p>
        </p:txBody>
      </p:sp>
      <p:sp>
        <p:nvSpPr>
          <p:cNvPr id="14" name="CaixaDeTexto 13">
            <a:extLst>
              <a:ext uri="{FF2B5EF4-FFF2-40B4-BE49-F238E27FC236}">
                <a16:creationId xmlns:a16="http://schemas.microsoft.com/office/drawing/2014/main" id="{D8210A93-F791-7FDE-59EF-1F64F50A5A1F}"/>
              </a:ext>
            </a:extLst>
          </p:cNvPr>
          <p:cNvSpPr txBox="1"/>
          <p:nvPr/>
        </p:nvSpPr>
        <p:spPr>
          <a:xfrm>
            <a:off x="7328420" y="788240"/>
            <a:ext cx="2323011" cy="646331"/>
          </a:xfrm>
          <a:prstGeom prst="rect">
            <a:avLst/>
          </a:prstGeom>
          <a:noFill/>
        </p:spPr>
        <p:txBody>
          <a:bodyPr wrap="square" rtlCol="0">
            <a:spAutoFit/>
          </a:bodyPr>
          <a:lstStyle/>
          <a:p>
            <a:pPr algn="ctr"/>
            <a:r>
              <a:rPr lang="pt-BR" b="1" dirty="0"/>
              <a:t>HP no RNPT na fase inicial da SDR</a:t>
            </a:r>
          </a:p>
        </p:txBody>
      </p:sp>
      <p:sp>
        <p:nvSpPr>
          <p:cNvPr id="15" name="Retângulo 14">
            <a:extLst>
              <a:ext uri="{FF2B5EF4-FFF2-40B4-BE49-F238E27FC236}">
                <a16:creationId xmlns:a16="http://schemas.microsoft.com/office/drawing/2014/main" id="{85032202-9BF9-DE8F-B29E-1BE048D72D4D}"/>
              </a:ext>
            </a:extLst>
          </p:cNvPr>
          <p:cNvSpPr/>
          <p:nvPr/>
        </p:nvSpPr>
        <p:spPr>
          <a:xfrm>
            <a:off x="678095" y="3429000"/>
            <a:ext cx="2052060" cy="101714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pt-BR" sz="1600" b="1" dirty="0">
                <a:solidFill>
                  <a:schemeClr val="tx1"/>
                </a:solidFill>
              </a:rPr>
              <a:t>07 GRANDES GRUPOS</a:t>
            </a:r>
          </a:p>
          <a:p>
            <a:pPr algn="ctr"/>
            <a:r>
              <a:rPr lang="pt-BR" sz="1600" b="1" dirty="0">
                <a:solidFill>
                  <a:schemeClr val="tx1"/>
                </a:solidFill>
              </a:rPr>
              <a:t>HPPRN</a:t>
            </a:r>
            <a:endParaRPr lang="pt-BR" sz="1600" dirty="0">
              <a:solidFill>
                <a:schemeClr val="tx1"/>
              </a:solidFill>
            </a:endParaRPr>
          </a:p>
        </p:txBody>
      </p:sp>
      <p:sp>
        <p:nvSpPr>
          <p:cNvPr id="17" name="Estrela: 5 Pontas 16">
            <a:extLst>
              <a:ext uri="{FF2B5EF4-FFF2-40B4-BE49-F238E27FC236}">
                <a16:creationId xmlns:a16="http://schemas.microsoft.com/office/drawing/2014/main" id="{E4A61D67-9B29-8EBA-5EA1-59C959409A8D}"/>
              </a:ext>
            </a:extLst>
          </p:cNvPr>
          <p:cNvSpPr/>
          <p:nvPr/>
        </p:nvSpPr>
        <p:spPr>
          <a:xfrm>
            <a:off x="544531" y="3327542"/>
            <a:ext cx="267128" cy="202915"/>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Círculo: Vazio 17">
            <a:extLst>
              <a:ext uri="{FF2B5EF4-FFF2-40B4-BE49-F238E27FC236}">
                <a16:creationId xmlns:a16="http://schemas.microsoft.com/office/drawing/2014/main" id="{B12BCB84-CEC5-2C59-F2FB-0A47529321D6}"/>
              </a:ext>
            </a:extLst>
          </p:cNvPr>
          <p:cNvSpPr/>
          <p:nvPr/>
        </p:nvSpPr>
        <p:spPr>
          <a:xfrm>
            <a:off x="4610527" y="2523387"/>
            <a:ext cx="544530" cy="554515"/>
          </a:xfrm>
          <a:prstGeom prst="donut">
            <a:avLst>
              <a:gd name="adj" fmla="val 174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9" name="Círculo: Vazio 18">
            <a:extLst>
              <a:ext uri="{FF2B5EF4-FFF2-40B4-BE49-F238E27FC236}">
                <a16:creationId xmlns:a16="http://schemas.microsoft.com/office/drawing/2014/main" id="{CA110F5A-7EB8-DCEF-0EAF-99A117D909F9}"/>
              </a:ext>
            </a:extLst>
          </p:cNvPr>
          <p:cNvSpPr/>
          <p:nvPr/>
        </p:nvSpPr>
        <p:spPr>
          <a:xfrm>
            <a:off x="2328702" y="2073807"/>
            <a:ext cx="544530" cy="554515"/>
          </a:xfrm>
          <a:prstGeom prst="donut">
            <a:avLst>
              <a:gd name="adj" fmla="val 174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20" name="Círculo: Vazio 19">
            <a:extLst>
              <a:ext uri="{FF2B5EF4-FFF2-40B4-BE49-F238E27FC236}">
                <a16:creationId xmlns:a16="http://schemas.microsoft.com/office/drawing/2014/main" id="{22EF9222-A00F-28A7-7221-4C93B66D1F8D}"/>
              </a:ext>
            </a:extLst>
          </p:cNvPr>
          <p:cNvSpPr/>
          <p:nvPr/>
        </p:nvSpPr>
        <p:spPr>
          <a:xfrm>
            <a:off x="5445642" y="661827"/>
            <a:ext cx="544530" cy="554515"/>
          </a:xfrm>
          <a:prstGeom prst="donut">
            <a:avLst>
              <a:gd name="adj" fmla="val 174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21" name="Círculo: Vazio 20">
            <a:extLst>
              <a:ext uri="{FF2B5EF4-FFF2-40B4-BE49-F238E27FC236}">
                <a16:creationId xmlns:a16="http://schemas.microsoft.com/office/drawing/2014/main" id="{0C8BCC7B-C430-18DF-3CA0-57A07DBD453A}"/>
              </a:ext>
            </a:extLst>
          </p:cNvPr>
          <p:cNvSpPr/>
          <p:nvPr/>
        </p:nvSpPr>
        <p:spPr>
          <a:xfrm>
            <a:off x="6910226" y="703184"/>
            <a:ext cx="544530" cy="554515"/>
          </a:xfrm>
          <a:prstGeom prst="donut">
            <a:avLst>
              <a:gd name="adj" fmla="val 174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22" name="Círculo: Vazio 21">
            <a:extLst>
              <a:ext uri="{FF2B5EF4-FFF2-40B4-BE49-F238E27FC236}">
                <a16:creationId xmlns:a16="http://schemas.microsoft.com/office/drawing/2014/main" id="{3BE2207A-C400-2446-936E-3F366445C745}"/>
              </a:ext>
            </a:extLst>
          </p:cNvPr>
          <p:cNvSpPr/>
          <p:nvPr/>
        </p:nvSpPr>
        <p:spPr>
          <a:xfrm>
            <a:off x="9265542" y="1519627"/>
            <a:ext cx="544530" cy="554515"/>
          </a:xfrm>
          <a:prstGeom prst="donut">
            <a:avLst>
              <a:gd name="adj" fmla="val 174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23" name="Círculo: Vazio 22">
            <a:extLst>
              <a:ext uri="{FF2B5EF4-FFF2-40B4-BE49-F238E27FC236}">
                <a16:creationId xmlns:a16="http://schemas.microsoft.com/office/drawing/2014/main" id="{834FCC91-39B1-0326-86E3-4F82E5E0C46A}"/>
              </a:ext>
            </a:extLst>
          </p:cNvPr>
          <p:cNvSpPr/>
          <p:nvPr/>
        </p:nvSpPr>
        <p:spPr>
          <a:xfrm>
            <a:off x="5397644" y="4232878"/>
            <a:ext cx="544530" cy="554515"/>
          </a:xfrm>
          <a:prstGeom prst="donut">
            <a:avLst>
              <a:gd name="adj" fmla="val 174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24" name="Círculo: Vazio 23">
            <a:extLst>
              <a:ext uri="{FF2B5EF4-FFF2-40B4-BE49-F238E27FC236}">
                <a16:creationId xmlns:a16="http://schemas.microsoft.com/office/drawing/2014/main" id="{BB395BB5-639F-8D95-AD1F-3875BF1CF737}"/>
              </a:ext>
            </a:extLst>
          </p:cNvPr>
          <p:cNvSpPr/>
          <p:nvPr/>
        </p:nvSpPr>
        <p:spPr>
          <a:xfrm>
            <a:off x="5737404" y="5170822"/>
            <a:ext cx="544530" cy="554515"/>
          </a:xfrm>
          <a:prstGeom prst="donut">
            <a:avLst>
              <a:gd name="adj" fmla="val 174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Tree>
    <p:extLst>
      <p:ext uri="{BB962C8B-B14F-4D97-AF65-F5344CB8AC3E}">
        <p14:creationId xmlns:p14="http://schemas.microsoft.com/office/powerpoint/2010/main" val="3466186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ppt_x"/>
                                          </p:val>
                                        </p:tav>
                                        <p:tav tm="100000">
                                          <p:val>
                                            <p:strVal val="#ppt_x"/>
                                          </p:val>
                                        </p:tav>
                                      </p:tavLst>
                                    </p:anim>
                                    <p:anim calcmode="lin" valueType="num">
                                      <p:cBhvr additive="base">
                                        <p:cTn id="48" dur="500" fill="hold"/>
                                        <p:tgtEl>
                                          <p:spTgt spid="11"/>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500" fill="hold"/>
                                        <p:tgtEl>
                                          <p:spTgt spid="18"/>
                                        </p:tgtEl>
                                        <p:attrNameLst>
                                          <p:attrName>ppt_x</p:attrName>
                                        </p:attrNameLst>
                                      </p:cBhvr>
                                      <p:tavLst>
                                        <p:tav tm="0">
                                          <p:val>
                                            <p:strVal val="#ppt_x"/>
                                          </p:val>
                                        </p:tav>
                                        <p:tav tm="100000">
                                          <p:val>
                                            <p:strVal val="#ppt_x"/>
                                          </p:val>
                                        </p:tav>
                                      </p:tavLst>
                                    </p:anim>
                                    <p:anim calcmode="lin" valueType="num">
                                      <p:cBhvr additive="base">
                                        <p:cTn id="5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additive="base">
                                        <p:cTn id="57" dur="500" fill="hold"/>
                                        <p:tgtEl>
                                          <p:spTgt spid="21"/>
                                        </p:tgtEl>
                                        <p:attrNameLst>
                                          <p:attrName>ppt_x</p:attrName>
                                        </p:attrNameLst>
                                      </p:cBhvr>
                                      <p:tavLst>
                                        <p:tav tm="0">
                                          <p:val>
                                            <p:strVal val="#ppt_x"/>
                                          </p:val>
                                        </p:tav>
                                        <p:tav tm="100000">
                                          <p:val>
                                            <p:strVal val="#ppt_x"/>
                                          </p:val>
                                        </p:tav>
                                      </p:tavLst>
                                    </p:anim>
                                    <p:anim calcmode="lin" valueType="num">
                                      <p:cBhvr additive="base">
                                        <p:cTn id="58" dur="500" fill="hold"/>
                                        <p:tgtEl>
                                          <p:spTgt spid="21"/>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additive="base">
                                        <p:cTn id="61" dur="500" fill="hold"/>
                                        <p:tgtEl>
                                          <p:spTgt spid="12"/>
                                        </p:tgtEl>
                                        <p:attrNameLst>
                                          <p:attrName>ppt_x</p:attrName>
                                        </p:attrNameLst>
                                      </p:cBhvr>
                                      <p:tavLst>
                                        <p:tav tm="0">
                                          <p:val>
                                            <p:strVal val="#ppt_x"/>
                                          </p:val>
                                        </p:tav>
                                        <p:tav tm="100000">
                                          <p:val>
                                            <p:strVal val="#ppt_x"/>
                                          </p:val>
                                        </p:tav>
                                      </p:tavLst>
                                    </p:anim>
                                    <p:anim calcmode="lin" valueType="num">
                                      <p:cBhvr additive="base">
                                        <p:cTn id="6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additive="base">
                                        <p:cTn id="67" dur="500" fill="hold"/>
                                        <p:tgtEl>
                                          <p:spTgt spid="24"/>
                                        </p:tgtEl>
                                        <p:attrNameLst>
                                          <p:attrName>ppt_x</p:attrName>
                                        </p:attrNameLst>
                                      </p:cBhvr>
                                      <p:tavLst>
                                        <p:tav tm="0">
                                          <p:val>
                                            <p:strVal val="#ppt_x"/>
                                          </p:val>
                                        </p:tav>
                                        <p:tav tm="100000">
                                          <p:val>
                                            <p:strVal val="#ppt_x"/>
                                          </p:val>
                                        </p:tav>
                                      </p:tavLst>
                                    </p:anim>
                                    <p:anim calcmode="lin" valueType="num">
                                      <p:cBhvr additive="base">
                                        <p:cTn id="68" dur="500" fill="hold"/>
                                        <p:tgtEl>
                                          <p:spTgt spid="24"/>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13"/>
                                        </p:tgtEl>
                                        <p:attrNameLst>
                                          <p:attrName>style.visibility</p:attrName>
                                        </p:attrNameLst>
                                      </p:cBhvr>
                                      <p:to>
                                        <p:strVal val="visible"/>
                                      </p:to>
                                    </p:set>
                                    <p:anim calcmode="lin" valueType="num">
                                      <p:cBhvr additive="base">
                                        <p:cTn id="71" dur="500" fill="hold"/>
                                        <p:tgtEl>
                                          <p:spTgt spid="13"/>
                                        </p:tgtEl>
                                        <p:attrNameLst>
                                          <p:attrName>ppt_x</p:attrName>
                                        </p:attrNameLst>
                                      </p:cBhvr>
                                      <p:tavLst>
                                        <p:tav tm="0">
                                          <p:val>
                                            <p:strVal val="#ppt_x"/>
                                          </p:val>
                                        </p:tav>
                                        <p:tav tm="100000">
                                          <p:val>
                                            <p:strVal val="#ppt_x"/>
                                          </p:val>
                                        </p:tav>
                                      </p:tavLst>
                                    </p:anim>
                                    <p:anim calcmode="lin" valueType="num">
                                      <p:cBhvr additive="base">
                                        <p:cTn id="7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8" grpId="0" animBg="1"/>
      <p:bldP spid="19" grpId="0" animBg="1"/>
      <p:bldP spid="20" grpId="0" animBg="1"/>
      <p:bldP spid="21" grpId="0" animBg="1"/>
      <p:bldP spid="22" grpId="0" animBg="1"/>
      <p:bldP spid="23" grpId="0" animBg="1"/>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E5CDF3-0F91-4882-B411-4E8070DADDE7}"/>
              </a:ext>
            </a:extLst>
          </p:cNvPr>
          <p:cNvSpPr>
            <a:spLocks noGrp="1"/>
          </p:cNvSpPr>
          <p:nvPr>
            <p:ph type="title"/>
          </p:nvPr>
        </p:nvSpPr>
        <p:spPr/>
        <p:txBody>
          <a:bodyPr/>
          <a:lstStyle/>
          <a:p>
            <a:r>
              <a:rPr lang="pt-BR" dirty="0"/>
              <a:t>Tratamento SUPORTE</a:t>
            </a:r>
          </a:p>
        </p:txBody>
      </p:sp>
      <p:sp>
        <p:nvSpPr>
          <p:cNvPr id="3" name="Espaço Reservado para Conteúdo 2">
            <a:extLst>
              <a:ext uri="{FF2B5EF4-FFF2-40B4-BE49-F238E27FC236}">
                <a16:creationId xmlns:a16="http://schemas.microsoft.com/office/drawing/2014/main" id="{AD610B7D-E0FA-4EE9-B4FB-E87498C9202B}"/>
              </a:ext>
            </a:extLst>
          </p:cNvPr>
          <p:cNvSpPr>
            <a:spLocks noGrp="1"/>
          </p:cNvSpPr>
          <p:nvPr>
            <p:ph idx="1"/>
          </p:nvPr>
        </p:nvSpPr>
        <p:spPr>
          <a:xfrm>
            <a:off x="581193" y="2231867"/>
            <a:ext cx="11029615" cy="3678303"/>
          </a:xfrm>
        </p:spPr>
        <p:txBody>
          <a:bodyPr>
            <a:normAutofit/>
          </a:bodyPr>
          <a:lstStyle/>
          <a:p>
            <a:r>
              <a:rPr lang="pt-BR" sz="2400" dirty="0">
                <a:latin typeface="Calibri" panose="020F0502020204030204" pitchFamily="34" charset="0"/>
                <a:cs typeface="Calibri" panose="020F0502020204030204" pitchFamily="34" charset="0"/>
              </a:rPr>
              <a:t>Normotermia</a:t>
            </a:r>
          </a:p>
          <a:p>
            <a:r>
              <a:rPr lang="pt-BR" sz="2400" dirty="0">
                <a:latin typeface="Calibri" panose="020F0502020204030204" pitchFamily="34" charset="0"/>
                <a:cs typeface="Calibri" panose="020F0502020204030204" pitchFamily="34" charset="0"/>
              </a:rPr>
              <a:t>Monitorização: níveis de glicose, Na, Ca, Mg e hemoglobina</a:t>
            </a:r>
          </a:p>
          <a:p>
            <a:r>
              <a:rPr lang="pt-BR" sz="2400" dirty="0">
                <a:latin typeface="Calibri" panose="020F0502020204030204" pitchFamily="34" charset="0"/>
                <a:cs typeface="Calibri" panose="020F0502020204030204" pitchFamily="34" charset="0"/>
              </a:rPr>
              <a:t>Evitar acidose</a:t>
            </a:r>
          </a:p>
          <a:p>
            <a:r>
              <a:rPr lang="pt-BR" sz="2400" dirty="0">
                <a:latin typeface="Calibri" panose="020F0502020204030204" pitchFamily="34" charset="0"/>
                <a:cs typeface="Calibri" panose="020F0502020204030204" pitchFamily="34" charset="0"/>
              </a:rPr>
              <a:t>Evitar hipotensão e excesso de volume</a:t>
            </a:r>
          </a:p>
          <a:p>
            <a:r>
              <a:rPr lang="pt-BR" sz="2400" dirty="0">
                <a:latin typeface="Calibri" panose="020F0502020204030204" pitchFamily="34" charset="0"/>
                <a:cs typeface="Calibri" panose="020F0502020204030204" pitchFamily="34" charset="0"/>
              </a:rPr>
              <a:t>Oxigenação dentro da normalidade</a:t>
            </a:r>
          </a:p>
          <a:p>
            <a:pPr lvl="1">
              <a:buFont typeface="Wingdings" panose="05000000000000000000" pitchFamily="2" charset="2"/>
              <a:buChar char="Ø"/>
            </a:pPr>
            <a:endParaRPr lang="pt-BR" sz="2000" dirty="0"/>
          </a:p>
        </p:txBody>
      </p:sp>
      <p:sp>
        <p:nvSpPr>
          <p:cNvPr id="5" name="CaixaDeTexto 4">
            <a:extLst>
              <a:ext uri="{FF2B5EF4-FFF2-40B4-BE49-F238E27FC236}">
                <a16:creationId xmlns:a16="http://schemas.microsoft.com/office/drawing/2014/main" id="{F31580AD-D9BF-A7D2-8AEF-33A2EC00782F}"/>
              </a:ext>
            </a:extLst>
          </p:cNvPr>
          <p:cNvSpPr txBox="1"/>
          <p:nvPr/>
        </p:nvSpPr>
        <p:spPr>
          <a:xfrm>
            <a:off x="4250725" y="6396335"/>
            <a:ext cx="8047442" cy="307777"/>
          </a:xfrm>
          <a:prstGeom prst="rect">
            <a:avLst/>
          </a:prstGeom>
          <a:noFill/>
        </p:spPr>
        <p:txBody>
          <a:bodyPr wrap="square" rtlCol="0">
            <a:spAutoFit/>
          </a:bodyPr>
          <a:lstStyle/>
          <a:p>
            <a:pPr rtl="0">
              <a:spcBef>
                <a:spcPts val="0"/>
              </a:spcBef>
              <a:spcAft>
                <a:spcPts val="0"/>
              </a:spcAft>
            </a:pPr>
            <a:r>
              <a:rPr lang="pt-BR" sz="1400" dirty="0"/>
              <a:t>               </a:t>
            </a:r>
            <a:r>
              <a:rPr lang="pt-BR" sz="1400" dirty="0" err="1"/>
              <a:t>Bandiya</a:t>
            </a:r>
            <a:r>
              <a:rPr lang="pt-BR" sz="1400" dirty="0"/>
              <a:t> et al</a:t>
            </a:r>
            <a:r>
              <a:rPr lang="en-US" sz="1400" dirty="0"/>
              <a:t>. </a:t>
            </a:r>
            <a:r>
              <a:rPr lang="pt-BR" sz="1400" dirty="0"/>
              <a:t>Clin </a:t>
            </a:r>
            <a:r>
              <a:rPr lang="pt-BR" sz="1400" dirty="0" err="1"/>
              <a:t>Perinatol</a:t>
            </a:r>
            <a:r>
              <a:rPr lang="pt-BR" sz="1400" dirty="0"/>
              <a:t> 51 (2024) 237–252.</a:t>
            </a:r>
            <a:r>
              <a:rPr lang="en-US" sz="1400" dirty="0"/>
              <a:t>Etiology, Diagnosis, and Management of PPHN</a:t>
            </a:r>
            <a:endParaRPr lang="pt-BR" sz="1400" dirty="0">
              <a:latin typeface="+mj-lt"/>
            </a:endParaRPr>
          </a:p>
        </p:txBody>
      </p:sp>
    </p:spTree>
    <p:extLst>
      <p:ext uri="{BB962C8B-B14F-4D97-AF65-F5344CB8AC3E}">
        <p14:creationId xmlns:p14="http://schemas.microsoft.com/office/powerpoint/2010/main" val="38050225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25251-88FF-424A-C399-9DF16164B214}"/>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A73E25A5-4164-9EB7-33DC-2CD67B7EAF84}"/>
              </a:ext>
            </a:extLst>
          </p:cNvPr>
          <p:cNvSpPr>
            <a:spLocks noGrp="1"/>
          </p:cNvSpPr>
          <p:nvPr>
            <p:ph type="title"/>
          </p:nvPr>
        </p:nvSpPr>
        <p:spPr/>
        <p:txBody>
          <a:bodyPr/>
          <a:lstStyle/>
          <a:p>
            <a:r>
              <a:rPr lang="pt-BR" dirty="0"/>
              <a:t>Tratamento SUPORTE</a:t>
            </a:r>
          </a:p>
        </p:txBody>
      </p:sp>
      <p:sp>
        <p:nvSpPr>
          <p:cNvPr id="3" name="Espaço Reservado para Conteúdo 2">
            <a:extLst>
              <a:ext uri="{FF2B5EF4-FFF2-40B4-BE49-F238E27FC236}">
                <a16:creationId xmlns:a16="http://schemas.microsoft.com/office/drawing/2014/main" id="{8C59E901-D9B8-5678-C297-B741677ED058}"/>
              </a:ext>
            </a:extLst>
          </p:cNvPr>
          <p:cNvSpPr>
            <a:spLocks noGrp="1"/>
          </p:cNvSpPr>
          <p:nvPr>
            <p:ph idx="1"/>
          </p:nvPr>
        </p:nvSpPr>
        <p:spPr>
          <a:xfrm>
            <a:off x="581193" y="2231867"/>
            <a:ext cx="11029615" cy="3678303"/>
          </a:xfrm>
        </p:spPr>
        <p:txBody>
          <a:bodyPr>
            <a:normAutofit/>
          </a:bodyPr>
          <a:lstStyle/>
          <a:p>
            <a:r>
              <a:rPr lang="pt-BR" sz="2400" b="1" dirty="0">
                <a:latin typeface="Calibri" panose="020F0502020204030204" pitchFamily="34" charset="0"/>
                <a:cs typeface="Calibri" panose="020F0502020204030204" pitchFamily="34" charset="0"/>
              </a:rPr>
              <a:t>Manipulação mínima</a:t>
            </a:r>
            <a:r>
              <a:rPr lang="pt-BR" sz="2400" dirty="0">
                <a:latin typeface="Calibri" panose="020F0502020204030204" pitchFamily="34" charset="0"/>
                <a:cs typeface="Calibri" panose="020F0502020204030204" pitchFamily="34" charset="0"/>
              </a:rPr>
              <a:t>: cobertura olhos e orelhas e agrupamento de cuidados</a:t>
            </a:r>
          </a:p>
          <a:p>
            <a:r>
              <a:rPr lang="pt-BR" sz="2400" b="1" dirty="0">
                <a:latin typeface="Calibri" panose="020F0502020204030204" pitchFamily="34" charset="0"/>
                <a:cs typeface="Calibri" panose="020F0502020204030204" pitchFamily="34" charset="0"/>
              </a:rPr>
              <a:t>Sedação e analgesia</a:t>
            </a:r>
            <a:r>
              <a:rPr lang="pt-BR" sz="2400" dirty="0">
                <a:latin typeface="Calibri" panose="020F0502020204030204" pitchFamily="34" charset="0"/>
                <a:cs typeface="Calibri" panose="020F0502020204030204" pitchFamily="34" charset="0"/>
              </a:rPr>
              <a:t>: considerar em casos de HPPRN moderados-graves</a:t>
            </a:r>
          </a:p>
          <a:p>
            <a:r>
              <a:rPr lang="pt-BR" sz="2400" b="1" dirty="0">
                <a:latin typeface="Calibri" panose="020F0502020204030204" pitchFamily="34" charset="0"/>
                <a:cs typeface="Calibri" panose="020F0502020204030204" pitchFamily="34" charset="0"/>
              </a:rPr>
              <a:t>NÃO</a:t>
            </a:r>
            <a:r>
              <a:rPr lang="pt-BR" sz="2400" dirty="0">
                <a:latin typeface="Calibri" panose="020F0502020204030204" pitchFamily="34" charset="0"/>
                <a:cs typeface="Calibri" panose="020F0502020204030204" pitchFamily="34" charset="0"/>
              </a:rPr>
              <a:t> existe benefício do uso de </a:t>
            </a:r>
            <a:r>
              <a:rPr lang="pt-BR" sz="2400" b="1" dirty="0">
                <a:latin typeface="Calibri" panose="020F0502020204030204" pitchFamily="34" charset="0"/>
                <a:cs typeface="Calibri" panose="020F0502020204030204" pitchFamily="34" charset="0"/>
              </a:rPr>
              <a:t>relaxantes neuromusculares</a:t>
            </a:r>
            <a:r>
              <a:rPr lang="pt-BR" sz="2400" dirty="0">
                <a:latin typeface="Calibri" panose="020F0502020204030204" pitchFamily="34" charset="0"/>
                <a:cs typeface="Calibri" panose="020F0502020204030204" pitchFamily="34" charset="0"/>
              </a:rPr>
              <a:t>: aumento mortalidade</a:t>
            </a:r>
          </a:p>
          <a:p>
            <a:endParaRPr lang="pt-BR" sz="2400" dirty="0">
              <a:latin typeface="Calibri" panose="020F0502020204030204" pitchFamily="34" charset="0"/>
              <a:cs typeface="Calibri" panose="020F0502020204030204" pitchFamily="34" charset="0"/>
            </a:endParaRPr>
          </a:p>
          <a:p>
            <a:pPr lvl="1">
              <a:buFont typeface="Wingdings" panose="05000000000000000000" pitchFamily="2" charset="2"/>
              <a:buChar char="Ø"/>
            </a:pPr>
            <a:endParaRPr lang="pt-BR" sz="2000" dirty="0"/>
          </a:p>
        </p:txBody>
      </p:sp>
      <p:sp>
        <p:nvSpPr>
          <p:cNvPr id="5" name="CaixaDeTexto 4">
            <a:extLst>
              <a:ext uri="{FF2B5EF4-FFF2-40B4-BE49-F238E27FC236}">
                <a16:creationId xmlns:a16="http://schemas.microsoft.com/office/drawing/2014/main" id="{368AC225-14CC-4DDD-9841-6C259F476D32}"/>
              </a:ext>
            </a:extLst>
          </p:cNvPr>
          <p:cNvSpPr txBox="1"/>
          <p:nvPr/>
        </p:nvSpPr>
        <p:spPr>
          <a:xfrm>
            <a:off x="4250725" y="6396335"/>
            <a:ext cx="8047442" cy="307777"/>
          </a:xfrm>
          <a:prstGeom prst="rect">
            <a:avLst/>
          </a:prstGeom>
          <a:noFill/>
        </p:spPr>
        <p:txBody>
          <a:bodyPr wrap="square" rtlCol="0">
            <a:spAutoFit/>
          </a:bodyPr>
          <a:lstStyle/>
          <a:p>
            <a:pPr rtl="0">
              <a:spcBef>
                <a:spcPts val="0"/>
              </a:spcBef>
              <a:spcAft>
                <a:spcPts val="0"/>
              </a:spcAft>
            </a:pPr>
            <a:r>
              <a:rPr lang="pt-BR" sz="1400" dirty="0"/>
              <a:t>               </a:t>
            </a:r>
            <a:r>
              <a:rPr lang="pt-BR" sz="1400" dirty="0" err="1"/>
              <a:t>Bandiya</a:t>
            </a:r>
            <a:r>
              <a:rPr lang="pt-BR" sz="1400" dirty="0"/>
              <a:t> et al</a:t>
            </a:r>
            <a:r>
              <a:rPr lang="en-US" sz="1400" dirty="0"/>
              <a:t>. </a:t>
            </a:r>
            <a:r>
              <a:rPr lang="pt-BR" sz="1400" dirty="0"/>
              <a:t>Clin </a:t>
            </a:r>
            <a:r>
              <a:rPr lang="pt-BR" sz="1400" dirty="0" err="1"/>
              <a:t>Perinatol</a:t>
            </a:r>
            <a:r>
              <a:rPr lang="pt-BR" sz="1400" dirty="0"/>
              <a:t> 51 (2024) 237–252.</a:t>
            </a:r>
            <a:r>
              <a:rPr lang="en-US" sz="1400" dirty="0"/>
              <a:t>Etiology, Diagnosis, and Management of PPHN</a:t>
            </a:r>
            <a:endParaRPr lang="pt-BR" sz="1400" dirty="0">
              <a:latin typeface="+mj-lt"/>
            </a:endParaRPr>
          </a:p>
        </p:txBody>
      </p:sp>
    </p:spTree>
    <p:extLst>
      <p:ext uri="{BB962C8B-B14F-4D97-AF65-F5344CB8AC3E}">
        <p14:creationId xmlns:p14="http://schemas.microsoft.com/office/powerpoint/2010/main" val="39511853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B86F0787-D859-3047-5FE7-D375CA7CFA54}"/>
              </a:ext>
            </a:extLst>
          </p:cNvPr>
          <p:cNvPicPr>
            <a:picLocks noChangeAspect="1"/>
          </p:cNvPicPr>
          <p:nvPr/>
        </p:nvPicPr>
        <p:blipFill>
          <a:blip r:embed="rId2"/>
          <a:srcRect l="19107" t="50000" r="22492" b="27711"/>
          <a:stretch/>
        </p:blipFill>
        <p:spPr>
          <a:xfrm>
            <a:off x="2535865" y="837032"/>
            <a:ext cx="7120270" cy="1528590"/>
          </a:xfrm>
          <a:prstGeom prst="rect">
            <a:avLst/>
          </a:prstGeom>
        </p:spPr>
      </p:pic>
      <p:pic>
        <p:nvPicPr>
          <p:cNvPr id="3" name="Imagem 2">
            <a:extLst>
              <a:ext uri="{FF2B5EF4-FFF2-40B4-BE49-F238E27FC236}">
                <a16:creationId xmlns:a16="http://schemas.microsoft.com/office/drawing/2014/main" id="{C0F0C277-9C0B-BA3A-82D2-BB593C839A69}"/>
              </a:ext>
            </a:extLst>
          </p:cNvPr>
          <p:cNvPicPr>
            <a:picLocks noChangeAspect="1"/>
          </p:cNvPicPr>
          <p:nvPr/>
        </p:nvPicPr>
        <p:blipFill>
          <a:blip r:embed="rId3"/>
          <a:srcRect l="20893" t="33810" r="22767" b="10635"/>
          <a:stretch/>
        </p:blipFill>
        <p:spPr>
          <a:xfrm>
            <a:off x="2234677" y="2466678"/>
            <a:ext cx="7722646" cy="4283560"/>
          </a:xfrm>
          <a:prstGeom prst="rect">
            <a:avLst/>
          </a:prstGeom>
        </p:spPr>
      </p:pic>
      <p:sp>
        <p:nvSpPr>
          <p:cNvPr id="4" name="Círculo: Vazio 3">
            <a:extLst>
              <a:ext uri="{FF2B5EF4-FFF2-40B4-BE49-F238E27FC236}">
                <a16:creationId xmlns:a16="http://schemas.microsoft.com/office/drawing/2014/main" id="{BDDF473A-8850-F493-8342-0A3606FB227F}"/>
              </a:ext>
            </a:extLst>
          </p:cNvPr>
          <p:cNvSpPr/>
          <p:nvPr/>
        </p:nvSpPr>
        <p:spPr>
          <a:xfrm>
            <a:off x="6096000" y="4349578"/>
            <a:ext cx="1145059" cy="568411"/>
          </a:xfrm>
          <a:prstGeom prst="donut">
            <a:avLst>
              <a:gd name="adj" fmla="val 443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6" name="Quadro 5">
            <a:extLst>
              <a:ext uri="{FF2B5EF4-FFF2-40B4-BE49-F238E27FC236}">
                <a16:creationId xmlns:a16="http://schemas.microsoft.com/office/drawing/2014/main" id="{2F5EF40F-2BF6-A1AA-65A6-A3EC4663894A}"/>
              </a:ext>
            </a:extLst>
          </p:cNvPr>
          <p:cNvSpPr/>
          <p:nvPr/>
        </p:nvSpPr>
        <p:spPr>
          <a:xfrm>
            <a:off x="358345" y="4151869"/>
            <a:ext cx="2014208" cy="963827"/>
          </a:xfrm>
          <a:prstGeom prst="frame">
            <a:avLst>
              <a:gd name="adj1" fmla="val 354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tx1"/>
                </a:solidFill>
              </a:rPr>
              <a:t>Monitorar a SatO2 no</a:t>
            </a:r>
            <a:br>
              <a:rPr lang="pt-BR" b="1" dirty="0">
                <a:solidFill>
                  <a:schemeClr val="tx1"/>
                </a:solidFill>
              </a:rPr>
            </a:br>
            <a:r>
              <a:rPr lang="pt-BR" b="1" dirty="0">
                <a:solidFill>
                  <a:schemeClr val="tx1"/>
                </a:solidFill>
              </a:rPr>
              <a:t>MSD</a:t>
            </a:r>
          </a:p>
        </p:txBody>
      </p:sp>
    </p:spTree>
    <p:extLst>
      <p:ext uri="{BB962C8B-B14F-4D97-AF65-F5344CB8AC3E}">
        <p14:creationId xmlns:p14="http://schemas.microsoft.com/office/powerpoint/2010/main" val="13632585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B1F7BF-8655-C1B2-54C1-C77AC5AFB749}"/>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6BA40ED3-3B89-CDE6-3CBD-3D7DE8278672}"/>
              </a:ext>
            </a:extLst>
          </p:cNvPr>
          <p:cNvSpPr>
            <a:spLocks noGrp="1"/>
          </p:cNvSpPr>
          <p:nvPr>
            <p:ph type="title"/>
          </p:nvPr>
        </p:nvSpPr>
        <p:spPr/>
        <p:txBody>
          <a:bodyPr/>
          <a:lstStyle/>
          <a:p>
            <a:r>
              <a:rPr lang="pt-BR" dirty="0"/>
              <a:t>ventilação</a:t>
            </a:r>
          </a:p>
        </p:txBody>
      </p:sp>
      <p:sp>
        <p:nvSpPr>
          <p:cNvPr id="3" name="Espaço Reservado para Conteúdo 2">
            <a:extLst>
              <a:ext uri="{FF2B5EF4-FFF2-40B4-BE49-F238E27FC236}">
                <a16:creationId xmlns:a16="http://schemas.microsoft.com/office/drawing/2014/main" id="{FAC67706-8414-6DCA-F205-B0BCE413B12F}"/>
              </a:ext>
            </a:extLst>
          </p:cNvPr>
          <p:cNvSpPr>
            <a:spLocks noGrp="1"/>
          </p:cNvSpPr>
          <p:nvPr>
            <p:ph idx="1"/>
          </p:nvPr>
        </p:nvSpPr>
        <p:spPr>
          <a:xfrm>
            <a:off x="581193" y="2231867"/>
            <a:ext cx="11029615" cy="3678303"/>
          </a:xfrm>
        </p:spPr>
        <p:txBody>
          <a:bodyPr>
            <a:normAutofit/>
          </a:bodyPr>
          <a:lstStyle/>
          <a:p>
            <a:r>
              <a:rPr lang="pt-BR" sz="2400" dirty="0">
                <a:latin typeface="Calibri" panose="020F0502020204030204" pitchFamily="34" charset="0"/>
                <a:cs typeface="Calibri" panose="020F0502020204030204" pitchFamily="34" charset="0"/>
              </a:rPr>
              <a:t>HPPRN secundária a SAM (síndrome da aspiração </a:t>
            </a:r>
            <a:r>
              <a:rPr lang="pt-BR" sz="2400" dirty="0" err="1">
                <a:latin typeface="Calibri" panose="020F0502020204030204" pitchFamily="34" charset="0"/>
                <a:cs typeface="Calibri" panose="020F0502020204030204" pitchFamily="34" charset="0"/>
              </a:rPr>
              <a:t>meconial</a:t>
            </a:r>
            <a:r>
              <a:rPr lang="pt-BR" sz="2400" dirty="0">
                <a:latin typeface="Calibri" panose="020F0502020204030204" pitchFamily="34" charset="0"/>
                <a:cs typeface="Calibri" panose="020F0502020204030204" pitchFamily="34" charset="0"/>
              </a:rPr>
              <a:t>) podem sem manejados com uso de CPAP e/ou VNI</a:t>
            </a:r>
          </a:p>
          <a:p>
            <a:r>
              <a:rPr lang="pt-BR" sz="2400" b="1" dirty="0">
                <a:latin typeface="Calibri" panose="020F0502020204030204" pitchFamily="34" charset="0"/>
                <a:cs typeface="Calibri" panose="020F0502020204030204" pitchFamily="34" charset="0"/>
              </a:rPr>
              <a:t>Em casos de IOT: </a:t>
            </a:r>
            <a:r>
              <a:rPr lang="pt-BR" sz="2400" dirty="0">
                <a:latin typeface="Calibri" panose="020F0502020204030204" pitchFamily="34" charset="0"/>
                <a:cs typeface="Calibri" panose="020F0502020204030204" pitchFamily="34" charset="0"/>
              </a:rPr>
              <a:t>estratégias ventilatórias gentis com PEEP/PMA ideias com VC moderado e hipercapnia permissiva</a:t>
            </a:r>
          </a:p>
          <a:p>
            <a:endParaRPr lang="pt-BR" sz="2400" dirty="0">
              <a:latin typeface="Calibri" panose="020F0502020204030204" pitchFamily="34" charset="0"/>
              <a:cs typeface="Calibri" panose="020F0502020204030204" pitchFamily="34" charset="0"/>
            </a:endParaRPr>
          </a:p>
          <a:p>
            <a:pPr lvl="1">
              <a:buFont typeface="Wingdings" panose="05000000000000000000" pitchFamily="2" charset="2"/>
              <a:buChar char="Ø"/>
            </a:pPr>
            <a:endParaRPr lang="pt-BR" sz="2000" dirty="0"/>
          </a:p>
        </p:txBody>
      </p:sp>
      <p:sp>
        <p:nvSpPr>
          <p:cNvPr id="5" name="CaixaDeTexto 4">
            <a:extLst>
              <a:ext uri="{FF2B5EF4-FFF2-40B4-BE49-F238E27FC236}">
                <a16:creationId xmlns:a16="http://schemas.microsoft.com/office/drawing/2014/main" id="{C3A5F5A2-366A-4BA7-909C-2439D28DC973}"/>
              </a:ext>
            </a:extLst>
          </p:cNvPr>
          <p:cNvSpPr txBox="1"/>
          <p:nvPr/>
        </p:nvSpPr>
        <p:spPr>
          <a:xfrm>
            <a:off x="4250725" y="6396335"/>
            <a:ext cx="8047442" cy="307777"/>
          </a:xfrm>
          <a:prstGeom prst="rect">
            <a:avLst/>
          </a:prstGeom>
          <a:noFill/>
        </p:spPr>
        <p:txBody>
          <a:bodyPr wrap="square" rtlCol="0">
            <a:spAutoFit/>
          </a:bodyPr>
          <a:lstStyle/>
          <a:p>
            <a:pPr rtl="0">
              <a:spcBef>
                <a:spcPts val="0"/>
              </a:spcBef>
              <a:spcAft>
                <a:spcPts val="0"/>
              </a:spcAft>
            </a:pPr>
            <a:r>
              <a:rPr lang="pt-BR" sz="1400" dirty="0"/>
              <a:t>               </a:t>
            </a:r>
            <a:r>
              <a:rPr lang="pt-BR" sz="1400" dirty="0" err="1"/>
              <a:t>Bandiya</a:t>
            </a:r>
            <a:r>
              <a:rPr lang="pt-BR" sz="1400" dirty="0"/>
              <a:t> et al</a:t>
            </a:r>
            <a:r>
              <a:rPr lang="en-US" sz="1400" dirty="0"/>
              <a:t>. </a:t>
            </a:r>
            <a:r>
              <a:rPr lang="pt-BR" sz="1400" dirty="0"/>
              <a:t>Clin </a:t>
            </a:r>
            <a:r>
              <a:rPr lang="pt-BR" sz="1400" dirty="0" err="1"/>
              <a:t>Perinatol</a:t>
            </a:r>
            <a:r>
              <a:rPr lang="pt-BR" sz="1400" dirty="0"/>
              <a:t> 51 (2024) 237–252.</a:t>
            </a:r>
            <a:r>
              <a:rPr lang="en-US" sz="1400" dirty="0"/>
              <a:t>Etiology, Diagnosis, and Management of PPHN</a:t>
            </a:r>
            <a:endParaRPr lang="pt-BR" sz="1400" dirty="0">
              <a:latin typeface="+mj-lt"/>
            </a:endParaRPr>
          </a:p>
        </p:txBody>
      </p:sp>
    </p:spTree>
    <p:extLst>
      <p:ext uri="{BB962C8B-B14F-4D97-AF65-F5344CB8AC3E}">
        <p14:creationId xmlns:p14="http://schemas.microsoft.com/office/powerpoint/2010/main" val="27752011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90F84-E06F-623E-7999-DA05C037EAC3}"/>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A78455F2-3C5A-E441-4C61-5A1B15B458FC}"/>
              </a:ext>
            </a:extLst>
          </p:cNvPr>
          <p:cNvSpPr>
            <a:spLocks noGrp="1"/>
          </p:cNvSpPr>
          <p:nvPr>
            <p:ph type="title"/>
          </p:nvPr>
        </p:nvSpPr>
        <p:spPr/>
        <p:txBody>
          <a:bodyPr/>
          <a:lstStyle/>
          <a:p>
            <a:r>
              <a:rPr lang="pt-BR" dirty="0"/>
              <a:t>SURFACTANTE</a:t>
            </a:r>
          </a:p>
        </p:txBody>
      </p:sp>
      <p:sp>
        <p:nvSpPr>
          <p:cNvPr id="3" name="Espaço Reservado para Conteúdo 2">
            <a:extLst>
              <a:ext uri="{FF2B5EF4-FFF2-40B4-BE49-F238E27FC236}">
                <a16:creationId xmlns:a16="http://schemas.microsoft.com/office/drawing/2014/main" id="{5C57C348-6B31-C15C-CB48-8EE3B9A3F56A}"/>
              </a:ext>
            </a:extLst>
          </p:cNvPr>
          <p:cNvSpPr>
            <a:spLocks noGrp="1"/>
          </p:cNvSpPr>
          <p:nvPr>
            <p:ph idx="1"/>
          </p:nvPr>
        </p:nvSpPr>
        <p:spPr>
          <a:xfrm>
            <a:off x="581193" y="2231867"/>
            <a:ext cx="11029615" cy="3678303"/>
          </a:xfrm>
        </p:spPr>
        <p:txBody>
          <a:bodyPr>
            <a:normAutofit/>
          </a:bodyPr>
          <a:lstStyle/>
          <a:p>
            <a:r>
              <a:rPr lang="pt-BR" sz="2400" dirty="0">
                <a:latin typeface="Calibri" panose="020F0502020204030204" pitchFamily="34" charset="0"/>
                <a:cs typeface="Calibri" panose="020F0502020204030204" pitchFamily="34" charset="0"/>
              </a:rPr>
              <a:t>Em neonatos com </a:t>
            </a:r>
            <a:r>
              <a:rPr lang="pt-BR" sz="2400" b="1" dirty="0">
                <a:latin typeface="Calibri" panose="020F0502020204030204" pitchFamily="34" charset="0"/>
                <a:cs typeface="Calibri" panose="020F0502020204030204" pitchFamily="34" charset="0"/>
              </a:rPr>
              <a:t>HPPRN </a:t>
            </a:r>
            <a:r>
              <a:rPr lang="pt-BR" sz="2400" dirty="0">
                <a:latin typeface="Calibri" panose="020F0502020204030204" pitchFamily="34" charset="0"/>
                <a:cs typeface="Calibri" panose="020F0502020204030204" pitchFamily="34" charset="0"/>
              </a:rPr>
              <a:t>devido a </a:t>
            </a:r>
            <a:r>
              <a:rPr lang="pt-BR" sz="2400" b="1" dirty="0">
                <a:latin typeface="Calibri" panose="020F0502020204030204" pitchFamily="34" charset="0"/>
                <a:cs typeface="Calibri" panose="020F0502020204030204" pitchFamily="34" charset="0"/>
              </a:rPr>
              <a:t>doença do parênquima pulmonar </a:t>
            </a:r>
            <a:r>
              <a:rPr lang="pt-BR" sz="2400" dirty="0">
                <a:latin typeface="Calibri" panose="020F0502020204030204" pitchFamily="34" charset="0"/>
                <a:cs typeface="Calibri" panose="020F0502020204030204" pitchFamily="34" charset="0"/>
              </a:rPr>
              <a:t>a terapia com </a:t>
            </a:r>
            <a:r>
              <a:rPr lang="pt-BR" sz="2400" b="1" dirty="0">
                <a:solidFill>
                  <a:srgbClr val="7030A0"/>
                </a:solidFill>
                <a:latin typeface="Calibri" panose="020F0502020204030204" pitchFamily="34" charset="0"/>
                <a:cs typeface="Calibri" panose="020F0502020204030204" pitchFamily="34" charset="0"/>
              </a:rPr>
              <a:t>surfactante </a:t>
            </a:r>
            <a:r>
              <a:rPr lang="pt-BR" sz="2400" dirty="0">
                <a:latin typeface="Calibri" panose="020F0502020204030204" pitchFamily="34" charset="0"/>
                <a:cs typeface="Calibri" panose="020F0502020204030204" pitchFamily="34" charset="0"/>
              </a:rPr>
              <a:t>reduz a mortalidade e necessidade de ECMO!</a:t>
            </a:r>
          </a:p>
          <a:p>
            <a:endParaRPr lang="pt-BR" sz="2400" dirty="0">
              <a:latin typeface="Calibri" panose="020F0502020204030204" pitchFamily="34" charset="0"/>
              <a:cs typeface="Calibri" panose="020F0502020204030204" pitchFamily="34" charset="0"/>
            </a:endParaRPr>
          </a:p>
          <a:p>
            <a:endParaRPr lang="pt-BR" sz="2400" dirty="0">
              <a:latin typeface="Calibri" panose="020F0502020204030204" pitchFamily="34" charset="0"/>
              <a:cs typeface="Calibri" panose="020F0502020204030204" pitchFamily="34" charset="0"/>
            </a:endParaRPr>
          </a:p>
          <a:p>
            <a:endParaRPr lang="pt-BR" sz="2400" dirty="0">
              <a:latin typeface="Calibri" panose="020F0502020204030204" pitchFamily="34" charset="0"/>
              <a:cs typeface="Calibri" panose="020F0502020204030204" pitchFamily="34" charset="0"/>
            </a:endParaRPr>
          </a:p>
          <a:p>
            <a:endParaRPr lang="pt-BR" sz="2400" dirty="0">
              <a:latin typeface="Calibri" panose="020F0502020204030204" pitchFamily="34" charset="0"/>
              <a:cs typeface="Calibri" panose="020F0502020204030204" pitchFamily="34" charset="0"/>
            </a:endParaRPr>
          </a:p>
          <a:p>
            <a:pPr lvl="1">
              <a:buFont typeface="Wingdings" panose="05000000000000000000" pitchFamily="2" charset="2"/>
              <a:buChar char="Ø"/>
            </a:pPr>
            <a:endParaRPr lang="pt-BR" sz="2000" dirty="0"/>
          </a:p>
        </p:txBody>
      </p:sp>
      <p:sp>
        <p:nvSpPr>
          <p:cNvPr id="5" name="CaixaDeTexto 4">
            <a:extLst>
              <a:ext uri="{FF2B5EF4-FFF2-40B4-BE49-F238E27FC236}">
                <a16:creationId xmlns:a16="http://schemas.microsoft.com/office/drawing/2014/main" id="{F29F5A9D-ED1B-2E93-2037-3F174B8AD5DA}"/>
              </a:ext>
            </a:extLst>
          </p:cNvPr>
          <p:cNvSpPr txBox="1"/>
          <p:nvPr/>
        </p:nvSpPr>
        <p:spPr>
          <a:xfrm>
            <a:off x="4250725" y="6396335"/>
            <a:ext cx="8047442" cy="307777"/>
          </a:xfrm>
          <a:prstGeom prst="rect">
            <a:avLst/>
          </a:prstGeom>
          <a:noFill/>
        </p:spPr>
        <p:txBody>
          <a:bodyPr wrap="square" rtlCol="0">
            <a:spAutoFit/>
          </a:bodyPr>
          <a:lstStyle/>
          <a:p>
            <a:pPr rtl="0">
              <a:spcBef>
                <a:spcPts val="0"/>
              </a:spcBef>
              <a:spcAft>
                <a:spcPts val="0"/>
              </a:spcAft>
            </a:pPr>
            <a:r>
              <a:rPr lang="pt-BR" sz="1400" dirty="0"/>
              <a:t>               </a:t>
            </a:r>
            <a:r>
              <a:rPr lang="pt-BR" sz="1400" dirty="0" err="1"/>
              <a:t>Bandiya</a:t>
            </a:r>
            <a:r>
              <a:rPr lang="pt-BR" sz="1400" dirty="0"/>
              <a:t> et al</a:t>
            </a:r>
            <a:r>
              <a:rPr lang="en-US" sz="1400" dirty="0"/>
              <a:t>. </a:t>
            </a:r>
            <a:r>
              <a:rPr lang="pt-BR" sz="1400" dirty="0"/>
              <a:t>Clin </a:t>
            </a:r>
            <a:r>
              <a:rPr lang="pt-BR" sz="1400" dirty="0" err="1"/>
              <a:t>Perinatol</a:t>
            </a:r>
            <a:r>
              <a:rPr lang="pt-BR" sz="1400" dirty="0"/>
              <a:t> 51 (2024) 237–252.</a:t>
            </a:r>
            <a:r>
              <a:rPr lang="en-US" sz="1400" dirty="0"/>
              <a:t>Etiology, Diagnosis, and Management of PPHN</a:t>
            </a:r>
            <a:endParaRPr lang="pt-BR" sz="1400" dirty="0">
              <a:latin typeface="+mj-lt"/>
            </a:endParaRPr>
          </a:p>
        </p:txBody>
      </p:sp>
      <p:sp>
        <p:nvSpPr>
          <p:cNvPr id="4" name="Nuvem 3">
            <a:extLst>
              <a:ext uri="{FF2B5EF4-FFF2-40B4-BE49-F238E27FC236}">
                <a16:creationId xmlns:a16="http://schemas.microsoft.com/office/drawing/2014/main" id="{71744158-0464-6588-791F-8099E82F7367}"/>
              </a:ext>
            </a:extLst>
          </p:cNvPr>
          <p:cNvSpPr/>
          <p:nvPr/>
        </p:nvSpPr>
        <p:spPr>
          <a:xfrm>
            <a:off x="1007076" y="3917093"/>
            <a:ext cx="3027406" cy="1421028"/>
          </a:xfrm>
          <a:prstGeom prst="cloud">
            <a:avLst/>
          </a:prstGeom>
          <a:ln w="28575">
            <a:solidFill>
              <a:srgbClr val="0070C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t-BR" b="1" dirty="0"/>
              <a:t>DEFICIÊNCIA SURFACTANTE</a:t>
            </a:r>
          </a:p>
        </p:txBody>
      </p:sp>
      <p:cxnSp>
        <p:nvCxnSpPr>
          <p:cNvPr id="7" name="Conector reto 6">
            <a:extLst>
              <a:ext uri="{FF2B5EF4-FFF2-40B4-BE49-F238E27FC236}">
                <a16:creationId xmlns:a16="http://schemas.microsoft.com/office/drawing/2014/main" id="{0C23E1EA-9945-4446-57E8-6298DE355AC3}"/>
              </a:ext>
            </a:extLst>
          </p:cNvPr>
          <p:cNvCxnSpPr>
            <a:cxnSpLocks/>
            <a:stCxn id="4" idx="0"/>
          </p:cNvCxnSpPr>
          <p:nvPr/>
        </p:nvCxnSpPr>
        <p:spPr>
          <a:xfrm>
            <a:off x="4031959" y="4627607"/>
            <a:ext cx="1096095" cy="0"/>
          </a:xfrm>
          <a:prstGeom prst="line">
            <a:avLst/>
          </a:prstGeom>
        </p:spPr>
        <p:style>
          <a:lnRef idx="3">
            <a:schemeClr val="dk1"/>
          </a:lnRef>
          <a:fillRef idx="0">
            <a:schemeClr val="dk1"/>
          </a:fillRef>
          <a:effectRef idx="2">
            <a:schemeClr val="dk1"/>
          </a:effectRef>
          <a:fontRef idx="minor">
            <a:schemeClr val="tx1"/>
          </a:fontRef>
        </p:style>
      </p:cxnSp>
      <p:cxnSp>
        <p:nvCxnSpPr>
          <p:cNvPr id="9" name="Conector reto 8">
            <a:extLst>
              <a:ext uri="{FF2B5EF4-FFF2-40B4-BE49-F238E27FC236}">
                <a16:creationId xmlns:a16="http://schemas.microsoft.com/office/drawing/2014/main" id="{3FFBB8F6-994B-7941-CA7E-4C268BA9FAC8}"/>
              </a:ext>
            </a:extLst>
          </p:cNvPr>
          <p:cNvCxnSpPr/>
          <p:nvPr/>
        </p:nvCxnSpPr>
        <p:spPr>
          <a:xfrm flipV="1">
            <a:off x="5128054" y="3917093"/>
            <a:ext cx="0" cy="710514"/>
          </a:xfrm>
          <a:prstGeom prst="line">
            <a:avLst/>
          </a:prstGeom>
        </p:spPr>
        <p:style>
          <a:lnRef idx="3">
            <a:schemeClr val="dk1"/>
          </a:lnRef>
          <a:fillRef idx="0">
            <a:schemeClr val="dk1"/>
          </a:fillRef>
          <a:effectRef idx="2">
            <a:schemeClr val="dk1"/>
          </a:effectRef>
          <a:fontRef idx="minor">
            <a:schemeClr val="tx1"/>
          </a:fontRef>
        </p:style>
      </p:cxnSp>
      <p:cxnSp>
        <p:nvCxnSpPr>
          <p:cNvPr id="10" name="Conector reto 9">
            <a:extLst>
              <a:ext uri="{FF2B5EF4-FFF2-40B4-BE49-F238E27FC236}">
                <a16:creationId xmlns:a16="http://schemas.microsoft.com/office/drawing/2014/main" id="{CCC6212A-A7C6-617C-A381-5417B2BE3A61}"/>
              </a:ext>
            </a:extLst>
          </p:cNvPr>
          <p:cNvCxnSpPr>
            <a:cxnSpLocks/>
          </p:cNvCxnSpPr>
          <p:nvPr/>
        </p:nvCxnSpPr>
        <p:spPr>
          <a:xfrm flipV="1">
            <a:off x="5128054" y="4627607"/>
            <a:ext cx="0" cy="710514"/>
          </a:xfrm>
          <a:prstGeom prst="line">
            <a:avLst/>
          </a:prstGeom>
        </p:spPr>
        <p:style>
          <a:lnRef idx="3">
            <a:schemeClr val="dk1"/>
          </a:lnRef>
          <a:fillRef idx="0">
            <a:schemeClr val="dk1"/>
          </a:fillRef>
          <a:effectRef idx="2">
            <a:schemeClr val="dk1"/>
          </a:effectRef>
          <a:fontRef idx="minor">
            <a:schemeClr val="tx1"/>
          </a:fontRef>
        </p:style>
      </p:cxnSp>
      <p:cxnSp>
        <p:nvCxnSpPr>
          <p:cNvPr id="12" name="Conector de Seta Reta 11">
            <a:extLst>
              <a:ext uri="{FF2B5EF4-FFF2-40B4-BE49-F238E27FC236}">
                <a16:creationId xmlns:a16="http://schemas.microsoft.com/office/drawing/2014/main" id="{002CB19C-C7CD-1822-C4E4-A71C67D33907}"/>
              </a:ext>
            </a:extLst>
          </p:cNvPr>
          <p:cNvCxnSpPr/>
          <p:nvPr/>
        </p:nvCxnSpPr>
        <p:spPr>
          <a:xfrm>
            <a:off x="5128054" y="3917093"/>
            <a:ext cx="84026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3" name="Conector de Seta Reta 12">
            <a:extLst>
              <a:ext uri="{FF2B5EF4-FFF2-40B4-BE49-F238E27FC236}">
                <a16:creationId xmlns:a16="http://schemas.microsoft.com/office/drawing/2014/main" id="{8C5AF182-13D8-0091-FF84-DD48D28308F8}"/>
              </a:ext>
            </a:extLst>
          </p:cNvPr>
          <p:cNvCxnSpPr/>
          <p:nvPr/>
        </p:nvCxnSpPr>
        <p:spPr>
          <a:xfrm>
            <a:off x="5128054" y="5338121"/>
            <a:ext cx="84026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7" name="Retângulo 16">
            <a:extLst>
              <a:ext uri="{FF2B5EF4-FFF2-40B4-BE49-F238E27FC236}">
                <a16:creationId xmlns:a16="http://schemas.microsoft.com/office/drawing/2014/main" id="{BE3AEA60-E355-C018-7121-6BC5E4518381}"/>
              </a:ext>
            </a:extLst>
          </p:cNvPr>
          <p:cNvSpPr/>
          <p:nvPr/>
        </p:nvSpPr>
        <p:spPr>
          <a:xfrm>
            <a:off x="6096000" y="3657604"/>
            <a:ext cx="3212752" cy="518978"/>
          </a:xfrm>
          <a:prstGeom prst="rect">
            <a:avLst/>
          </a:prstGeom>
          <a:ln w="28575">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pt-BR" b="1" dirty="0"/>
              <a:t>PRIMÁRIA</a:t>
            </a:r>
          </a:p>
        </p:txBody>
      </p:sp>
      <p:sp>
        <p:nvSpPr>
          <p:cNvPr id="18" name="Retângulo 17">
            <a:extLst>
              <a:ext uri="{FF2B5EF4-FFF2-40B4-BE49-F238E27FC236}">
                <a16:creationId xmlns:a16="http://schemas.microsoft.com/office/drawing/2014/main" id="{AAB28EC6-ACB5-85FF-6E94-051E4D17EDEE}"/>
              </a:ext>
            </a:extLst>
          </p:cNvPr>
          <p:cNvSpPr/>
          <p:nvPr/>
        </p:nvSpPr>
        <p:spPr>
          <a:xfrm>
            <a:off x="6096000" y="4982864"/>
            <a:ext cx="3212752" cy="518978"/>
          </a:xfrm>
          <a:prstGeom prst="rect">
            <a:avLst/>
          </a:prstGeom>
          <a:ln w="28575">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pt-BR" b="1" dirty="0"/>
              <a:t>SECUNDÁRIA (inativação)</a:t>
            </a:r>
          </a:p>
        </p:txBody>
      </p:sp>
    </p:spTree>
    <p:extLst>
      <p:ext uri="{BB962C8B-B14F-4D97-AF65-F5344CB8AC3E}">
        <p14:creationId xmlns:p14="http://schemas.microsoft.com/office/powerpoint/2010/main" val="14918208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2CA152-33E6-4632-93E9-3CBAD94E2BC3}"/>
              </a:ext>
            </a:extLst>
          </p:cNvPr>
          <p:cNvSpPr>
            <a:spLocks noGrp="1"/>
          </p:cNvSpPr>
          <p:nvPr>
            <p:ph type="title"/>
          </p:nvPr>
        </p:nvSpPr>
        <p:spPr/>
        <p:txBody>
          <a:bodyPr/>
          <a:lstStyle/>
          <a:p>
            <a:r>
              <a:rPr lang="pt-BR" dirty="0" err="1"/>
              <a:t>iNTRODUÇÃO</a:t>
            </a:r>
            <a:endParaRPr lang="pt-BR" dirty="0"/>
          </a:p>
        </p:txBody>
      </p:sp>
      <p:sp>
        <p:nvSpPr>
          <p:cNvPr id="3" name="Espaço Reservado para Conteúdo 2">
            <a:extLst>
              <a:ext uri="{FF2B5EF4-FFF2-40B4-BE49-F238E27FC236}">
                <a16:creationId xmlns:a16="http://schemas.microsoft.com/office/drawing/2014/main" id="{3D7DAA6F-3E47-42BB-A54D-C0821C2A8677}"/>
              </a:ext>
            </a:extLst>
          </p:cNvPr>
          <p:cNvSpPr>
            <a:spLocks noGrp="1"/>
          </p:cNvSpPr>
          <p:nvPr>
            <p:ph idx="1"/>
          </p:nvPr>
        </p:nvSpPr>
        <p:spPr>
          <a:xfrm>
            <a:off x="581192" y="1995088"/>
            <a:ext cx="11029615" cy="3678303"/>
          </a:xfrm>
        </p:spPr>
        <p:txBody>
          <a:bodyPr>
            <a:normAutofit/>
          </a:bodyPr>
          <a:lstStyle/>
          <a:p>
            <a:pPr rtl="0" fontAlgn="base">
              <a:spcBef>
                <a:spcPts val="1400"/>
              </a:spcBef>
              <a:spcAft>
                <a:spcPts val="0"/>
              </a:spcAft>
              <a:buFont typeface="Wingdings" panose="05000000000000000000" pitchFamily="2" charset="2"/>
              <a:buChar char="§"/>
            </a:pPr>
            <a:r>
              <a:rPr lang="pt-BR" sz="2400" dirty="0">
                <a:solidFill>
                  <a:schemeClr val="tx1"/>
                </a:solidFill>
                <a:latin typeface="Calibri" panose="020F0502020204030204" pitchFamily="34" charset="0"/>
              </a:rPr>
              <a:t>Síndrome de </a:t>
            </a:r>
            <a:r>
              <a:rPr lang="pt-BR" sz="2400" b="1" dirty="0">
                <a:solidFill>
                  <a:schemeClr val="tx1"/>
                </a:solidFill>
                <a:latin typeface="Calibri" panose="020F0502020204030204" pitchFamily="34" charset="0"/>
              </a:rPr>
              <a:t>falha na adaptação circulatória </a:t>
            </a:r>
            <a:r>
              <a:rPr lang="pt-BR" sz="2400" dirty="0">
                <a:solidFill>
                  <a:schemeClr val="tx1"/>
                </a:solidFill>
                <a:latin typeface="Calibri" panose="020F0502020204030204" pitchFamily="34" charset="0"/>
              </a:rPr>
              <a:t>após o nascimento</a:t>
            </a:r>
          </a:p>
          <a:p>
            <a:pPr rtl="0" fontAlgn="base">
              <a:spcBef>
                <a:spcPts val="1400"/>
              </a:spcBef>
              <a:spcAft>
                <a:spcPts val="0"/>
              </a:spcAft>
              <a:buFont typeface="Wingdings" panose="05000000000000000000" pitchFamily="2" charset="2"/>
              <a:buChar char="§"/>
            </a:pPr>
            <a:r>
              <a:rPr lang="pt-BR" sz="2400" i="0" u="none" strike="noStrike" dirty="0">
                <a:solidFill>
                  <a:schemeClr val="tx1"/>
                </a:solidFill>
                <a:effectLst/>
                <a:latin typeface="Calibri" panose="020F0502020204030204" pitchFamily="34" charset="0"/>
              </a:rPr>
              <a:t>Comum em países de baixa e média renda</a:t>
            </a:r>
          </a:p>
          <a:p>
            <a:pPr rtl="0" fontAlgn="base">
              <a:spcBef>
                <a:spcPts val="1400"/>
              </a:spcBef>
              <a:spcAft>
                <a:spcPts val="0"/>
              </a:spcAft>
              <a:buFont typeface="Wingdings" panose="05000000000000000000" pitchFamily="2" charset="2"/>
              <a:buChar char="§"/>
            </a:pPr>
            <a:r>
              <a:rPr lang="pt-BR" sz="2400" b="1" dirty="0">
                <a:solidFill>
                  <a:schemeClr val="tx1"/>
                </a:solidFill>
                <a:latin typeface="Calibri" panose="020F0502020204030204" pitchFamily="34" charset="0"/>
              </a:rPr>
              <a:t>Hipoxemia acentuada</a:t>
            </a:r>
            <a:r>
              <a:rPr lang="pt-BR" sz="2400" dirty="0">
                <a:solidFill>
                  <a:schemeClr val="tx1"/>
                </a:solidFill>
                <a:latin typeface="Calibri" panose="020F0502020204030204" pitchFamily="34" charset="0"/>
              </a:rPr>
              <a:t>: shunt D &gt; E pelo PDA e/ou FO  (HPPRN)</a:t>
            </a:r>
          </a:p>
          <a:p>
            <a:pPr rtl="0" fontAlgn="base">
              <a:spcBef>
                <a:spcPts val="1400"/>
              </a:spcBef>
              <a:spcAft>
                <a:spcPts val="0"/>
              </a:spcAft>
              <a:buFont typeface="Wingdings" panose="05000000000000000000" pitchFamily="2" charset="2"/>
              <a:buChar char="§"/>
            </a:pPr>
            <a:endParaRPr lang="pt-BR" sz="2400" i="0" u="none" strike="noStrike" dirty="0">
              <a:solidFill>
                <a:srgbClr val="E48312"/>
              </a:solidFill>
              <a:effectLst/>
              <a:latin typeface="Arial" panose="020B0604020202020204" pitchFamily="34" charset="0"/>
            </a:endParaRPr>
          </a:p>
          <a:p>
            <a:pPr marL="0" indent="0">
              <a:buNone/>
            </a:pPr>
            <a:endParaRPr lang="pt-BR" dirty="0"/>
          </a:p>
        </p:txBody>
      </p:sp>
      <p:sp>
        <p:nvSpPr>
          <p:cNvPr id="5" name="CaixaDeTexto 4">
            <a:extLst>
              <a:ext uri="{FF2B5EF4-FFF2-40B4-BE49-F238E27FC236}">
                <a16:creationId xmlns:a16="http://schemas.microsoft.com/office/drawing/2014/main" id="{A453A6CD-7DFC-41C9-8595-6341F06E2C9B}"/>
              </a:ext>
            </a:extLst>
          </p:cNvPr>
          <p:cNvSpPr txBox="1"/>
          <p:nvPr/>
        </p:nvSpPr>
        <p:spPr>
          <a:xfrm>
            <a:off x="4250725" y="6396335"/>
            <a:ext cx="8047442" cy="307777"/>
          </a:xfrm>
          <a:prstGeom prst="rect">
            <a:avLst/>
          </a:prstGeom>
          <a:noFill/>
        </p:spPr>
        <p:txBody>
          <a:bodyPr wrap="square" rtlCol="0">
            <a:spAutoFit/>
          </a:bodyPr>
          <a:lstStyle/>
          <a:p>
            <a:pPr rtl="0">
              <a:spcBef>
                <a:spcPts val="0"/>
              </a:spcBef>
              <a:spcAft>
                <a:spcPts val="0"/>
              </a:spcAft>
            </a:pPr>
            <a:r>
              <a:rPr lang="pt-BR" sz="1400" dirty="0"/>
              <a:t>               </a:t>
            </a:r>
            <a:r>
              <a:rPr lang="pt-BR" sz="1400" dirty="0" err="1"/>
              <a:t>Bandiya</a:t>
            </a:r>
            <a:r>
              <a:rPr lang="pt-BR" sz="1400" dirty="0"/>
              <a:t> et al</a:t>
            </a:r>
            <a:r>
              <a:rPr lang="en-US" sz="1400" dirty="0"/>
              <a:t>. </a:t>
            </a:r>
            <a:r>
              <a:rPr lang="pt-BR" sz="1400" dirty="0"/>
              <a:t>Clin </a:t>
            </a:r>
            <a:r>
              <a:rPr lang="pt-BR" sz="1400" dirty="0" err="1"/>
              <a:t>Perinatol</a:t>
            </a:r>
            <a:r>
              <a:rPr lang="pt-BR" sz="1400" dirty="0"/>
              <a:t> 51 (2024) 237–252.</a:t>
            </a:r>
            <a:r>
              <a:rPr lang="en-US" sz="1400" dirty="0"/>
              <a:t>Etiology, Diagnosis, and Management of PPHN</a:t>
            </a:r>
            <a:endParaRPr lang="pt-BR" sz="1400" dirty="0">
              <a:latin typeface="+mj-lt"/>
            </a:endParaRPr>
          </a:p>
        </p:txBody>
      </p:sp>
    </p:spTree>
    <p:extLst>
      <p:ext uri="{BB962C8B-B14F-4D97-AF65-F5344CB8AC3E}">
        <p14:creationId xmlns:p14="http://schemas.microsoft.com/office/powerpoint/2010/main" val="22544268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7D3DF0CD-A508-ADF1-A537-C731DAC3D6AE}"/>
              </a:ext>
            </a:extLst>
          </p:cNvPr>
          <p:cNvSpPr txBox="1"/>
          <p:nvPr/>
        </p:nvSpPr>
        <p:spPr>
          <a:xfrm>
            <a:off x="2022853" y="6550223"/>
            <a:ext cx="8047442" cy="307777"/>
          </a:xfrm>
          <a:prstGeom prst="rect">
            <a:avLst/>
          </a:prstGeom>
          <a:noFill/>
        </p:spPr>
        <p:txBody>
          <a:bodyPr wrap="square" rtlCol="0">
            <a:spAutoFit/>
          </a:bodyPr>
          <a:lstStyle/>
          <a:p>
            <a:pPr rtl="0">
              <a:spcBef>
                <a:spcPts val="0"/>
              </a:spcBef>
              <a:spcAft>
                <a:spcPts val="0"/>
              </a:spcAft>
            </a:pPr>
            <a:r>
              <a:rPr lang="pt-BR" sz="1400" dirty="0"/>
              <a:t>               </a:t>
            </a:r>
            <a:r>
              <a:rPr lang="pt-BR" sz="1400" dirty="0" err="1"/>
              <a:t>Bandiya</a:t>
            </a:r>
            <a:r>
              <a:rPr lang="pt-BR" sz="1400" dirty="0"/>
              <a:t> et al</a:t>
            </a:r>
            <a:r>
              <a:rPr lang="en-US" sz="1400" dirty="0"/>
              <a:t>. </a:t>
            </a:r>
            <a:r>
              <a:rPr lang="pt-BR" sz="1400" dirty="0"/>
              <a:t>Clin </a:t>
            </a:r>
            <a:r>
              <a:rPr lang="pt-BR" sz="1400" dirty="0" err="1"/>
              <a:t>Perinatol</a:t>
            </a:r>
            <a:r>
              <a:rPr lang="pt-BR" sz="1400" dirty="0"/>
              <a:t> 51 (2024) 237–252.</a:t>
            </a:r>
            <a:r>
              <a:rPr lang="en-US" sz="1400" dirty="0"/>
              <a:t>Etiology, Diagnosis, and Management of PPHN</a:t>
            </a:r>
            <a:endParaRPr lang="pt-BR" sz="1400" dirty="0">
              <a:latin typeface="+mj-lt"/>
            </a:endParaRPr>
          </a:p>
        </p:txBody>
      </p:sp>
      <p:pic>
        <p:nvPicPr>
          <p:cNvPr id="4" name="Imagem 3">
            <a:extLst>
              <a:ext uri="{FF2B5EF4-FFF2-40B4-BE49-F238E27FC236}">
                <a16:creationId xmlns:a16="http://schemas.microsoft.com/office/drawing/2014/main" id="{BB61971F-A76D-E56E-7CDB-BED339434988}"/>
              </a:ext>
            </a:extLst>
          </p:cNvPr>
          <p:cNvPicPr>
            <a:picLocks noChangeAspect="1"/>
          </p:cNvPicPr>
          <p:nvPr/>
        </p:nvPicPr>
        <p:blipFill>
          <a:blip r:embed="rId3"/>
          <a:srcRect l="33994" t="28289" r="37567" b="6224"/>
          <a:stretch/>
        </p:blipFill>
        <p:spPr>
          <a:xfrm>
            <a:off x="1813250" y="645426"/>
            <a:ext cx="4233324" cy="5483525"/>
          </a:xfrm>
          <a:prstGeom prst="rect">
            <a:avLst/>
          </a:prstGeom>
        </p:spPr>
      </p:pic>
      <p:pic>
        <p:nvPicPr>
          <p:cNvPr id="6" name="Imagem 5">
            <a:extLst>
              <a:ext uri="{FF2B5EF4-FFF2-40B4-BE49-F238E27FC236}">
                <a16:creationId xmlns:a16="http://schemas.microsoft.com/office/drawing/2014/main" id="{4053FFFF-82DF-FEB8-A6A0-D7094E45E0FD}"/>
              </a:ext>
            </a:extLst>
          </p:cNvPr>
          <p:cNvPicPr>
            <a:picLocks noChangeAspect="1"/>
          </p:cNvPicPr>
          <p:nvPr/>
        </p:nvPicPr>
        <p:blipFill>
          <a:blip r:embed="rId4"/>
          <a:srcRect l="36284" t="25405" r="40405" b="6442"/>
          <a:stretch/>
        </p:blipFill>
        <p:spPr>
          <a:xfrm>
            <a:off x="6759147" y="645426"/>
            <a:ext cx="3496962" cy="5750909"/>
          </a:xfrm>
          <a:prstGeom prst="rect">
            <a:avLst/>
          </a:prstGeom>
        </p:spPr>
      </p:pic>
      <p:sp>
        <p:nvSpPr>
          <p:cNvPr id="7" name="Retângulo 6">
            <a:extLst>
              <a:ext uri="{FF2B5EF4-FFF2-40B4-BE49-F238E27FC236}">
                <a16:creationId xmlns:a16="http://schemas.microsoft.com/office/drawing/2014/main" id="{5E7F87F2-9C77-C43B-BF0A-9795009EFD4C}"/>
              </a:ext>
            </a:extLst>
          </p:cNvPr>
          <p:cNvSpPr/>
          <p:nvPr/>
        </p:nvSpPr>
        <p:spPr>
          <a:xfrm>
            <a:off x="1717589" y="5894173"/>
            <a:ext cx="654908" cy="38866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a16="http://schemas.microsoft.com/office/drawing/2014/main" id="{AC663BA8-524A-6E5D-EAF9-079368140CDD}"/>
              </a:ext>
            </a:extLst>
          </p:cNvPr>
          <p:cNvSpPr/>
          <p:nvPr/>
        </p:nvSpPr>
        <p:spPr>
          <a:xfrm>
            <a:off x="8283146" y="645426"/>
            <a:ext cx="539578" cy="23477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7072559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333C7-D819-D6E5-CAEF-466F6C9405DE}"/>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C878E2A1-35C0-75C5-1C02-358F7FB299BC}"/>
              </a:ext>
            </a:extLst>
          </p:cNvPr>
          <p:cNvSpPr>
            <a:spLocks noGrp="1"/>
          </p:cNvSpPr>
          <p:nvPr>
            <p:ph type="title"/>
          </p:nvPr>
        </p:nvSpPr>
        <p:spPr/>
        <p:txBody>
          <a:bodyPr/>
          <a:lstStyle/>
          <a:p>
            <a:r>
              <a:rPr lang="pt-BR" dirty="0"/>
              <a:t>Óxido nítrico inalatório</a:t>
            </a:r>
          </a:p>
        </p:txBody>
      </p:sp>
      <p:sp>
        <p:nvSpPr>
          <p:cNvPr id="3" name="Espaço Reservado para Conteúdo 2">
            <a:extLst>
              <a:ext uri="{FF2B5EF4-FFF2-40B4-BE49-F238E27FC236}">
                <a16:creationId xmlns:a16="http://schemas.microsoft.com/office/drawing/2014/main" id="{A633E62C-04FF-6E7A-2490-2A49A4CFA4ED}"/>
              </a:ext>
            </a:extLst>
          </p:cNvPr>
          <p:cNvSpPr>
            <a:spLocks noGrp="1"/>
          </p:cNvSpPr>
          <p:nvPr>
            <p:ph idx="1"/>
          </p:nvPr>
        </p:nvSpPr>
        <p:spPr>
          <a:xfrm>
            <a:off x="581193" y="2231867"/>
            <a:ext cx="11029615" cy="3678303"/>
          </a:xfrm>
        </p:spPr>
        <p:txBody>
          <a:bodyPr>
            <a:normAutofit/>
          </a:bodyPr>
          <a:lstStyle/>
          <a:p>
            <a:r>
              <a:rPr lang="pt-BR" sz="2400" b="1" dirty="0">
                <a:latin typeface="Calibri" panose="020F0502020204030204" pitchFamily="34" charset="0"/>
                <a:cs typeface="Calibri" panose="020F0502020204030204" pitchFamily="34" charset="0"/>
              </a:rPr>
              <a:t>Vasodilatador pulmonar seletivo</a:t>
            </a:r>
          </a:p>
          <a:p>
            <a:r>
              <a:rPr lang="pt-BR" sz="2400" dirty="0">
                <a:latin typeface="Calibri" panose="020F0502020204030204" pitchFamily="34" charset="0"/>
                <a:cs typeface="Calibri" panose="020F0502020204030204" pitchFamily="34" charset="0"/>
              </a:rPr>
              <a:t>Efeito mínimo na pressão arterial sistêmica</a:t>
            </a:r>
          </a:p>
          <a:p>
            <a:r>
              <a:rPr lang="pt-BR" sz="2400" dirty="0">
                <a:latin typeface="Calibri" panose="020F0502020204030204" pitchFamily="34" charset="0"/>
                <a:cs typeface="Calibri" panose="020F0502020204030204" pitchFamily="34" charset="0"/>
              </a:rPr>
              <a:t>Única terapia aprovada pelo FDA no tratamento da HPPRN em bebês termos e pré-termos</a:t>
            </a:r>
          </a:p>
          <a:p>
            <a:r>
              <a:rPr lang="pt-BR" sz="2400" b="1" dirty="0">
                <a:latin typeface="Calibri" panose="020F0502020204030204" pitchFamily="34" charset="0"/>
                <a:cs typeface="Calibri" panose="020F0502020204030204" pitchFamily="34" charset="0"/>
              </a:rPr>
              <a:t>Quando iniciar?</a:t>
            </a:r>
          </a:p>
          <a:p>
            <a:endParaRPr lang="pt-BR" sz="2400" dirty="0">
              <a:latin typeface="Calibri" panose="020F0502020204030204" pitchFamily="34" charset="0"/>
              <a:cs typeface="Calibri" panose="020F0502020204030204" pitchFamily="34" charset="0"/>
            </a:endParaRPr>
          </a:p>
          <a:p>
            <a:pPr lvl="1">
              <a:buFont typeface="Wingdings" panose="05000000000000000000" pitchFamily="2" charset="2"/>
              <a:buChar char="Ø"/>
            </a:pPr>
            <a:endParaRPr lang="pt-BR" sz="2000" dirty="0"/>
          </a:p>
        </p:txBody>
      </p:sp>
      <p:sp>
        <p:nvSpPr>
          <p:cNvPr id="5" name="CaixaDeTexto 4">
            <a:extLst>
              <a:ext uri="{FF2B5EF4-FFF2-40B4-BE49-F238E27FC236}">
                <a16:creationId xmlns:a16="http://schemas.microsoft.com/office/drawing/2014/main" id="{344E74A5-4DBB-9D65-67B2-93E6DE45557F}"/>
              </a:ext>
            </a:extLst>
          </p:cNvPr>
          <p:cNvSpPr txBox="1"/>
          <p:nvPr/>
        </p:nvSpPr>
        <p:spPr>
          <a:xfrm>
            <a:off x="4250725" y="6396335"/>
            <a:ext cx="8047442" cy="307777"/>
          </a:xfrm>
          <a:prstGeom prst="rect">
            <a:avLst/>
          </a:prstGeom>
          <a:noFill/>
        </p:spPr>
        <p:txBody>
          <a:bodyPr wrap="square" rtlCol="0">
            <a:spAutoFit/>
          </a:bodyPr>
          <a:lstStyle/>
          <a:p>
            <a:pPr rtl="0">
              <a:spcBef>
                <a:spcPts val="0"/>
              </a:spcBef>
              <a:spcAft>
                <a:spcPts val="0"/>
              </a:spcAft>
            </a:pPr>
            <a:r>
              <a:rPr lang="pt-BR" sz="1400" dirty="0"/>
              <a:t>               </a:t>
            </a:r>
            <a:r>
              <a:rPr lang="pt-BR" sz="1400" dirty="0" err="1"/>
              <a:t>Bandiya</a:t>
            </a:r>
            <a:r>
              <a:rPr lang="pt-BR" sz="1400" dirty="0"/>
              <a:t> et al</a:t>
            </a:r>
            <a:r>
              <a:rPr lang="en-US" sz="1400" dirty="0"/>
              <a:t>. </a:t>
            </a:r>
            <a:r>
              <a:rPr lang="pt-BR" sz="1400" dirty="0"/>
              <a:t>Clin </a:t>
            </a:r>
            <a:r>
              <a:rPr lang="pt-BR" sz="1400" dirty="0" err="1"/>
              <a:t>Perinatol</a:t>
            </a:r>
            <a:r>
              <a:rPr lang="pt-BR" sz="1400" dirty="0"/>
              <a:t> 51 (2024) 237–252.</a:t>
            </a:r>
            <a:r>
              <a:rPr lang="en-US" sz="1400" dirty="0"/>
              <a:t>Etiology, Diagnosis, and Management of PPHN</a:t>
            </a:r>
            <a:endParaRPr lang="pt-BR" sz="1400" dirty="0">
              <a:latin typeface="+mj-lt"/>
            </a:endParaRPr>
          </a:p>
        </p:txBody>
      </p:sp>
    </p:spTree>
    <p:extLst>
      <p:ext uri="{BB962C8B-B14F-4D97-AF65-F5344CB8AC3E}">
        <p14:creationId xmlns:p14="http://schemas.microsoft.com/office/powerpoint/2010/main" val="33623711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7C009F-A176-F78E-FA98-E554D817DF77}"/>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8134515E-4268-83A3-CCB0-59E52EE2A92B}"/>
              </a:ext>
            </a:extLst>
          </p:cNvPr>
          <p:cNvSpPr>
            <a:spLocks noGrp="1"/>
          </p:cNvSpPr>
          <p:nvPr>
            <p:ph type="title"/>
          </p:nvPr>
        </p:nvSpPr>
        <p:spPr/>
        <p:txBody>
          <a:bodyPr/>
          <a:lstStyle/>
          <a:p>
            <a:r>
              <a:rPr lang="pt-BR" dirty="0"/>
              <a:t>Óxido nítrico inalatório</a:t>
            </a:r>
          </a:p>
        </p:txBody>
      </p:sp>
      <p:sp>
        <p:nvSpPr>
          <p:cNvPr id="3" name="Espaço Reservado para Conteúdo 2">
            <a:extLst>
              <a:ext uri="{FF2B5EF4-FFF2-40B4-BE49-F238E27FC236}">
                <a16:creationId xmlns:a16="http://schemas.microsoft.com/office/drawing/2014/main" id="{04E72518-B0E5-58CF-1891-933004484527}"/>
              </a:ext>
            </a:extLst>
          </p:cNvPr>
          <p:cNvSpPr>
            <a:spLocks noGrp="1"/>
          </p:cNvSpPr>
          <p:nvPr>
            <p:ph idx="1"/>
          </p:nvPr>
        </p:nvSpPr>
        <p:spPr>
          <a:xfrm>
            <a:off x="581193" y="2231867"/>
            <a:ext cx="11029615" cy="3678303"/>
          </a:xfrm>
        </p:spPr>
        <p:txBody>
          <a:bodyPr>
            <a:normAutofit/>
          </a:bodyPr>
          <a:lstStyle/>
          <a:p>
            <a:pPr>
              <a:buFont typeface="Wingdings" panose="05000000000000000000" pitchFamily="2" charset="2"/>
              <a:buChar char="Ø"/>
            </a:pPr>
            <a:r>
              <a:rPr lang="pt-BR" sz="2400" b="1" u="sng" dirty="0">
                <a:latin typeface="Calibri" panose="020F0502020204030204" pitchFamily="34" charset="0"/>
                <a:cs typeface="Calibri" panose="020F0502020204030204" pitchFamily="34" charset="0"/>
              </a:rPr>
              <a:t>Quando iniciar</a:t>
            </a:r>
            <a:r>
              <a:rPr lang="pt-BR" sz="2400" b="1" dirty="0">
                <a:latin typeface="Calibri" panose="020F0502020204030204" pitchFamily="34" charset="0"/>
                <a:cs typeface="Calibri" panose="020F0502020204030204" pitchFamily="34" charset="0"/>
              </a:rPr>
              <a:t>?</a:t>
            </a:r>
          </a:p>
          <a:p>
            <a:r>
              <a:rPr lang="pt-BR" sz="2400" dirty="0">
                <a:latin typeface="Calibri" panose="020F0502020204030204" pitchFamily="34" charset="0"/>
                <a:cs typeface="Calibri" panose="020F0502020204030204" pitchFamily="34" charset="0"/>
              </a:rPr>
              <a:t>Quando o </a:t>
            </a:r>
            <a:r>
              <a:rPr lang="pt-BR" sz="2400" b="1" dirty="0">
                <a:latin typeface="Calibri" panose="020F0502020204030204" pitchFamily="34" charset="0"/>
                <a:cs typeface="Calibri" panose="020F0502020204030204" pitchFamily="34" charset="0"/>
              </a:rPr>
              <a:t>IO ≥ 20 </a:t>
            </a:r>
            <a:r>
              <a:rPr lang="pt-BR" sz="2400" dirty="0">
                <a:latin typeface="Calibri" panose="020F0502020204030204" pitchFamily="34" charset="0"/>
                <a:cs typeface="Calibri" panose="020F0502020204030204" pitchFamily="34" charset="0"/>
              </a:rPr>
              <a:t>apesar de uma ventilação e recrutamento pulmonar adequados com ou sem uso do surfactante!</a:t>
            </a:r>
          </a:p>
          <a:p>
            <a:r>
              <a:rPr lang="pt-BR" sz="2400" b="1" dirty="0">
                <a:latin typeface="Calibri" panose="020F0502020204030204" pitchFamily="34" charset="0"/>
                <a:cs typeface="Calibri" panose="020F0502020204030204" pitchFamily="34" charset="0"/>
              </a:rPr>
              <a:t>Regra dos 20 (IO) – 20 (dose) – 20 (resposta) !</a:t>
            </a:r>
          </a:p>
          <a:p>
            <a:endParaRPr lang="pt-BR" sz="2400" dirty="0">
              <a:latin typeface="Calibri" panose="020F0502020204030204" pitchFamily="34" charset="0"/>
              <a:cs typeface="Calibri" panose="020F0502020204030204" pitchFamily="34" charset="0"/>
            </a:endParaRPr>
          </a:p>
          <a:p>
            <a:pPr lvl="1">
              <a:buFont typeface="Wingdings" panose="05000000000000000000" pitchFamily="2" charset="2"/>
              <a:buChar char="Ø"/>
            </a:pPr>
            <a:endParaRPr lang="pt-BR" sz="2000" dirty="0"/>
          </a:p>
        </p:txBody>
      </p:sp>
      <p:sp>
        <p:nvSpPr>
          <p:cNvPr id="5" name="CaixaDeTexto 4">
            <a:extLst>
              <a:ext uri="{FF2B5EF4-FFF2-40B4-BE49-F238E27FC236}">
                <a16:creationId xmlns:a16="http://schemas.microsoft.com/office/drawing/2014/main" id="{FAA382C8-A041-B4A1-72FC-5FF459F9624A}"/>
              </a:ext>
            </a:extLst>
          </p:cNvPr>
          <p:cNvSpPr txBox="1"/>
          <p:nvPr/>
        </p:nvSpPr>
        <p:spPr>
          <a:xfrm>
            <a:off x="4250725" y="6396335"/>
            <a:ext cx="8047442" cy="307777"/>
          </a:xfrm>
          <a:prstGeom prst="rect">
            <a:avLst/>
          </a:prstGeom>
          <a:noFill/>
        </p:spPr>
        <p:txBody>
          <a:bodyPr wrap="square" rtlCol="0">
            <a:spAutoFit/>
          </a:bodyPr>
          <a:lstStyle/>
          <a:p>
            <a:pPr rtl="0">
              <a:spcBef>
                <a:spcPts val="0"/>
              </a:spcBef>
              <a:spcAft>
                <a:spcPts val="0"/>
              </a:spcAft>
            </a:pPr>
            <a:r>
              <a:rPr lang="pt-BR" sz="1400" dirty="0"/>
              <a:t>               </a:t>
            </a:r>
            <a:r>
              <a:rPr lang="pt-BR" sz="1400" dirty="0" err="1"/>
              <a:t>Bandiya</a:t>
            </a:r>
            <a:r>
              <a:rPr lang="pt-BR" sz="1400" dirty="0"/>
              <a:t> et al</a:t>
            </a:r>
            <a:r>
              <a:rPr lang="en-US" sz="1400" dirty="0"/>
              <a:t>. </a:t>
            </a:r>
            <a:r>
              <a:rPr lang="pt-BR" sz="1400" dirty="0"/>
              <a:t>Clin </a:t>
            </a:r>
            <a:r>
              <a:rPr lang="pt-BR" sz="1400" dirty="0" err="1"/>
              <a:t>Perinatol</a:t>
            </a:r>
            <a:r>
              <a:rPr lang="pt-BR" sz="1400" dirty="0"/>
              <a:t> 51 (2024) 237–252.</a:t>
            </a:r>
            <a:r>
              <a:rPr lang="en-US" sz="1400" dirty="0"/>
              <a:t>Etiology, Diagnosis, and Management of PPHN</a:t>
            </a:r>
            <a:endParaRPr lang="pt-BR" sz="1400" dirty="0">
              <a:latin typeface="+mj-lt"/>
            </a:endParaRPr>
          </a:p>
        </p:txBody>
      </p:sp>
    </p:spTree>
    <p:extLst>
      <p:ext uri="{BB962C8B-B14F-4D97-AF65-F5344CB8AC3E}">
        <p14:creationId xmlns:p14="http://schemas.microsoft.com/office/powerpoint/2010/main" val="17028812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515600-C0F9-9269-8A4B-5F6EC0F98464}"/>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B92E5FBB-1871-E8A7-7C86-1A30A60D525E}"/>
              </a:ext>
            </a:extLst>
          </p:cNvPr>
          <p:cNvSpPr>
            <a:spLocks noGrp="1"/>
          </p:cNvSpPr>
          <p:nvPr>
            <p:ph type="title"/>
          </p:nvPr>
        </p:nvSpPr>
        <p:spPr/>
        <p:txBody>
          <a:bodyPr/>
          <a:lstStyle/>
          <a:p>
            <a:r>
              <a:rPr lang="pt-BR" dirty="0"/>
              <a:t>sildenafil</a:t>
            </a:r>
          </a:p>
        </p:txBody>
      </p:sp>
      <p:sp>
        <p:nvSpPr>
          <p:cNvPr id="3" name="Espaço Reservado para Conteúdo 2">
            <a:extLst>
              <a:ext uri="{FF2B5EF4-FFF2-40B4-BE49-F238E27FC236}">
                <a16:creationId xmlns:a16="http://schemas.microsoft.com/office/drawing/2014/main" id="{A4065E8F-019D-5BA9-525B-890B0ED8752C}"/>
              </a:ext>
            </a:extLst>
          </p:cNvPr>
          <p:cNvSpPr>
            <a:spLocks noGrp="1"/>
          </p:cNvSpPr>
          <p:nvPr>
            <p:ph idx="1"/>
          </p:nvPr>
        </p:nvSpPr>
        <p:spPr>
          <a:xfrm>
            <a:off x="581191" y="2058872"/>
            <a:ext cx="11029615" cy="3678303"/>
          </a:xfrm>
        </p:spPr>
        <p:txBody>
          <a:bodyPr>
            <a:normAutofit/>
          </a:bodyPr>
          <a:lstStyle/>
          <a:p>
            <a:r>
              <a:rPr lang="pt-BR" sz="2400" b="1" dirty="0">
                <a:latin typeface="Calibri" panose="020F0502020204030204" pitchFamily="34" charset="0"/>
                <a:cs typeface="Calibri" panose="020F0502020204030204" pitchFamily="34" charset="0"/>
              </a:rPr>
              <a:t>Inibidor da fosfodiesterase 5 (PDE-5)</a:t>
            </a:r>
          </a:p>
          <a:p>
            <a:r>
              <a:rPr lang="pt-BR" sz="2400" dirty="0">
                <a:latin typeface="Calibri" panose="020F0502020204030204" pitchFamily="34" charset="0"/>
                <a:cs typeface="Calibri" panose="020F0502020204030204" pitchFamily="34" charset="0"/>
              </a:rPr>
              <a:t>Resposta insatisfatória ao </a:t>
            </a:r>
            <a:r>
              <a:rPr lang="pt-BR" sz="2400" dirty="0" err="1">
                <a:latin typeface="Calibri" panose="020F0502020204030204" pitchFamily="34" charset="0"/>
                <a:cs typeface="Calibri" panose="020F0502020204030204" pitchFamily="34" charset="0"/>
              </a:rPr>
              <a:t>NOi</a:t>
            </a:r>
            <a:r>
              <a:rPr lang="pt-BR" sz="2400" dirty="0">
                <a:latin typeface="Calibri" panose="020F0502020204030204" pitchFamily="34" charset="0"/>
                <a:cs typeface="Calibri" panose="020F0502020204030204" pitchFamily="34" charset="0"/>
              </a:rPr>
              <a:t> ou na indisponibilidade do mesmo</a:t>
            </a:r>
          </a:p>
          <a:p>
            <a:r>
              <a:rPr lang="pt-BR" sz="2400" dirty="0">
                <a:latin typeface="Calibri" panose="020F0502020204030204" pitchFamily="34" charset="0"/>
                <a:cs typeface="Calibri" panose="020F0502020204030204" pitchFamily="34" charset="0"/>
              </a:rPr>
              <a:t>Neonato deve ter </a:t>
            </a:r>
            <a:r>
              <a:rPr lang="pt-BR" sz="2400" b="1" dirty="0">
                <a:solidFill>
                  <a:srgbClr val="7030A0"/>
                </a:solidFill>
                <a:latin typeface="Calibri" panose="020F0502020204030204" pitchFamily="34" charset="0"/>
                <a:cs typeface="Calibri" panose="020F0502020204030204" pitchFamily="34" charset="0"/>
              </a:rPr>
              <a:t>pressão arterial sistêmica normal e boa função ventricular!</a:t>
            </a:r>
          </a:p>
          <a:p>
            <a:r>
              <a:rPr lang="pt-BR" sz="2400" dirty="0">
                <a:latin typeface="Calibri" panose="020F0502020204030204" pitchFamily="34" charset="0"/>
                <a:cs typeface="Calibri" panose="020F0502020204030204" pitchFamily="34" charset="0"/>
              </a:rPr>
              <a:t>Oral x IV = eficácia similar (venoso &gt; hipotensão)</a:t>
            </a:r>
          </a:p>
          <a:p>
            <a:r>
              <a:rPr lang="pt-BR" sz="2400" dirty="0">
                <a:latin typeface="Calibri" panose="020F0502020204030204" pitchFamily="34" charset="0"/>
                <a:cs typeface="Calibri" panose="020F0502020204030204" pitchFamily="34" charset="0"/>
              </a:rPr>
              <a:t>Melhora da oxigenação e redução da mortalidade</a:t>
            </a:r>
          </a:p>
          <a:p>
            <a:endParaRPr lang="pt-BR" sz="2400" dirty="0">
              <a:latin typeface="Calibri" panose="020F0502020204030204" pitchFamily="34" charset="0"/>
              <a:cs typeface="Calibri" panose="020F0502020204030204" pitchFamily="34" charset="0"/>
            </a:endParaRPr>
          </a:p>
          <a:p>
            <a:pPr lvl="1">
              <a:buFont typeface="Wingdings" panose="05000000000000000000" pitchFamily="2" charset="2"/>
              <a:buChar char="Ø"/>
            </a:pPr>
            <a:endParaRPr lang="pt-BR" sz="2000" dirty="0"/>
          </a:p>
        </p:txBody>
      </p:sp>
      <p:sp>
        <p:nvSpPr>
          <p:cNvPr id="5" name="CaixaDeTexto 4">
            <a:extLst>
              <a:ext uri="{FF2B5EF4-FFF2-40B4-BE49-F238E27FC236}">
                <a16:creationId xmlns:a16="http://schemas.microsoft.com/office/drawing/2014/main" id="{F2383FF0-EE86-D324-C1A6-719130450F95}"/>
              </a:ext>
            </a:extLst>
          </p:cNvPr>
          <p:cNvSpPr txBox="1"/>
          <p:nvPr/>
        </p:nvSpPr>
        <p:spPr>
          <a:xfrm>
            <a:off x="4250725" y="6396335"/>
            <a:ext cx="8047442" cy="307777"/>
          </a:xfrm>
          <a:prstGeom prst="rect">
            <a:avLst/>
          </a:prstGeom>
          <a:noFill/>
        </p:spPr>
        <p:txBody>
          <a:bodyPr wrap="square" rtlCol="0">
            <a:spAutoFit/>
          </a:bodyPr>
          <a:lstStyle/>
          <a:p>
            <a:pPr rtl="0">
              <a:spcBef>
                <a:spcPts val="0"/>
              </a:spcBef>
              <a:spcAft>
                <a:spcPts val="0"/>
              </a:spcAft>
            </a:pPr>
            <a:r>
              <a:rPr lang="pt-BR" sz="1400" dirty="0"/>
              <a:t>               </a:t>
            </a:r>
            <a:r>
              <a:rPr lang="pt-BR" sz="1400" dirty="0" err="1"/>
              <a:t>Bandiya</a:t>
            </a:r>
            <a:r>
              <a:rPr lang="pt-BR" sz="1400" dirty="0"/>
              <a:t> et al</a:t>
            </a:r>
            <a:r>
              <a:rPr lang="en-US" sz="1400" dirty="0"/>
              <a:t>. </a:t>
            </a:r>
            <a:r>
              <a:rPr lang="pt-BR" sz="1400" dirty="0"/>
              <a:t>Clin </a:t>
            </a:r>
            <a:r>
              <a:rPr lang="pt-BR" sz="1400" dirty="0" err="1"/>
              <a:t>Perinatol</a:t>
            </a:r>
            <a:r>
              <a:rPr lang="pt-BR" sz="1400" dirty="0"/>
              <a:t> 51 (2024) 237–252.</a:t>
            </a:r>
            <a:r>
              <a:rPr lang="en-US" sz="1400" dirty="0"/>
              <a:t>Etiology, Diagnosis, and Management of PPHN</a:t>
            </a:r>
            <a:endParaRPr lang="pt-BR" sz="1400" dirty="0">
              <a:latin typeface="+mj-lt"/>
            </a:endParaRPr>
          </a:p>
        </p:txBody>
      </p:sp>
      <p:sp>
        <p:nvSpPr>
          <p:cNvPr id="6" name="Retângulo: Cantos Arredondados 5">
            <a:extLst>
              <a:ext uri="{FF2B5EF4-FFF2-40B4-BE49-F238E27FC236}">
                <a16:creationId xmlns:a16="http://schemas.microsoft.com/office/drawing/2014/main" id="{AE19B75B-3E11-BCA7-EFE2-E4EBA2C54804}"/>
              </a:ext>
            </a:extLst>
          </p:cNvPr>
          <p:cNvSpPr/>
          <p:nvPr/>
        </p:nvSpPr>
        <p:spPr>
          <a:xfrm>
            <a:off x="3087129" y="4964825"/>
            <a:ext cx="6017741" cy="118842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pt-BR" b="1" dirty="0"/>
              <a:t>DOSE VO: 1 a 2 mg/kg/dose a cada 6 horas</a:t>
            </a:r>
          </a:p>
          <a:p>
            <a:pPr algn="ctr"/>
            <a:r>
              <a:rPr lang="pt-BR" b="1" dirty="0"/>
              <a:t>DOSE IV: inicial 0,4 mg/kg por 3 horas seguido 1,6 mg/kg/dia com infusão contínua (0,07 mg/kg/h)</a:t>
            </a:r>
          </a:p>
        </p:txBody>
      </p:sp>
    </p:spTree>
    <p:extLst>
      <p:ext uri="{BB962C8B-B14F-4D97-AF65-F5344CB8AC3E}">
        <p14:creationId xmlns:p14="http://schemas.microsoft.com/office/powerpoint/2010/main" val="739176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419019-67B2-57BE-5F68-2C75CE677676}"/>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786186DD-5417-4C40-CECF-7B34609E2527}"/>
              </a:ext>
            </a:extLst>
          </p:cNvPr>
          <p:cNvSpPr>
            <a:spLocks noGrp="1"/>
          </p:cNvSpPr>
          <p:nvPr>
            <p:ph type="title"/>
          </p:nvPr>
        </p:nvSpPr>
        <p:spPr/>
        <p:txBody>
          <a:bodyPr/>
          <a:lstStyle/>
          <a:p>
            <a:r>
              <a:rPr lang="pt-BR" dirty="0" err="1"/>
              <a:t>milrinona</a:t>
            </a:r>
            <a:endParaRPr lang="pt-BR" dirty="0"/>
          </a:p>
        </p:txBody>
      </p:sp>
      <p:sp>
        <p:nvSpPr>
          <p:cNvPr id="3" name="Espaço Reservado para Conteúdo 2">
            <a:extLst>
              <a:ext uri="{FF2B5EF4-FFF2-40B4-BE49-F238E27FC236}">
                <a16:creationId xmlns:a16="http://schemas.microsoft.com/office/drawing/2014/main" id="{A8B00DB9-2F5E-2BE5-9991-ADE98784A555}"/>
              </a:ext>
            </a:extLst>
          </p:cNvPr>
          <p:cNvSpPr>
            <a:spLocks noGrp="1"/>
          </p:cNvSpPr>
          <p:nvPr>
            <p:ph idx="1"/>
          </p:nvPr>
        </p:nvSpPr>
        <p:spPr>
          <a:xfrm>
            <a:off x="581192" y="1848807"/>
            <a:ext cx="11029615" cy="3678303"/>
          </a:xfrm>
        </p:spPr>
        <p:txBody>
          <a:bodyPr>
            <a:normAutofit/>
          </a:bodyPr>
          <a:lstStyle/>
          <a:p>
            <a:r>
              <a:rPr lang="pt-BR" sz="2400" b="1" dirty="0">
                <a:latin typeface="Calibri" panose="020F0502020204030204" pitchFamily="34" charset="0"/>
                <a:cs typeface="Calibri" panose="020F0502020204030204" pitchFamily="34" charset="0"/>
              </a:rPr>
              <a:t>Inibidor da fosfodiesterase</a:t>
            </a:r>
          </a:p>
          <a:p>
            <a:r>
              <a:rPr lang="pt-BR" sz="2400" b="1" dirty="0">
                <a:latin typeface="Calibri" panose="020F0502020204030204" pitchFamily="34" charset="0"/>
                <a:cs typeface="Calibri" panose="020F0502020204030204" pitchFamily="34" charset="0"/>
              </a:rPr>
              <a:t>Agente inotrópico com vasodilatação sistêmica e pulmonar!</a:t>
            </a:r>
          </a:p>
          <a:p>
            <a:r>
              <a:rPr lang="pt-BR" sz="2400" dirty="0">
                <a:latin typeface="Calibri" panose="020F0502020204030204" pitchFamily="34" charset="0"/>
                <a:cs typeface="Calibri" panose="020F0502020204030204" pitchFamily="34" charset="0"/>
              </a:rPr>
              <a:t>Excreção renal: disfunção renal evitar dose de ataque e usar dose manutenção mais baixa!</a:t>
            </a:r>
          </a:p>
          <a:p>
            <a:endParaRPr lang="pt-BR" sz="2400" dirty="0">
              <a:latin typeface="Calibri" panose="020F0502020204030204" pitchFamily="34" charset="0"/>
              <a:cs typeface="Calibri" panose="020F0502020204030204" pitchFamily="34" charset="0"/>
            </a:endParaRPr>
          </a:p>
          <a:p>
            <a:pPr lvl="1">
              <a:buFont typeface="Wingdings" panose="05000000000000000000" pitchFamily="2" charset="2"/>
              <a:buChar char="Ø"/>
            </a:pPr>
            <a:endParaRPr lang="pt-BR" sz="2000" dirty="0"/>
          </a:p>
        </p:txBody>
      </p:sp>
      <p:sp>
        <p:nvSpPr>
          <p:cNvPr id="5" name="CaixaDeTexto 4">
            <a:extLst>
              <a:ext uri="{FF2B5EF4-FFF2-40B4-BE49-F238E27FC236}">
                <a16:creationId xmlns:a16="http://schemas.microsoft.com/office/drawing/2014/main" id="{A555F6DB-90A5-5D7A-8D64-4C3BF4A74DC4}"/>
              </a:ext>
            </a:extLst>
          </p:cNvPr>
          <p:cNvSpPr txBox="1"/>
          <p:nvPr/>
        </p:nvSpPr>
        <p:spPr>
          <a:xfrm>
            <a:off x="4250725" y="6396335"/>
            <a:ext cx="8047442" cy="307777"/>
          </a:xfrm>
          <a:prstGeom prst="rect">
            <a:avLst/>
          </a:prstGeom>
          <a:noFill/>
        </p:spPr>
        <p:txBody>
          <a:bodyPr wrap="square" rtlCol="0">
            <a:spAutoFit/>
          </a:bodyPr>
          <a:lstStyle/>
          <a:p>
            <a:pPr rtl="0">
              <a:spcBef>
                <a:spcPts val="0"/>
              </a:spcBef>
              <a:spcAft>
                <a:spcPts val="0"/>
              </a:spcAft>
            </a:pPr>
            <a:r>
              <a:rPr lang="pt-BR" sz="1400" dirty="0"/>
              <a:t>               </a:t>
            </a:r>
            <a:r>
              <a:rPr lang="pt-BR" sz="1400" dirty="0" err="1"/>
              <a:t>Bandiya</a:t>
            </a:r>
            <a:r>
              <a:rPr lang="pt-BR" sz="1400" dirty="0"/>
              <a:t> et al</a:t>
            </a:r>
            <a:r>
              <a:rPr lang="en-US" sz="1400" dirty="0"/>
              <a:t>. </a:t>
            </a:r>
            <a:r>
              <a:rPr lang="pt-BR" sz="1400" dirty="0"/>
              <a:t>Clin </a:t>
            </a:r>
            <a:r>
              <a:rPr lang="pt-BR" sz="1400" dirty="0" err="1"/>
              <a:t>Perinatol</a:t>
            </a:r>
            <a:r>
              <a:rPr lang="pt-BR" sz="1400" dirty="0"/>
              <a:t> 51 (2024) 237–252.</a:t>
            </a:r>
            <a:r>
              <a:rPr lang="en-US" sz="1400" dirty="0"/>
              <a:t>Etiology, Diagnosis, and Management of PPHN</a:t>
            </a:r>
            <a:endParaRPr lang="pt-BR" sz="1400" dirty="0">
              <a:latin typeface="+mj-lt"/>
            </a:endParaRPr>
          </a:p>
        </p:txBody>
      </p:sp>
      <p:sp>
        <p:nvSpPr>
          <p:cNvPr id="4" name="Retângulo: Cantos Arredondados 3">
            <a:extLst>
              <a:ext uri="{FF2B5EF4-FFF2-40B4-BE49-F238E27FC236}">
                <a16:creationId xmlns:a16="http://schemas.microsoft.com/office/drawing/2014/main" id="{49786E00-C1F4-C026-A641-AFD7CC9CF988}"/>
              </a:ext>
            </a:extLst>
          </p:cNvPr>
          <p:cNvSpPr/>
          <p:nvPr/>
        </p:nvSpPr>
        <p:spPr>
          <a:xfrm>
            <a:off x="3087128" y="4089991"/>
            <a:ext cx="6017741" cy="187173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pt-BR" b="1" dirty="0">
                <a:solidFill>
                  <a:srgbClr val="FF0000"/>
                </a:solidFill>
              </a:rPr>
              <a:t>Agente de escolha </a:t>
            </a:r>
            <a:r>
              <a:rPr lang="pt-BR" b="1" dirty="0"/>
              <a:t>na HPPRN com disfunção VE!!</a:t>
            </a:r>
          </a:p>
          <a:p>
            <a:pPr algn="ctr"/>
            <a:r>
              <a:rPr lang="pt-BR" b="1" dirty="0"/>
              <a:t>O ECO revela presença shunt E&gt;D pelo FOP e D&gt;E pelo PCA</a:t>
            </a:r>
          </a:p>
          <a:p>
            <a:pPr algn="ctr"/>
            <a:r>
              <a:rPr lang="pt-BR" b="1" dirty="0"/>
              <a:t>Nesse cenário o </a:t>
            </a:r>
            <a:r>
              <a:rPr lang="pt-BR" b="1" dirty="0" err="1"/>
              <a:t>NOi</a:t>
            </a:r>
            <a:r>
              <a:rPr lang="pt-BR" b="1" dirty="0"/>
              <a:t> é </a:t>
            </a:r>
            <a:r>
              <a:rPr lang="pt-BR" b="1" dirty="0" err="1"/>
              <a:t>contra-indicado</a:t>
            </a:r>
            <a:r>
              <a:rPr lang="pt-BR" b="1" dirty="0"/>
              <a:t>: pode levar a edema agudo de pulmão!</a:t>
            </a:r>
          </a:p>
        </p:txBody>
      </p:sp>
      <p:sp>
        <p:nvSpPr>
          <p:cNvPr id="7" name="Retângulo: Cantos Arredondados 6">
            <a:extLst>
              <a:ext uri="{FF2B5EF4-FFF2-40B4-BE49-F238E27FC236}">
                <a16:creationId xmlns:a16="http://schemas.microsoft.com/office/drawing/2014/main" id="{EB575F15-4DBA-9AE2-269F-67DCC2A8E57E}"/>
              </a:ext>
            </a:extLst>
          </p:cNvPr>
          <p:cNvSpPr/>
          <p:nvPr/>
        </p:nvSpPr>
        <p:spPr>
          <a:xfrm>
            <a:off x="3087128" y="4396387"/>
            <a:ext cx="6017741" cy="118842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pt-BR" b="1" dirty="0"/>
              <a:t>DOSE IV: ataque 50 mcg/kg em 1 hora seguido de dose de manutenção 0,33 mcg/kg/min no </a:t>
            </a:r>
            <a:r>
              <a:rPr lang="pt-BR" b="1" dirty="0" err="1"/>
              <a:t>max</a:t>
            </a:r>
            <a:r>
              <a:rPr lang="pt-BR" b="1" dirty="0"/>
              <a:t> 1 mcg/kg/min</a:t>
            </a:r>
          </a:p>
        </p:txBody>
      </p:sp>
    </p:spTree>
    <p:extLst>
      <p:ext uri="{BB962C8B-B14F-4D97-AF65-F5344CB8AC3E}">
        <p14:creationId xmlns:p14="http://schemas.microsoft.com/office/powerpoint/2010/main" val="560701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CCEAD-AEAB-00C4-5AE4-ECF754475DAA}"/>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76F5DE03-1CC8-37FB-4EE1-82BA397DC193}"/>
              </a:ext>
            </a:extLst>
          </p:cNvPr>
          <p:cNvSpPr>
            <a:spLocks noGrp="1"/>
          </p:cNvSpPr>
          <p:nvPr>
            <p:ph type="title"/>
          </p:nvPr>
        </p:nvSpPr>
        <p:spPr/>
        <p:txBody>
          <a:bodyPr/>
          <a:lstStyle/>
          <a:p>
            <a:r>
              <a:rPr lang="pt-BR" dirty="0"/>
              <a:t>prostaglandinas</a:t>
            </a:r>
          </a:p>
        </p:txBody>
      </p:sp>
      <p:sp>
        <p:nvSpPr>
          <p:cNvPr id="3" name="Espaço Reservado para Conteúdo 2">
            <a:extLst>
              <a:ext uri="{FF2B5EF4-FFF2-40B4-BE49-F238E27FC236}">
                <a16:creationId xmlns:a16="http://schemas.microsoft.com/office/drawing/2014/main" id="{A3414AFC-3274-E1FF-A5E0-901CB0DB1024}"/>
              </a:ext>
            </a:extLst>
          </p:cNvPr>
          <p:cNvSpPr>
            <a:spLocks noGrp="1"/>
          </p:cNvSpPr>
          <p:nvPr>
            <p:ph idx="1"/>
          </p:nvPr>
        </p:nvSpPr>
        <p:spPr>
          <a:xfrm>
            <a:off x="581192" y="1792647"/>
            <a:ext cx="11029615" cy="3678303"/>
          </a:xfrm>
        </p:spPr>
        <p:txBody>
          <a:bodyPr>
            <a:normAutofit/>
          </a:bodyPr>
          <a:lstStyle/>
          <a:p>
            <a:r>
              <a:rPr lang="pt-BR" sz="2400" b="1" dirty="0">
                <a:latin typeface="Calibri" panose="020F0502020204030204" pitchFamily="34" charset="0"/>
                <a:cs typeface="Calibri" panose="020F0502020204030204" pitchFamily="34" charset="0"/>
              </a:rPr>
              <a:t>Neonatos com contratilidade VD reduzida</a:t>
            </a:r>
          </a:p>
          <a:p>
            <a:r>
              <a:rPr lang="pt-BR" sz="2400" dirty="0">
                <a:latin typeface="Calibri" panose="020F0502020204030204" pitchFamily="34" charset="0"/>
                <a:cs typeface="Calibri" panose="020F0502020204030204" pitchFamily="34" charset="0"/>
              </a:rPr>
              <a:t>Abertura do PCA constrito pode funcionar com uma válvula de escape diminuindo a pós-carga da VD por facilitar o shunt D&gt;E pelo PCA!</a:t>
            </a:r>
          </a:p>
          <a:p>
            <a:r>
              <a:rPr lang="pt-BR" sz="2400" dirty="0">
                <a:latin typeface="Calibri" panose="020F0502020204030204" pitchFamily="34" charset="0"/>
                <a:cs typeface="Calibri" panose="020F0502020204030204" pitchFamily="34" charset="0"/>
              </a:rPr>
              <a:t>Vasodilatação pulmonar</a:t>
            </a:r>
          </a:p>
          <a:p>
            <a:endParaRPr lang="pt-BR" sz="2400" dirty="0">
              <a:latin typeface="Calibri" panose="020F0502020204030204" pitchFamily="34" charset="0"/>
              <a:cs typeface="Calibri" panose="020F0502020204030204" pitchFamily="34" charset="0"/>
            </a:endParaRPr>
          </a:p>
          <a:p>
            <a:pPr lvl="1">
              <a:buFont typeface="Wingdings" panose="05000000000000000000" pitchFamily="2" charset="2"/>
              <a:buChar char="Ø"/>
            </a:pPr>
            <a:endParaRPr lang="pt-BR" sz="2000" dirty="0"/>
          </a:p>
        </p:txBody>
      </p:sp>
      <p:sp>
        <p:nvSpPr>
          <p:cNvPr id="5" name="CaixaDeTexto 4">
            <a:extLst>
              <a:ext uri="{FF2B5EF4-FFF2-40B4-BE49-F238E27FC236}">
                <a16:creationId xmlns:a16="http://schemas.microsoft.com/office/drawing/2014/main" id="{0AA70E75-C44C-EF15-24BE-19503F1FC3F3}"/>
              </a:ext>
            </a:extLst>
          </p:cNvPr>
          <p:cNvSpPr txBox="1"/>
          <p:nvPr/>
        </p:nvSpPr>
        <p:spPr>
          <a:xfrm>
            <a:off x="4250725" y="6396335"/>
            <a:ext cx="8047442" cy="307777"/>
          </a:xfrm>
          <a:prstGeom prst="rect">
            <a:avLst/>
          </a:prstGeom>
          <a:noFill/>
        </p:spPr>
        <p:txBody>
          <a:bodyPr wrap="square" rtlCol="0">
            <a:spAutoFit/>
          </a:bodyPr>
          <a:lstStyle/>
          <a:p>
            <a:pPr rtl="0">
              <a:spcBef>
                <a:spcPts val="0"/>
              </a:spcBef>
              <a:spcAft>
                <a:spcPts val="0"/>
              </a:spcAft>
            </a:pPr>
            <a:r>
              <a:rPr lang="pt-BR" sz="1400" dirty="0"/>
              <a:t>               </a:t>
            </a:r>
            <a:r>
              <a:rPr lang="pt-BR" sz="1400" dirty="0" err="1"/>
              <a:t>Bandiya</a:t>
            </a:r>
            <a:r>
              <a:rPr lang="pt-BR" sz="1400" dirty="0"/>
              <a:t> et al</a:t>
            </a:r>
            <a:r>
              <a:rPr lang="en-US" sz="1400" dirty="0"/>
              <a:t>. </a:t>
            </a:r>
            <a:r>
              <a:rPr lang="pt-BR" sz="1400" dirty="0"/>
              <a:t>Clin </a:t>
            </a:r>
            <a:r>
              <a:rPr lang="pt-BR" sz="1400" dirty="0" err="1"/>
              <a:t>Perinatol</a:t>
            </a:r>
            <a:r>
              <a:rPr lang="pt-BR" sz="1400" dirty="0"/>
              <a:t> 51 (2024) 237–252.</a:t>
            </a:r>
            <a:r>
              <a:rPr lang="en-US" sz="1400" dirty="0"/>
              <a:t>Etiology, Diagnosis, and Management of PPHN</a:t>
            </a:r>
            <a:endParaRPr lang="pt-BR" sz="1400" dirty="0">
              <a:latin typeface="+mj-lt"/>
            </a:endParaRPr>
          </a:p>
        </p:txBody>
      </p:sp>
      <p:sp>
        <p:nvSpPr>
          <p:cNvPr id="6" name="Retângulo: Cantos Arredondados 5">
            <a:extLst>
              <a:ext uri="{FF2B5EF4-FFF2-40B4-BE49-F238E27FC236}">
                <a16:creationId xmlns:a16="http://schemas.microsoft.com/office/drawing/2014/main" id="{51AD9E89-8A2B-1E8C-DD36-691838D01572}"/>
              </a:ext>
            </a:extLst>
          </p:cNvPr>
          <p:cNvSpPr/>
          <p:nvPr/>
        </p:nvSpPr>
        <p:spPr>
          <a:xfrm>
            <a:off x="3668928" y="4548747"/>
            <a:ext cx="4854143" cy="92220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pt-BR" sz="2200" b="1" dirty="0"/>
              <a:t>DOSE IV: 0,025 a 0,1 mcg/kg/min</a:t>
            </a:r>
          </a:p>
        </p:txBody>
      </p:sp>
    </p:spTree>
    <p:extLst>
      <p:ext uri="{BB962C8B-B14F-4D97-AF65-F5344CB8AC3E}">
        <p14:creationId xmlns:p14="http://schemas.microsoft.com/office/powerpoint/2010/main" val="3277603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418E82-385C-4BD8-BD84-D0ACFE39D82F}"/>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A16E6371-BD23-914F-AD0D-9699E928959B}"/>
              </a:ext>
            </a:extLst>
          </p:cNvPr>
          <p:cNvSpPr>
            <a:spLocks noGrp="1"/>
          </p:cNvSpPr>
          <p:nvPr>
            <p:ph type="title"/>
          </p:nvPr>
        </p:nvSpPr>
        <p:spPr/>
        <p:txBody>
          <a:bodyPr/>
          <a:lstStyle/>
          <a:p>
            <a:r>
              <a:rPr lang="pt-BR" dirty="0" err="1"/>
              <a:t>bosentana</a:t>
            </a:r>
            <a:endParaRPr lang="pt-BR" dirty="0"/>
          </a:p>
        </p:txBody>
      </p:sp>
      <p:sp>
        <p:nvSpPr>
          <p:cNvPr id="3" name="Espaço Reservado para Conteúdo 2">
            <a:extLst>
              <a:ext uri="{FF2B5EF4-FFF2-40B4-BE49-F238E27FC236}">
                <a16:creationId xmlns:a16="http://schemas.microsoft.com/office/drawing/2014/main" id="{6233CC0C-E906-3E83-B72E-EA46301CBED8}"/>
              </a:ext>
            </a:extLst>
          </p:cNvPr>
          <p:cNvSpPr>
            <a:spLocks noGrp="1"/>
          </p:cNvSpPr>
          <p:nvPr>
            <p:ph idx="1"/>
          </p:nvPr>
        </p:nvSpPr>
        <p:spPr>
          <a:xfrm>
            <a:off x="581192" y="1792647"/>
            <a:ext cx="11029615" cy="3678303"/>
          </a:xfrm>
        </p:spPr>
        <p:txBody>
          <a:bodyPr>
            <a:normAutofit/>
          </a:bodyPr>
          <a:lstStyle/>
          <a:p>
            <a:r>
              <a:rPr lang="pt-BR" sz="2400" b="1" dirty="0">
                <a:latin typeface="Calibri" panose="020F0502020204030204" pitchFamily="34" charset="0"/>
                <a:cs typeface="Calibri" panose="020F0502020204030204" pitchFamily="34" charset="0"/>
              </a:rPr>
              <a:t>Antagonista do receptor de endotelina</a:t>
            </a:r>
          </a:p>
          <a:p>
            <a:r>
              <a:rPr lang="pt-BR" sz="2400" b="1" dirty="0">
                <a:latin typeface="Calibri" panose="020F0502020204030204" pitchFamily="34" charset="0"/>
                <a:cs typeface="Calibri" panose="020F0502020204030204" pitchFamily="34" charset="0"/>
              </a:rPr>
              <a:t>SEMPRE </a:t>
            </a:r>
            <a:r>
              <a:rPr lang="pt-BR" sz="2400" dirty="0">
                <a:latin typeface="Calibri" panose="020F0502020204030204" pitchFamily="34" charset="0"/>
                <a:cs typeface="Calibri" panose="020F0502020204030204" pitchFamily="34" charset="0"/>
              </a:rPr>
              <a:t>em associação com sildenafil!</a:t>
            </a:r>
          </a:p>
          <a:p>
            <a:r>
              <a:rPr lang="pt-BR" sz="2400" b="1" dirty="0">
                <a:latin typeface="Calibri" panose="020F0502020204030204" pitchFamily="34" charset="0"/>
                <a:cs typeface="Calibri" panose="020F0502020204030204" pitchFamily="34" charset="0"/>
              </a:rPr>
              <a:t>Efeitos colaterais: </a:t>
            </a:r>
            <a:r>
              <a:rPr lang="pt-BR" sz="2400" dirty="0">
                <a:latin typeface="Calibri" panose="020F0502020204030204" pitchFamily="34" charset="0"/>
                <a:cs typeface="Calibri" panose="020F0502020204030204" pitchFamily="34" charset="0"/>
              </a:rPr>
              <a:t>alteração função hepática, anemia e edema</a:t>
            </a:r>
          </a:p>
          <a:p>
            <a:endParaRPr lang="pt-BR" sz="2400" dirty="0">
              <a:latin typeface="Calibri" panose="020F0502020204030204" pitchFamily="34" charset="0"/>
              <a:cs typeface="Calibri" panose="020F0502020204030204" pitchFamily="34" charset="0"/>
            </a:endParaRPr>
          </a:p>
          <a:p>
            <a:pPr lvl="1">
              <a:buFont typeface="Wingdings" panose="05000000000000000000" pitchFamily="2" charset="2"/>
              <a:buChar char="Ø"/>
            </a:pPr>
            <a:endParaRPr lang="pt-BR" sz="2000" dirty="0"/>
          </a:p>
        </p:txBody>
      </p:sp>
      <p:sp>
        <p:nvSpPr>
          <p:cNvPr id="5" name="CaixaDeTexto 4">
            <a:extLst>
              <a:ext uri="{FF2B5EF4-FFF2-40B4-BE49-F238E27FC236}">
                <a16:creationId xmlns:a16="http://schemas.microsoft.com/office/drawing/2014/main" id="{74FE6584-282F-153A-D06C-786D5183DACE}"/>
              </a:ext>
            </a:extLst>
          </p:cNvPr>
          <p:cNvSpPr txBox="1"/>
          <p:nvPr/>
        </p:nvSpPr>
        <p:spPr>
          <a:xfrm>
            <a:off x="4250725" y="6396335"/>
            <a:ext cx="8047442" cy="307777"/>
          </a:xfrm>
          <a:prstGeom prst="rect">
            <a:avLst/>
          </a:prstGeom>
          <a:noFill/>
        </p:spPr>
        <p:txBody>
          <a:bodyPr wrap="square" rtlCol="0">
            <a:spAutoFit/>
          </a:bodyPr>
          <a:lstStyle/>
          <a:p>
            <a:pPr rtl="0">
              <a:spcBef>
                <a:spcPts val="0"/>
              </a:spcBef>
              <a:spcAft>
                <a:spcPts val="0"/>
              </a:spcAft>
            </a:pPr>
            <a:r>
              <a:rPr lang="pt-BR" sz="1400" dirty="0"/>
              <a:t>               </a:t>
            </a:r>
            <a:r>
              <a:rPr lang="pt-BR" sz="1400" dirty="0" err="1"/>
              <a:t>Bandiya</a:t>
            </a:r>
            <a:r>
              <a:rPr lang="pt-BR" sz="1400" dirty="0"/>
              <a:t> et al</a:t>
            </a:r>
            <a:r>
              <a:rPr lang="en-US" sz="1400" dirty="0"/>
              <a:t>. </a:t>
            </a:r>
            <a:r>
              <a:rPr lang="pt-BR" sz="1400" dirty="0"/>
              <a:t>Clin </a:t>
            </a:r>
            <a:r>
              <a:rPr lang="pt-BR" sz="1400" dirty="0" err="1"/>
              <a:t>Perinatol</a:t>
            </a:r>
            <a:r>
              <a:rPr lang="pt-BR" sz="1400" dirty="0"/>
              <a:t> 51 (2024) 237–252.</a:t>
            </a:r>
            <a:r>
              <a:rPr lang="en-US" sz="1400" dirty="0"/>
              <a:t>Etiology, Diagnosis, and Management of PPHN</a:t>
            </a:r>
            <a:endParaRPr lang="pt-BR" sz="1400" dirty="0">
              <a:latin typeface="+mj-lt"/>
            </a:endParaRPr>
          </a:p>
        </p:txBody>
      </p:sp>
      <p:sp>
        <p:nvSpPr>
          <p:cNvPr id="6" name="Retângulo: Cantos Arredondados 5">
            <a:extLst>
              <a:ext uri="{FF2B5EF4-FFF2-40B4-BE49-F238E27FC236}">
                <a16:creationId xmlns:a16="http://schemas.microsoft.com/office/drawing/2014/main" id="{7DD2FB8C-D2AD-D788-208D-9970B712A83F}"/>
              </a:ext>
            </a:extLst>
          </p:cNvPr>
          <p:cNvSpPr/>
          <p:nvPr/>
        </p:nvSpPr>
        <p:spPr>
          <a:xfrm>
            <a:off x="3668928" y="4548747"/>
            <a:ext cx="4854143" cy="92220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pt-BR" sz="2200" b="1" dirty="0"/>
              <a:t>DOSE VO: 1 mg/kg/dose de 12/12h</a:t>
            </a:r>
          </a:p>
        </p:txBody>
      </p:sp>
    </p:spTree>
    <p:extLst>
      <p:ext uri="{BB962C8B-B14F-4D97-AF65-F5344CB8AC3E}">
        <p14:creationId xmlns:p14="http://schemas.microsoft.com/office/powerpoint/2010/main" val="585098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144BE0-CB6F-26FE-B548-04A26E7527F8}"/>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F651CEF0-5D50-05DA-FE15-9A5CE017EED9}"/>
              </a:ext>
            </a:extLst>
          </p:cNvPr>
          <p:cNvSpPr>
            <a:spLocks noGrp="1"/>
          </p:cNvSpPr>
          <p:nvPr>
            <p:ph type="title"/>
          </p:nvPr>
        </p:nvSpPr>
        <p:spPr/>
        <p:txBody>
          <a:bodyPr/>
          <a:lstStyle/>
          <a:p>
            <a:r>
              <a:rPr lang="pt-BR" dirty="0"/>
              <a:t>hidrocortisona</a:t>
            </a:r>
          </a:p>
        </p:txBody>
      </p:sp>
      <p:sp>
        <p:nvSpPr>
          <p:cNvPr id="3" name="Espaço Reservado para Conteúdo 2">
            <a:extLst>
              <a:ext uri="{FF2B5EF4-FFF2-40B4-BE49-F238E27FC236}">
                <a16:creationId xmlns:a16="http://schemas.microsoft.com/office/drawing/2014/main" id="{321EF207-B072-EE9A-7E18-255CF0BA93E4}"/>
              </a:ext>
            </a:extLst>
          </p:cNvPr>
          <p:cNvSpPr>
            <a:spLocks noGrp="1"/>
          </p:cNvSpPr>
          <p:nvPr>
            <p:ph idx="1"/>
          </p:nvPr>
        </p:nvSpPr>
        <p:spPr>
          <a:xfrm>
            <a:off x="581192" y="1792647"/>
            <a:ext cx="11029615" cy="3678303"/>
          </a:xfrm>
        </p:spPr>
        <p:txBody>
          <a:bodyPr>
            <a:normAutofit/>
          </a:bodyPr>
          <a:lstStyle/>
          <a:p>
            <a:r>
              <a:rPr lang="pt-BR" sz="2400" dirty="0">
                <a:latin typeface="Calibri" panose="020F0502020204030204" pitchFamily="34" charset="0"/>
                <a:cs typeface="Calibri" panose="020F0502020204030204" pitchFamily="34" charset="0"/>
              </a:rPr>
              <a:t>Melhora da PA</a:t>
            </a:r>
          </a:p>
          <a:p>
            <a:r>
              <a:rPr lang="pt-BR" sz="2400" dirty="0">
                <a:latin typeface="Calibri" panose="020F0502020204030204" pitchFamily="34" charset="0"/>
                <a:cs typeface="Calibri" panose="020F0502020204030204" pitchFamily="34" charset="0"/>
              </a:rPr>
              <a:t>Melhora da oxigenação</a:t>
            </a:r>
          </a:p>
          <a:p>
            <a:r>
              <a:rPr lang="pt-BR" sz="2400" b="1" dirty="0">
                <a:latin typeface="Calibri" panose="020F0502020204030204" pitchFamily="34" charset="0"/>
                <a:cs typeface="Calibri" panose="020F0502020204030204" pitchFamily="34" charset="0"/>
              </a:rPr>
              <a:t>Benefício adicional: </a:t>
            </a:r>
            <a:r>
              <a:rPr lang="pt-BR" sz="2400" dirty="0">
                <a:latin typeface="Calibri" panose="020F0502020204030204" pitchFamily="34" charset="0"/>
                <a:cs typeface="Calibri" panose="020F0502020204030204" pitchFamily="34" charset="0"/>
              </a:rPr>
              <a:t>efeito inibitório na PDE-5 &gt; aumento dos níveis de </a:t>
            </a:r>
            <a:r>
              <a:rPr lang="pt-BR" sz="2400" dirty="0" err="1">
                <a:latin typeface="Calibri" panose="020F0502020204030204" pitchFamily="34" charset="0"/>
                <a:cs typeface="Calibri" panose="020F0502020204030204" pitchFamily="34" charset="0"/>
              </a:rPr>
              <a:t>GMPc</a:t>
            </a:r>
            <a:endParaRPr lang="pt-BR" sz="2400" dirty="0">
              <a:latin typeface="Calibri" panose="020F0502020204030204" pitchFamily="34" charset="0"/>
              <a:cs typeface="Calibri" panose="020F0502020204030204" pitchFamily="34" charset="0"/>
            </a:endParaRPr>
          </a:p>
          <a:p>
            <a:r>
              <a:rPr lang="pt-BR" sz="2400" b="1" dirty="0">
                <a:latin typeface="Calibri" panose="020F0502020204030204" pitchFamily="34" charset="0"/>
                <a:cs typeface="Calibri" panose="020F0502020204030204" pitchFamily="34" charset="0"/>
              </a:rPr>
              <a:t>Maior benefício: SAM (reduz necessidade de O2 e tempo de hospitalização)</a:t>
            </a:r>
            <a:endParaRPr lang="pt-BR" sz="2400" dirty="0">
              <a:latin typeface="Calibri" panose="020F0502020204030204" pitchFamily="34" charset="0"/>
              <a:cs typeface="Calibri" panose="020F0502020204030204" pitchFamily="34" charset="0"/>
            </a:endParaRPr>
          </a:p>
          <a:p>
            <a:endParaRPr lang="pt-BR" sz="2400" dirty="0">
              <a:latin typeface="Calibri" panose="020F0502020204030204" pitchFamily="34" charset="0"/>
              <a:cs typeface="Calibri" panose="020F0502020204030204" pitchFamily="34" charset="0"/>
            </a:endParaRPr>
          </a:p>
          <a:p>
            <a:pPr lvl="1">
              <a:buFont typeface="Wingdings" panose="05000000000000000000" pitchFamily="2" charset="2"/>
              <a:buChar char="Ø"/>
            </a:pPr>
            <a:endParaRPr lang="pt-BR" sz="2000" dirty="0"/>
          </a:p>
        </p:txBody>
      </p:sp>
      <p:sp>
        <p:nvSpPr>
          <p:cNvPr id="5" name="CaixaDeTexto 4">
            <a:extLst>
              <a:ext uri="{FF2B5EF4-FFF2-40B4-BE49-F238E27FC236}">
                <a16:creationId xmlns:a16="http://schemas.microsoft.com/office/drawing/2014/main" id="{55B68DE5-A134-BB56-BE22-D2F508AC0F9A}"/>
              </a:ext>
            </a:extLst>
          </p:cNvPr>
          <p:cNvSpPr txBox="1"/>
          <p:nvPr/>
        </p:nvSpPr>
        <p:spPr>
          <a:xfrm>
            <a:off x="4250725" y="6396335"/>
            <a:ext cx="8047442" cy="307777"/>
          </a:xfrm>
          <a:prstGeom prst="rect">
            <a:avLst/>
          </a:prstGeom>
          <a:noFill/>
        </p:spPr>
        <p:txBody>
          <a:bodyPr wrap="square" rtlCol="0">
            <a:spAutoFit/>
          </a:bodyPr>
          <a:lstStyle/>
          <a:p>
            <a:pPr rtl="0">
              <a:spcBef>
                <a:spcPts val="0"/>
              </a:spcBef>
              <a:spcAft>
                <a:spcPts val="0"/>
              </a:spcAft>
            </a:pPr>
            <a:r>
              <a:rPr lang="pt-BR" sz="1400" dirty="0"/>
              <a:t>               </a:t>
            </a:r>
            <a:r>
              <a:rPr lang="pt-BR" sz="1400" dirty="0" err="1"/>
              <a:t>Bandiya</a:t>
            </a:r>
            <a:r>
              <a:rPr lang="pt-BR" sz="1400" dirty="0"/>
              <a:t> et al</a:t>
            </a:r>
            <a:r>
              <a:rPr lang="en-US" sz="1400" dirty="0"/>
              <a:t>. </a:t>
            </a:r>
            <a:r>
              <a:rPr lang="pt-BR" sz="1400" dirty="0"/>
              <a:t>Clin </a:t>
            </a:r>
            <a:r>
              <a:rPr lang="pt-BR" sz="1400" dirty="0" err="1"/>
              <a:t>Perinatol</a:t>
            </a:r>
            <a:r>
              <a:rPr lang="pt-BR" sz="1400" dirty="0"/>
              <a:t> 51 (2024) 237–252.</a:t>
            </a:r>
            <a:r>
              <a:rPr lang="en-US" sz="1400" dirty="0"/>
              <a:t>Etiology, Diagnosis, and Management of PPHN</a:t>
            </a:r>
            <a:endParaRPr lang="pt-BR" sz="1400" dirty="0">
              <a:latin typeface="+mj-lt"/>
            </a:endParaRPr>
          </a:p>
        </p:txBody>
      </p:sp>
      <p:sp>
        <p:nvSpPr>
          <p:cNvPr id="6" name="Retângulo: Cantos Arredondados 5">
            <a:extLst>
              <a:ext uri="{FF2B5EF4-FFF2-40B4-BE49-F238E27FC236}">
                <a16:creationId xmlns:a16="http://schemas.microsoft.com/office/drawing/2014/main" id="{585E1BFE-D84D-5A72-84CD-CCE50711B01F}"/>
              </a:ext>
            </a:extLst>
          </p:cNvPr>
          <p:cNvSpPr/>
          <p:nvPr/>
        </p:nvSpPr>
        <p:spPr>
          <a:xfrm>
            <a:off x="3668928" y="4548747"/>
            <a:ext cx="4854143" cy="99889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pt-BR" sz="2200" b="1" dirty="0"/>
              <a:t>DOSE IV: 1 mg/kg/dose de 12/12h por 48 horas</a:t>
            </a:r>
          </a:p>
        </p:txBody>
      </p:sp>
    </p:spTree>
    <p:extLst>
      <p:ext uri="{BB962C8B-B14F-4D97-AF65-F5344CB8AC3E}">
        <p14:creationId xmlns:p14="http://schemas.microsoft.com/office/powerpoint/2010/main" val="698632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26FE59BD-4F84-7E4D-5E10-9BC0E593B75E}"/>
              </a:ext>
            </a:extLst>
          </p:cNvPr>
          <p:cNvSpPr txBox="1"/>
          <p:nvPr/>
        </p:nvSpPr>
        <p:spPr>
          <a:xfrm>
            <a:off x="8192532" y="6180892"/>
            <a:ext cx="3830592" cy="523220"/>
          </a:xfrm>
          <a:prstGeom prst="rect">
            <a:avLst/>
          </a:prstGeom>
          <a:noFill/>
        </p:spPr>
        <p:txBody>
          <a:bodyPr wrap="square" rtlCol="0">
            <a:spAutoFit/>
          </a:bodyPr>
          <a:lstStyle/>
          <a:p>
            <a:pPr rtl="0">
              <a:spcBef>
                <a:spcPts val="0"/>
              </a:spcBef>
              <a:spcAft>
                <a:spcPts val="0"/>
              </a:spcAft>
            </a:pPr>
            <a:r>
              <a:rPr lang="pt-BR" sz="1400" dirty="0" err="1"/>
              <a:t>Bandiya</a:t>
            </a:r>
            <a:r>
              <a:rPr lang="pt-BR" sz="1400" dirty="0"/>
              <a:t> et al</a:t>
            </a:r>
            <a:r>
              <a:rPr lang="en-US" sz="1400" dirty="0"/>
              <a:t>. </a:t>
            </a:r>
            <a:r>
              <a:rPr lang="pt-BR" sz="1400" dirty="0"/>
              <a:t>Clin </a:t>
            </a:r>
            <a:r>
              <a:rPr lang="pt-BR" sz="1400" dirty="0" err="1"/>
              <a:t>Perinatol</a:t>
            </a:r>
            <a:r>
              <a:rPr lang="pt-BR" sz="1400" dirty="0"/>
              <a:t> 51 (2024) 237–252.</a:t>
            </a:r>
            <a:br>
              <a:rPr lang="pt-BR" sz="1400" dirty="0"/>
            </a:br>
            <a:r>
              <a:rPr lang="en-US" sz="1400" dirty="0"/>
              <a:t>Etiology, Diagnosis, and Management of PPHN</a:t>
            </a:r>
            <a:endParaRPr lang="pt-BR" sz="1400" dirty="0">
              <a:latin typeface="+mj-lt"/>
            </a:endParaRPr>
          </a:p>
        </p:txBody>
      </p:sp>
      <p:pic>
        <p:nvPicPr>
          <p:cNvPr id="5" name="Imagem 4">
            <a:extLst>
              <a:ext uri="{FF2B5EF4-FFF2-40B4-BE49-F238E27FC236}">
                <a16:creationId xmlns:a16="http://schemas.microsoft.com/office/drawing/2014/main" id="{849A4656-81F5-99CF-CD29-2AE5AC430727}"/>
              </a:ext>
            </a:extLst>
          </p:cNvPr>
          <p:cNvPicPr>
            <a:picLocks noChangeAspect="1"/>
          </p:cNvPicPr>
          <p:nvPr/>
        </p:nvPicPr>
        <p:blipFill>
          <a:blip r:embed="rId2"/>
          <a:srcRect l="34865" t="25585" r="37061" b="6731"/>
          <a:stretch/>
        </p:blipFill>
        <p:spPr>
          <a:xfrm>
            <a:off x="420131" y="403495"/>
            <a:ext cx="4646142" cy="6300617"/>
          </a:xfrm>
          <a:prstGeom prst="rect">
            <a:avLst/>
          </a:prstGeom>
        </p:spPr>
      </p:pic>
      <p:sp>
        <p:nvSpPr>
          <p:cNvPr id="6" name="Quadro 5">
            <a:extLst>
              <a:ext uri="{FF2B5EF4-FFF2-40B4-BE49-F238E27FC236}">
                <a16:creationId xmlns:a16="http://schemas.microsoft.com/office/drawing/2014/main" id="{93B28CB3-2BCE-5C9D-F71A-7ACBC474CAA8}"/>
              </a:ext>
            </a:extLst>
          </p:cNvPr>
          <p:cNvSpPr/>
          <p:nvPr/>
        </p:nvSpPr>
        <p:spPr>
          <a:xfrm>
            <a:off x="6573792" y="1057738"/>
            <a:ext cx="3694671" cy="1598965"/>
          </a:xfrm>
          <a:prstGeom prst="frame">
            <a:avLst>
              <a:gd name="adj1" fmla="val 354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tx1"/>
                </a:solidFill>
              </a:rPr>
              <a:t>Algoritmo: Sugestão de Manejo em Centros com ECO mas sem </a:t>
            </a:r>
            <a:r>
              <a:rPr lang="pt-BR" b="1" dirty="0" err="1">
                <a:solidFill>
                  <a:schemeClr val="tx1"/>
                </a:solidFill>
              </a:rPr>
              <a:t>NOi</a:t>
            </a:r>
            <a:r>
              <a:rPr lang="pt-BR" b="1" dirty="0">
                <a:solidFill>
                  <a:schemeClr val="tx1"/>
                </a:solidFill>
              </a:rPr>
              <a:t> e ECMO</a:t>
            </a:r>
          </a:p>
        </p:txBody>
      </p:sp>
    </p:spTree>
    <p:extLst>
      <p:ext uri="{BB962C8B-B14F-4D97-AF65-F5344CB8AC3E}">
        <p14:creationId xmlns:p14="http://schemas.microsoft.com/office/powerpoint/2010/main" val="24202882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EED184-6594-44F4-0E97-0C31C039A619}"/>
            </a:ext>
          </a:extLst>
        </p:cNvPr>
        <p:cNvGrpSpPr/>
        <p:nvPr/>
      </p:nvGrpSpPr>
      <p:grpSpPr>
        <a:xfrm>
          <a:off x="0" y="0"/>
          <a:ext cx="0" cy="0"/>
          <a:chOff x="0" y="0"/>
          <a:chExt cx="0" cy="0"/>
        </a:xfrm>
      </p:grpSpPr>
      <p:pic>
        <p:nvPicPr>
          <p:cNvPr id="2" name="Imagem 1">
            <a:extLst>
              <a:ext uri="{FF2B5EF4-FFF2-40B4-BE49-F238E27FC236}">
                <a16:creationId xmlns:a16="http://schemas.microsoft.com/office/drawing/2014/main" id="{DD9DB06A-54BB-B921-9A34-8A0A08A4CAB7}"/>
              </a:ext>
            </a:extLst>
          </p:cNvPr>
          <p:cNvPicPr>
            <a:picLocks noChangeAspect="1"/>
          </p:cNvPicPr>
          <p:nvPr/>
        </p:nvPicPr>
        <p:blipFill rotWithShape="1">
          <a:blip r:embed="rId3"/>
          <a:srcRect l="13105" t="17824" r="34079" b="8094"/>
          <a:stretch/>
        </p:blipFill>
        <p:spPr>
          <a:xfrm>
            <a:off x="3698698" y="766560"/>
            <a:ext cx="7327314" cy="5781129"/>
          </a:xfrm>
          <a:prstGeom prst="rect">
            <a:avLst/>
          </a:prstGeom>
        </p:spPr>
      </p:pic>
      <p:sp>
        <p:nvSpPr>
          <p:cNvPr id="4" name="CaixaDeTexto 3">
            <a:extLst>
              <a:ext uri="{FF2B5EF4-FFF2-40B4-BE49-F238E27FC236}">
                <a16:creationId xmlns:a16="http://schemas.microsoft.com/office/drawing/2014/main" id="{F14255E9-9A9D-B6AA-5729-E18CBB5B0E58}"/>
              </a:ext>
            </a:extLst>
          </p:cNvPr>
          <p:cNvSpPr txBox="1"/>
          <p:nvPr/>
        </p:nvSpPr>
        <p:spPr>
          <a:xfrm>
            <a:off x="786624" y="1306530"/>
            <a:ext cx="2501766" cy="1015663"/>
          </a:xfrm>
          <a:prstGeom prst="rect">
            <a:avLst/>
          </a:prstGeom>
          <a:noFill/>
          <a:ln w="38100">
            <a:solidFill>
              <a:srgbClr val="FF0000"/>
            </a:solidFill>
          </a:ln>
        </p:spPr>
        <p:txBody>
          <a:bodyPr wrap="square" rtlCol="0">
            <a:spAutoFit/>
          </a:bodyPr>
          <a:lstStyle/>
          <a:p>
            <a:r>
              <a:rPr lang="pt-BR" sz="2000" b="1" dirty="0"/>
              <a:t>IO =  </a:t>
            </a:r>
            <a:r>
              <a:rPr lang="pt-BR" sz="2000" dirty="0"/>
              <a:t>pressão media VA x FiO2 x 100</a:t>
            </a:r>
            <a:r>
              <a:rPr lang="pt-BR" sz="2000" b="1" dirty="0"/>
              <a:t>/</a:t>
            </a:r>
            <a:r>
              <a:rPr lang="pt-BR" sz="2000" dirty="0"/>
              <a:t>PaO2</a:t>
            </a:r>
          </a:p>
        </p:txBody>
      </p:sp>
      <p:sp>
        <p:nvSpPr>
          <p:cNvPr id="5" name="CaixaDeTexto 4">
            <a:extLst>
              <a:ext uri="{FF2B5EF4-FFF2-40B4-BE49-F238E27FC236}">
                <a16:creationId xmlns:a16="http://schemas.microsoft.com/office/drawing/2014/main" id="{DA694F1D-1945-A3D5-E088-6D8DBBF404F8}"/>
              </a:ext>
            </a:extLst>
          </p:cNvPr>
          <p:cNvSpPr txBox="1"/>
          <p:nvPr/>
        </p:nvSpPr>
        <p:spPr>
          <a:xfrm>
            <a:off x="10575259" y="4191000"/>
            <a:ext cx="1409700" cy="646331"/>
          </a:xfrm>
          <a:prstGeom prst="rect">
            <a:avLst/>
          </a:prstGeom>
          <a:noFill/>
          <a:ln w="38100">
            <a:solidFill>
              <a:srgbClr val="FF0000"/>
            </a:solidFill>
          </a:ln>
        </p:spPr>
        <p:txBody>
          <a:bodyPr wrap="square" rtlCol="0">
            <a:spAutoFit/>
          </a:bodyPr>
          <a:lstStyle/>
          <a:p>
            <a:r>
              <a:rPr lang="pt-BR" dirty="0"/>
              <a:t>-</a:t>
            </a:r>
            <a:r>
              <a:rPr lang="pt-BR" dirty="0" err="1"/>
              <a:t>Bonsentana</a:t>
            </a:r>
            <a:endParaRPr lang="pt-BR" dirty="0"/>
          </a:p>
          <a:p>
            <a:r>
              <a:rPr lang="pt-BR" dirty="0"/>
              <a:t>- PGI2</a:t>
            </a:r>
          </a:p>
        </p:txBody>
      </p:sp>
      <p:sp>
        <p:nvSpPr>
          <p:cNvPr id="6" name="Retângulo 5">
            <a:extLst>
              <a:ext uri="{FF2B5EF4-FFF2-40B4-BE49-F238E27FC236}">
                <a16:creationId xmlns:a16="http://schemas.microsoft.com/office/drawing/2014/main" id="{4C084916-8A34-E4BC-3FFA-EC58EA0B12E1}"/>
              </a:ext>
            </a:extLst>
          </p:cNvPr>
          <p:cNvSpPr/>
          <p:nvPr/>
        </p:nvSpPr>
        <p:spPr>
          <a:xfrm>
            <a:off x="497290" y="6209135"/>
            <a:ext cx="1637564" cy="307777"/>
          </a:xfrm>
          <a:prstGeom prst="rect">
            <a:avLst/>
          </a:prstGeom>
        </p:spPr>
        <p:txBody>
          <a:bodyPr wrap="none">
            <a:spAutoFit/>
          </a:bodyPr>
          <a:lstStyle/>
          <a:p>
            <a:r>
              <a:rPr lang="pt-BR" sz="1400" dirty="0" err="1">
                <a:latin typeface="+mj-lt"/>
              </a:rPr>
              <a:t>Children</a:t>
            </a:r>
            <a:r>
              <a:rPr lang="pt-BR" sz="1400" dirty="0">
                <a:latin typeface="+mj-lt"/>
              </a:rPr>
              <a:t> 2017, 4, 63</a:t>
            </a:r>
          </a:p>
        </p:txBody>
      </p:sp>
      <p:sp>
        <p:nvSpPr>
          <p:cNvPr id="3" name="CaixaDeTexto 2">
            <a:extLst>
              <a:ext uri="{FF2B5EF4-FFF2-40B4-BE49-F238E27FC236}">
                <a16:creationId xmlns:a16="http://schemas.microsoft.com/office/drawing/2014/main" id="{EC6570A0-742F-6982-D0AA-2A3E163B6D27}"/>
              </a:ext>
            </a:extLst>
          </p:cNvPr>
          <p:cNvSpPr txBox="1"/>
          <p:nvPr/>
        </p:nvSpPr>
        <p:spPr>
          <a:xfrm>
            <a:off x="786624" y="3375392"/>
            <a:ext cx="2501767" cy="1631216"/>
          </a:xfrm>
          <a:prstGeom prst="rect">
            <a:avLst/>
          </a:prstGeom>
          <a:noFill/>
          <a:ln w="38100">
            <a:solidFill>
              <a:srgbClr val="FF0000"/>
            </a:solidFill>
          </a:ln>
        </p:spPr>
        <p:txBody>
          <a:bodyPr wrap="square" rtlCol="0">
            <a:spAutoFit/>
          </a:bodyPr>
          <a:lstStyle/>
          <a:p>
            <a:r>
              <a:rPr lang="pt-BR" sz="2000" b="1" u="sng" dirty="0"/>
              <a:t>Index Oxigenação</a:t>
            </a:r>
          </a:p>
          <a:p>
            <a:r>
              <a:rPr lang="pt-BR" sz="2000" dirty="0"/>
              <a:t>Leve ≤ 15 </a:t>
            </a:r>
            <a:br>
              <a:rPr lang="pt-BR" sz="2000" dirty="0"/>
            </a:br>
            <a:r>
              <a:rPr lang="pt-BR" sz="2000" dirty="0"/>
              <a:t>Moderada 15 &lt; 25</a:t>
            </a:r>
            <a:br>
              <a:rPr lang="pt-BR" sz="2000" dirty="0"/>
            </a:br>
            <a:r>
              <a:rPr lang="pt-BR" sz="2000" dirty="0"/>
              <a:t>Grave 25 ≤  40</a:t>
            </a:r>
            <a:br>
              <a:rPr lang="pt-BR" sz="2000" dirty="0"/>
            </a:br>
            <a:r>
              <a:rPr lang="pt-BR" sz="2000" dirty="0"/>
              <a:t>Muito grave &gt; 40</a:t>
            </a:r>
          </a:p>
        </p:txBody>
      </p:sp>
      <p:sp>
        <p:nvSpPr>
          <p:cNvPr id="7" name="Retângulo 6">
            <a:extLst>
              <a:ext uri="{FF2B5EF4-FFF2-40B4-BE49-F238E27FC236}">
                <a16:creationId xmlns:a16="http://schemas.microsoft.com/office/drawing/2014/main" id="{64109F0A-BDFE-A89B-98DD-EA9F5733B419}"/>
              </a:ext>
            </a:extLst>
          </p:cNvPr>
          <p:cNvSpPr/>
          <p:nvPr/>
        </p:nvSpPr>
        <p:spPr>
          <a:xfrm>
            <a:off x="530178" y="5905918"/>
            <a:ext cx="2256067" cy="307777"/>
          </a:xfrm>
          <a:prstGeom prst="rect">
            <a:avLst/>
          </a:prstGeom>
        </p:spPr>
        <p:txBody>
          <a:bodyPr wrap="none">
            <a:spAutoFit/>
          </a:bodyPr>
          <a:lstStyle/>
          <a:p>
            <a:r>
              <a:rPr lang="pt-BR" sz="1400" b="1" dirty="0">
                <a:latin typeface="+mj-lt"/>
              </a:rPr>
              <a:t>Protocolo Bufalo UTINP</a:t>
            </a:r>
          </a:p>
        </p:txBody>
      </p:sp>
    </p:spTree>
    <p:extLst>
      <p:ext uri="{BB962C8B-B14F-4D97-AF65-F5344CB8AC3E}">
        <p14:creationId xmlns:p14="http://schemas.microsoft.com/office/powerpoint/2010/main" val="33340681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89979075-85F6-0866-2168-3E66A3441FB1}"/>
              </a:ext>
            </a:extLst>
          </p:cNvPr>
          <p:cNvSpPr txBox="1"/>
          <p:nvPr/>
        </p:nvSpPr>
        <p:spPr>
          <a:xfrm>
            <a:off x="9270794" y="6155844"/>
            <a:ext cx="2921206" cy="769441"/>
          </a:xfrm>
          <a:prstGeom prst="rect">
            <a:avLst/>
          </a:prstGeom>
          <a:noFill/>
        </p:spPr>
        <p:txBody>
          <a:bodyPr wrap="square" rtlCol="0">
            <a:spAutoFit/>
          </a:bodyPr>
          <a:lstStyle/>
          <a:p>
            <a:pPr rtl="0">
              <a:spcBef>
                <a:spcPts val="0"/>
              </a:spcBef>
              <a:spcAft>
                <a:spcPts val="0"/>
              </a:spcAft>
            </a:pPr>
            <a:r>
              <a:rPr lang="en-US" dirty="0">
                <a:solidFill>
                  <a:srgbClr val="000000"/>
                </a:solidFill>
                <a:latin typeface="Calibri" panose="020F0502020204030204" pitchFamily="34" charset="0"/>
              </a:rPr>
              <a:t>                                                                                             </a:t>
            </a:r>
            <a:br>
              <a:rPr lang="en-US" dirty="0"/>
            </a:br>
            <a:r>
              <a:rPr lang="fr-FR" sz="1400" dirty="0" err="1"/>
              <a:t>Eur</a:t>
            </a:r>
            <a:r>
              <a:rPr lang="fr-FR" sz="1400" dirty="0"/>
              <a:t> </a:t>
            </a:r>
            <a:r>
              <a:rPr lang="fr-FR" sz="1400" dirty="0" err="1"/>
              <a:t>Respir</a:t>
            </a:r>
            <a:r>
              <a:rPr lang="fr-FR" sz="1400" dirty="0"/>
              <a:t> J 2024; 64: 2401345</a:t>
            </a:r>
            <a:br>
              <a:rPr lang="it-IT" sz="1200" dirty="0"/>
            </a:br>
            <a:endParaRPr lang="pt-BR" sz="1200" dirty="0"/>
          </a:p>
        </p:txBody>
      </p:sp>
      <p:pic>
        <p:nvPicPr>
          <p:cNvPr id="4" name="Imagem 3">
            <a:extLst>
              <a:ext uri="{FF2B5EF4-FFF2-40B4-BE49-F238E27FC236}">
                <a16:creationId xmlns:a16="http://schemas.microsoft.com/office/drawing/2014/main" id="{1294CC39-D0D0-F8E2-CF17-0130D813496D}"/>
              </a:ext>
            </a:extLst>
          </p:cNvPr>
          <p:cNvPicPr>
            <a:picLocks noChangeAspect="1"/>
          </p:cNvPicPr>
          <p:nvPr/>
        </p:nvPicPr>
        <p:blipFill>
          <a:blip r:embed="rId3"/>
          <a:srcRect l="21486" t="38198" r="23074" b="8469"/>
          <a:stretch/>
        </p:blipFill>
        <p:spPr>
          <a:xfrm>
            <a:off x="1574680" y="1149179"/>
            <a:ext cx="9042640" cy="4893275"/>
          </a:xfrm>
          <a:prstGeom prst="rect">
            <a:avLst/>
          </a:prstGeom>
        </p:spPr>
      </p:pic>
      <p:sp>
        <p:nvSpPr>
          <p:cNvPr id="5" name="Círculo: Vazio 4">
            <a:extLst>
              <a:ext uri="{FF2B5EF4-FFF2-40B4-BE49-F238E27FC236}">
                <a16:creationId xmlns:a16="http://schemas.microsoft.com/office/drawing/2014/main" id="{964480A7-87A0-CF0F-7EBA-B01F020C4451}"/>
              </a:ext>
            </a:extLst>
          </p:cNvPr>
          <p:cNvSpPr/>
          <p:nvPr/>
        </p:nvSpPr>
        <p:spPr>
          <a:xfrm>
            <a:off x="6808573" y="3958039"/>
            <a:ext cx="692117" cy="403895"/>
          </a:xfrm>
          <a:prstGeom prst="donut">
            <a:avLst>
              <a:gd name="adj" fmla="val 4439"/>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6" name="Círculo: Vazio 5">
            <a:extLst>
              <a:ext uri="{FF2B5EF4-FFF2-40B4-BE49-F238E27FC236}">
                <a16:creationId xmlns:a16="http://schemas.microsoft.com/office/drawing/2014/main" id="{5360885E-7D99-10BE-E44D-8FA5DF1ACA51}"/>
              </a:ext>
            </a:extLst>
          </p:cNvPr>
          <p:cNvSpPr/>
          <p:nvPr/>
        </p:nvSpPr>
        <p:spPr>
          <a:xfrm>
            <a:off x="6775829" y="3527492"/>
            <a:ext cx="692117" cy="403895"/>
          </a:xfrm>
          <a:prstGeom prst="donut">
            <a:avLst>
              <a:gd name="adj" fmla="val 4439"/>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7" name="Círculo: Vazio 6">
            <a:extLst>
              <a:ext uri="{FF2B5EF4-FFF2-40B4-BE49-F238E27FC236}">
                <a16:creationId xmlns:a16="http://schemas.microsoft.com/office/drawing/2014/main" id="{4339CA61-7DB0-942C-684A-0E4C4F5C71F4}"/>
              </a:ext>
            </a:extLst>
          </p:cNvPr>
          <p:cNvSpPr/>
          <p:nvPr/>
        </p:nvSpPr>
        <p:spPr>
          <a:xfrm>
            <a:off x="6652123" y="2225914"/>
            <a:ext cx="692117" cy="403895"/>
          </a:xfrm>
          <a:prstGeom prst="donut">
            <a:avLst>
              <a:gd name="adj" fmla="val 4439"/>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8" name="Círculo: Vazio 7">
            <a:extLst>
              <a:ext uri="{FF2B5EF4-FFF2-40B4-BE49-F238E27FC236}">
                <a16:creationId xmlns:a16="http://schemas.microsoft.com/office/drawing/2014/main" id="{F8878F64-7497-3320-307C-1D696BC51673}"/>
              </a:ext>
            </a:extLst>
          </p:cNvPr>
          <p:cNvSpPr/>
          <p:nvPr/>
        </p:nvSpPr>
        <p:spPr>
          <a:xfrm>
            <a:off x="6874614" y="1795367"/>
            <a:ext cx="692117" cy="403895"/>
          </a:xfrm>
          <a:prstGeom prst="donut">
            <a:avLst>
              <a:gd name="adj" fmla="val 4439"/>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9" name="Estrela: 5 Pontas 8">
            <a:extLst>
              <a:ext uri="{FF2B5EF4-FFF2-40B4-BE49-F238E27FC236}">
                <a16:creationId xmlns:a16="http://schemas.microsoft.com/office/drawing/2014/main" id="{6A341156-DCD0-CD53-2D28-4B4EDBEF52BE}"/>
              </a:ext>
            </a:extLst>
          </p:cNvPr>
          <p:cNvSpPr/>
          <p:nvPr/>
        </p:nvSpPr>
        <p:spPr>
          <a:xfrm>
            <a:off x="9846274" y="2864707"/>
            <a:ext cx="308919" cy="255855"/>
          </a:xfrm>
          <a:prstGeom prst="star5">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Estrela: 5 Pontas 9">
            <a:extLst>
              <a:ext uri="{FF2B5EF4-FFF2-40B4-BE49-F238E27FC236}">
                <a16:creationId xmlns:a16="http://schemas.microsoft.com/office/drawing/2014/main" id="{718F44F4-3493-00D6-D815-D084E85A2408}"/>
              </a:ext>
            </a:extLst>
          </p:cNvPr>
          <p:cNvSpPr/>
          <p:nvPr/>
        </p:nvSpPr>
        <p:spPr>
          <a:xfrm>
            <a:off x="9846275" y="1253970"/>
            <a:ext cx="308919" cy="255855"/>
          </a:xfrm>
          <a:prstGeom prst="star5">
            <a:avLst/>
          </a:prstGeom>
          <a:solidFill>
            <a:schemeClr val="accent5">
              <a:lumMod val="50000"/>
            </a:schemeClr>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731619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3E5AA-6AD3-DDED-D04D-FEA53A0BA175}"/>
            </a:ext>
          </a:extLst>
        </p:cNvPr>
        <p:cNvGrpSpPr/>
        <p:nvPr/>
      </p:nvGrpSpPr>
      <p:grpSpPr>
        <a:xfrm>
          <a:off x="0" y="0"/>
          <a:ext cx="0" cy="0"/>
          <a:chOff x="0" y="0"/>
          <a:chExt cx="0" cy="0"/>
        </a:xfrm>
      </p:grpSpPr>
      <p:pic>
        <p:nvPicPr>
          <p:cNvPr id="5" name="Imagem 4">
            <a:extLst>
              <a:ext uri="{FF2B5EF4-FFF2-40B4-BE49-F238E27FC236}">
                <a16:creationId xmlns:a16="http://schemas.microsoft.com/office/drawing/2014/main" id="{0CE90D59-1DF1-49F1-93E5-0058B955DAA1}"/>
              </a:ext>
            </a:extLst>
          </p:cNvPr>
          <p:cNvPicPr>
            <a:picLocks noChangeAspect="1"/>
          </p:cNvPicPr>
          <p:nvPr/>
        </p:nvPicPr>
        <p:blipFill rotWithShape="1">
          <a:blip r:embed="rId3"/>
          <a:srcRect l="33079" t="26070" r="11815" b="23369"/>
          <a:stretch/>
        </p:blipFill>
        <p:spPr>
          <a:xfrm>
            <a:off x="1473756" y="630570"/>
            <a:ext cx="9609086" cy="4959416"/>
          </a:xfrm>
          <a:prstGeom prst="rect">
            <a:avLst/>
          </a:prstGeom>
        </p:spPr>
      </p:pic>
      <p:sp>
        <p:nvSpPr>
          <p:cNvPr id="6" name="CaixaDeTexto 5">
            <a:extLst>
              <a:ext uri="{FF2B5EF4-FFF2-40B4-BE49-F238E27FC236}">
                <a16:creationId xmlns:a16="http://schemas.microsoft.com/office/drawing/2014/main" id="{CAAF9FF5-F925-76A4-3BDB-9F67ADA057AD}"/>
              </a:ext>
            </a:extLst>
          </p:cNvPr>
          <p:cNvSpPr txBox="1"/>
          <p:nvPr/>
        </p:nvSpPr>
        <p:spPr>
          <a:xfrm>
            <a:off x="9109663" y="6449852"/>
            <a:ext cx="3946358" cy="307777"/>
          </a:xfrm>
          <a:prstGeom prst="rect">
            <a:avLst/>
          </a:prstGeom>
          <a:noFill/>
        </p:spPr>
        <p:txBody>
          <a:bodyPr wrap="square" rtlCol="0">
            <a:spAutoFit/>
          </a:bodyPr>
          <a:lstStyle/>
          <a:p>
            <a:r>
              <a:rPr lang="en-US" sz="1400" dirty="0" err="1"/>
              <a:t>Hilgendorff</a:t>
            </a:r>
            <a:r>
              <a:rPr lang="en-US" sz="1400" dirty="0"/>
              <a:t> A, et al. Heart 2016</a:t>
            </a:r>
            <a:endParaRPr lang="pt-BR" sz="1400" dirty="0"/>
          </a:p>
        </p:txBody>
      </p:sp>
      <p:sp>
        <p:nvSpPr>
          <p:cNvPr id="2" name="Quadro 1">
            <a:extLst>
              <a:ext uri="{FF2B5EF4-FFF2-40B4-BE49-F238E27FC236}">
                <a16:creationId xmlns:a16="http://schemas.microsoft.com/office/drawing/2014/main" id="{BECADC6B-FEE7-6B59-1B66-D1BF98DED981}"/>
              </a:ext>
            </a:extLst>
          </p:cNvPr>
          <p:cNvSpPr/>
          <p:nvPr/>
        </p:nvSpPr>
        <p:spPr>
          <a:xfrm>
            <a:off x="2261284" y="5650369"/>
            <a:ext cx="8427311" cy="799483"/>
          </a:xfrm>
          <a:prstGeom prst="frame">
            <a:avLst>
              <a:gd name="adj1" fmla="val 354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tx1"/>
                </a:solidFill>
              </a:rPr>
              <a:t>Suspeitar SEMPRE no paciente com HPPRN que não melhora após 14 dias de manejo adequado!</a:t>
            </a:r>
          </a:p>
        </p:txBody>
      </p:sp>
      <p:sp>
        <p:nvSpPr>
          <p:cNvPr id="3" name="Quadro 2">
            <a:extLst>
              <a:ext uri="{FF2B5EF4-FFF2-40B4-BE49-F238E27FC236}">
                <a16:creationId xmlns:a16="http://schemas.microsoft.com/office/drawing/2014/main" id="{12191D26-9E4B-B975-8029-2F2B6E229AEA}"/>
              </a:ext>
            </a:extLst>
          </p:cNvPr>
          <p:cNvSpPr/>
          <p:nvPr/>
        </p:nvSpPr>
        <p:spPr>
          <a:xfrm>
            <a:off x="2299422" y="5669762"/>
            <a:ext cx="8427311" cy="799483"/>
          </a:xfrm>
          <a:prstGeom prst="frame">
            <a:avLst>
              <a:gd name="adj1" fmla="val 354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b="1" dirty="0" err="1">
                <a:solidFill>
                  <a:schemeClr val="tx1"/>
                </a:solidFill>
              </a:rPr>
              <a:t>Avaliar:TCAR</a:t>
            </a:r>
            <a:r>
              <a:rPr lang="pt-BR" b="1" dirty="0">
                <a:solidFill>
                  <a:schemeClr val="tx1"/>
                </a:solidFill>
              </a:rPr>
              <a:t>, cateterismo cardíaco e biópsia pulmonar (painel genético se possível)</a:t>
            </a:r>
          </a:p>
        </p:txBody>
      </p:sp>
    </p:spTree>
    <p:extLst>
      <p:ext uri="{BB962C8B-B14F-4D97-AF65-F5344CB8AC3E}">
        <p14:creationId xmlns:p14="http://schemas.microsoft.com/office/powerpoint/2010/main" val="3120119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D2B1CBED-ED5A-4D0F-9641-0E8478C7BA61}"/>
              </a:ext>
            </a:extLst>
          </p:cNvPr>
          <p:cNvPicPr>
            <a:picLocks noChangeAspect="1"/>
          </p:cNvPicPr>
          <p:nvPr/>
        </p:nvPicPr>
        <p:blipFill rotWithShape="1">
          <a:blip r:embed="rId3"/>
          <a:srcRect l="19851" t="25809" r="21682" b="40328"/>
          <a:stretch/>
        </p:blipFill>
        <p:spPr>
          <a:xfrm>
            <a:off x="2291137" y="852755"/>
            <a:ext cx="8244214" cy="2467157"/>
          </a:xfrm>
          <a:prstGeom prst="rect">
            <a:avLst/>
          </a:prstGeom>
        </p:spPr>
      </p:pic>
      <p:pic>
        <p:nvPicPr>
          <p:cNvPr id="3" name="Imagem 2">
            <a:extLst>
              <a:ext uri="{FF2B5EF4-FFF2-40B4-BE49-F238E27FC236}">
                <a16:creationId xmlns:a16="http://schemas.microsoft.com/office/drawing/2014/main" id="{13BB2501-013A-4997-918C-ADE4D228D8E6}"/>
              </a:ext>
            </a:extLst>
          </p:cNvPr>
          <p:cNvPicPr>
            <a:picLocks noChangeAspect="1"/>
          </p:cNvPicPr>
          <p:nvPr/>
        </p:nvPicPr>
        <p:blipFill rotWithShape="1">
          <a:blip r:embed="rId4"/>
          <a:srcRect l="19726" t="44018" r="21403" b="33547"/>
          <a:stretch/>
        </p:blipFill>
        <p:spPr>
          <a:xfrm>
            <a:off x="1046275" y="3800320"/>
            <a:ext cx="10285434" cy="2204925"/>
          </a:xfrm>
          <a:prstGeom prst="rect">
            <a:avLst/>
          </a:prstGeom>
        </p:spPr>
      </p:pic>
      <p:sp>
        <p:nvSpPr>
          <p:cNvPr id="4" name="Elipse 3">
            <a:extLst>
              <a:ext uri="{FF2B5EF4-FFF2-40B4-BE49-F238E27FC236}">
                <a16:creationId xmlns:a16="http://schemas.microsoft.com/office/drawing/2014/main" id="{9A44F791-1515-4CDD-BDA9-F7E752697605}"/>
              </a:ext>
            </a:extLst>
          </p:cNvPr>
          <p:cNvSpPr/>
          <p:nvPr/>
        </p:nvSpPr>
        <p:spPr>
          <a:xfrm>
            <a:off x="174661" y="4869950"/>
            <a:ext cx="1345914" cy="873303"/>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pt-BR" b="1" dirty="0"/>
              <a:t>O3 grupos</a:t>
            </a:r>
          </a:p>
        </p:txBody>
      </p:sp>
      <p:sp>
        <p:nvSpPr>
          <p:cNvPr id="5" name="Sol 4">
            <a:extLst>
              <a:ext uri="{FF2B5EF4-FFF2-40B4-BE49-F238E27FC236}">
                <a16:creationId xmlns:a16="http://schemas.microsoft.com/office/drawing/2014/main" id="{E56BFA64-A9BC-454C-BD24-C7CFC69400B5}"/>
              </a:ext>
            </a:extLst>
          </p:cNvPr>
          <p:cNvSpPr/>
          <p:nvPr/>
        </p:nvSpPr>
        <p:spPr>
          <a:xfrm>
            <a:off x="2743200" y="5085708"/>
            <a:ext cx="246580" cy="226031"/>
          </a:xfrm>
          <a:prstGeom prst="sun">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Círculo: Vazio 5">
            <a:extLst>
              <a:ext uri="{FF2B5EF4-FFF2-40B4-BE49-F238E27FC236}">
                <a16:creationId xmlns:a16="http://schemas.microsoft.com/office/drawing/2014/main" id="{B9F2307A-114B-4449-9E4C-117CE2C0DD8E}"/>
              </a:ext>
            </a:extLst>
          </p:cNvPr>
          <p:cNvSpPr/>
          <p:nvPr/>
        </p:nvSpPr>
        <p:spPr>
          <a:xfrm>
            <a:off x="8013843" y="4982966"/>
            <a:ext cx="780836" cy="452063"/>
          </a:xfrm>
          <a:prstGeom prst="donut">
            <a:avLst>
              <a:gd name="adj" fmla="val 681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7" name="Retângulo 6">
            <a:extLst>
              <a:ext uri="{FF2B5EF4-FFF2-40B4-BE49-F238E27FC236}">
                <a16:creationId xmlns:a16="http://schemas.microsoft.com/office/drawing/2014/main" id="{34D427C6-801A-46E2-854E-5F8BF99CA43E}"/>
              </a:ext>
            </a:extLst>
          </p:cNvPr>
          <p:cNvSpPr/>
          <p:nvPr/>
        </p:nvSpPr>
        <p:spPr>
          <a:xfrm>
            <a:off x="3472665" y="6047459"/>
            <a:ext cx="6411074" cy="57021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pt-BR" dirty="0"/>
              <a:t>Dose ideal mais seguro e eficaz: 0,5 mg/kg/dose 8 em 8 horas</a:t>
            </a:r>
          </a:p>
        </p:txBody>
      </p:sp>
    </p:spTree>
    <p:extLst>
      <p:ext uri="{BB962C8B-B14F-4D97-AF65-F5344CB8AC3E}">
        <p14:creationId xmlns:p14="http://schemas.microsoft.com/office/powerpoint/2010/main" val="15963407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79358B-79E4-49B0-BCF0-289227BAD76F}"/>
              </a:ext>
            </a:extLst>
          </p:cNvPr>
          <p:cNvSpPr>
            <a:spLocks noGrp="1"/>
          </p:cNvSpPr>
          <p:nvPr>
            <p:ph type="title"/>
          </p:nvPr>
        </p:nvSpPr>
        <p:spPr/>
        <p:txBody>
          <a:bodyPr/>
          <a:lstStyle/>
          <a:p>
            <a:r>
              <a:rPr lang="pt-BR" dirty="0"/>
              <a:t>GRUPO 03/DISPLASIA BRONCOPULMONAR</a:t>
            </a:r>
          </a:p>
        </p:txBody>
      </p:sp>
      <p:sp>
        <p:nvSpPr>
          <p:cNvPr id="3" name="Espaço Reservado para Conteúdo 2">
            <a:extLst>
              <a:ext uri="{FF2B5EF4-FFF2-40B4-BE49-F238E27FC236}">
                <a16:creationId xmlns:a16="http://schemas.microsoft.com/office/drawing/2014/main" id="{C039976A-CBC6-4EBA-8E40-690291B02350}"/>
              </a:ext>
            </a:extLst>
          </p:cNvPr>
          <p:cNvSpPr>
            <a:spLocks noGrp="1"/>
          </p:cNvSpPr>
          <p:nvPr>
            <p:ph idx="1"/>
          </p:nvPr>
        </p:nvSpPr>
        <p:spPr>
          <a:xfrm>
            <a:off x="581192" y="1504666"/>
            <a:ext cx="11029615" cy="3678303"/>
          </a:xfrm>
        </p:spPr>
        <p:txBody>
          <a:bodyPr/>
          <a:lstStyle/>
          <a:p>
            <a:r>
              <a:rPr lang="pt-BR" sz="2200" dirty="0"/>
              <a:t>Poucos estudos, qual o efeito dessas drogas no desenvolvimento pulmonar? Qual a eficácia clínica?</a:t>
            </a:r>
          </a:p>
          <a:p>
            <a:r>
              <a:rPr lang="pt-BR" sz="2200" dirty="0"/>
              <a:t>Melhora ou piora da relação ventilação/perfusão?</a:t>
            </a:r>
          </a:p>
          <a:p>
            <a:r>
              <a:rPr lang="pt-BR" sz="2200" dirty="0"/>
              <a:t>O que é consenso?</a:t>
            </a:r>
          </a:p>
          <a:p>
            <a:endParaRPr lang="pt-BR" dirty="0"/>
          </a:p>
        </p:txBody>
      </p:sp>
      <p:sp>
        <p:nvSpPr>
          <p:cNvPr id="4" name="Retângulo: Cantos Arredondados 3">
            <a:extLst>
              <a:ext uri="{FF2B5EF4-FFF2-40B4-BE49-F238E27FC236}">
                <a16:creationId xmlns:a16="http://schemas.microsoft.com/office/drawing/2014/main" id="{E07D716F-CEF4-4625-A103-2D1451BE647E}"/>
              </a:ext>
            </a:extLst>
          </p:cNvPr>
          <p:cNvSpPr/>
          <p:nvPr/>
        </p:nvSpPr>
        <p:spPr>
          <a:xfrm>
            <a:off x="3070258" y="4320999"/>
            <a:ext cx="6051479" cy="1414492"/>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pt-BR" sz="2000" dirty="0">
                <a:solidFill>
                  <a:schemeClr val="tx1"/>
                </a:solidFill>
              </a:rPr>
              <a:t>Oxigênio + tratamento da causa de base + comorbidades (RGE, aspiração, </a:t>
            </a:r>
            <a:r>
              <a:rPr lang="pt-BR" sz="2000" dirty="0" err="1">
                <a:solidFill>
                  <a:schemeClr val="tx1"/>
                </a:solidFill>
              </a:rPr>
              <a:t>laringomalácia</a:t>
            </a:r>
            <a:r>
              <a:rPr lang="pt-BR" sz="2000" dirty="0">
                <a:solidFill>
                  <a:schemeClr val="tx1"/>
                </a:solidFill>
              </a:rPr>
              <a:t>, desnutrição, disfunção do VE)</a:t>
            </a:r>
          </a:p>
          <a:p>
            <a:pPr algn="ctr"/>
            <a:r>
              <a:rPr lang="pt-BR" sz="2000" dirty="0">
                <a:solidFill>
                  <a:schemeClr val="tx1"/>
                </a:solidFill>
              </a:rPr>
              <a:t>(</a:t>
            </a:r>
            <a:r>
              <a:rPr lang="pt-BR" sz="2000" dirty="0" err="1">
                <a:solidFill>
                  <a:schemeClr val="tx1"/>
                </a:solidFill>
              </a:rPr>
              <a:t>Class</a:t>
            </a:r>
            <a:r>
              <a:rPr lang="pt-BR" sz="2000" dirty="0">
                <a:solidFill>
                  <a:schemeClr val="tx1"/>
                </a:solidFill>
              </a:rPr>
              <a:t> 1, LOE B)</a:t>
            </a:r>
          </a:p>
        </p:txBody>
      </p:sp>
      <p:sp>
        <p:nvSpPr>
          <p:cNvPr id="6" name="Retângulo: Cantos Arredondados 5">
            <a:extLst>
              <a:ext uri="{FF2B5EF4-FFF2-40B4-BE49-F238E27FC236}">
                <a16:creationId xmlns:a16="http://schemas.microsoft.com/office/drawing/2014/main" id="{9D2DBC28-157C-4CC4-98E9-039EB8F0A10C}"/>
              </a:ext>
            </a:extLst>
          </p:cNvPr>
          <p:cNvSpPr/>
          <p:nvPr/>
        </p:nvSpPr>
        <p:spPr>
          <a:xfrm>
            <a:off x="2915286" y="4131666"/>
            <a:ext cx="6361421" cy="1887773"/>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pt-BR" sz="2000" dirty="0">
                <a:solidFill>
                  <a:schemeClr val="tx1"/>
                </a:solidFill>
              </a:rPr>
              <a:t>A farmacoterapia deve ser considerada em pacientes com evidência significativa de elevada resistência pulmonar e prejuízo da função ventricular direita (hipertrofia moderada ou disfunção) NÃO relacionada a doença VE ou estenose de VP (</a:t>
            </a:r>
            <a:r>
              <a:rPr lang="pt-BR" sz="2000" dirty="0" err="1">
                <a:solidFill>
                  <a:schemeClr val="tx1"/>
                </a:solidFill>
              </a:rPr>
              <a:t>Class</a:t>
            </a:r>
            <a:r>
              <a:rPr lang="pt-BR" sz="2000" dirty="0">
                <a:solidFill>
                  <a:schemeClr val="tx1"/>
                </a:solidFill>
              </a:rPr>
              <a:t> I, LOE B)</a:t>
            </a:r>
          </a:p>
        </p:txBody>
      </p:sp>
      <p:sp>
        <p:nvSpPr>
          <p:cNvPr id="7" name="Retângulo 6">
            <a:extLst>
              <a:ext uri="{FF2B5EF4-FFF2-40B4-BE49-F238E27FC236}">
                <a16:creationId xmlns:a16="http://schemas.microsoft.com/office/drawing/2014/main" id="{F5FA5185-6EF2-4086-8B1D-41E9665BF884}"/>
              </a:ext>
            </a:extLst>
          </p:cNvPr>
          <p:cNvSpPr/>
          <p:nvPr/>
        </p:nvSpPr>
        <p:spPr>
          <a:xfrm>
            <a:off x="369870" y="6288013"/>
            <a:ext cx="11947177" cy="415874"/>
          </a:xfrm>
          <a:prstGeom prst="rect">
            <a:avLst/>
          </a:prstGeom>
        </p:spPr>
        <p:txBody>
          <a:bodyPr wrap="square" anchor="t">
            <a:noAutofit/>
          </a:bodyPr>
          <a:lstStyle/>
          <a:p>
            <a:pPr algn="ctr">
              <a:lnSpc>
                <a:spcPct val="90000"/>
              </a:lnSpc>
              <a:spcAft>
                <a:spcPts val="600"/>
              </a:spcAft>
            </a:pPr>
            <a:br>
              <a:rPr lang="pt-BR" sz="1400" dirty="0">
                <a:solidFill>
                  <a:srgbClr val="000000"/>
                </a:solidFill>
              </a:rPr>
            </a:br>
            <a:r>
              <a:rPr lang="pt-BR" sz="1400" dirty="0">
                <a:solidFill>
                  <a:srgbClr val="006BAD"/>
                </a:solidFill>
              </a:rPr>
              <a:t>   </a:t>
            </a:r>
          </a:p>
        </p:txBody>
      </p:sp>
      <p:sp>
        <p:nvSpPr>
          <p:cNvPr id="5" name="CaixaDeTexto 4">
            <a:extLst>
              <a:ext uri="{FF2B5EF4-FFF2-40B4-BE49-F238E27FC236}">
                <a16:creationId xmlns:a16="http://schemas.microsoft.com/office/drawing/2014/main" id="{36862734-09B1-C80B-7F65-FBB789B1E763}"/>
              </a:ext>
            </a:extLst>
          </p:cNvPr>
          <p:cNvSpPr txBox="1"/>
          <p:nvPr/>
        </p:nvSpPr>
        <p:spPr>
          <a:xfrm>
            <a:off x="5361272" y="6144790"/>
            <a:ext cx="6458587" cy="800219"/>
          </a:xfrm>
          <a:prstGeom prst="rect">
            <a:avLst/>
          </a:prstGeom>
          <a:noFill/>
        </p:spPr>
        <p:txBody>
          <a:bodyPr wrap="square" rtlCol="0">
            <a:spAutoFit/>
          </a:bodyPr>
          <a:lstStyle/>
          <a:p>
            <a:pPr rtl="0">
              <a:spcBef>
                <a:spcPts val="0"/>
              </a:spcBef>
              <a:spcAft>
                <a:spcPts val="0"/>
              </a:spcAft>
            </a:pPr>
            <a:r>
              <a:rPr lang="en-US" dirty="0">
                <a:solidFill>
                  <a:srgbClr val="000000"/>
                </a:solidFill>
                <a:latin typeface="Calibri" panose="020F0502020204030204" pitchFamily="34" charset="0"/>
              </a:rPr>
              <a:t>                                                                                             </a:t>
            </a:r>
            <a:br>
              <a:rPr lang="en-US" dirty="0"/>
            </a:br>
            <a:r>
              <a:rPr lang="en-US" sz="1400" b="0" i="0" dirty="0">
                <a:effectLst/>
                <a:latin typeface="+mj-lt"/>
              </a:rPr>
              <a:t>ERS Guidelines for the Diagnosis and Treatment of Pulmonary Hypertension Aug 2022</a:t>
            </a:r>
            <a:br>
              <a:rPr lang="it-IT" sz="1400" dirty="0">
                <a:latin typeface="+mj-lt"/>
              </a:rPr>
            </a:br>
            <a:endParaRPr lang="pt-BR" sz="1400" dirty="0">
              <a:latin typeface="+mj-lt"/>
            </a:endParaRPr>
          </a:p>
        </p:txBody>
      </p:sp>
    </p:spTree>
    <p:extLst>
      <p:ext uri="{BB962C8B-B14F-4D97-AF65-F5344CB8AC3E}">
        <p14:creationId xmlns:p14="http://schemas.microsoft.com/office/powerpoint/2010/main" val="1960471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79358B-79E4-49B0-BCF0-289227BAD76F}"/>
              </a:ext>
            </a:extLst>
          </p:cNvPr>
          <p:cNvSpPr>
            <a:spLocks noGrp="1"/>
          </p:cNvSpPr>
          <p:nvPr>
            <p:ph type="title"/>
          </p:nvPr>
        </p:nvSpPr>
        <p:spPr/>
        <p:txBody>
          <a:bodyPr/>
          <a:lstStyle/>
          <a:p>
            <a:r>
              <a:rPr lang="pt-BR" dirty="0"/>
              <a:t>GRUPO 03/DISPLASIA BRONCOPULMONAR</a:t>
            </a:r>
          </a:p>
        </p:txBody>
      </p:sp>
      <p:sp>
        <p:nvSpPr>
          <p:cNvPr id="3" name="Espaço Reservado para Conteúdo 2">
            <a:extLst>
              <a:ext uri="{FF2B5EF4-FFF2-40B4-BE49-F238E27FC236}">
                <a16:creationId xmlns:a16="http://schemas.microsoft.com/office/drawing/2014/main" id="{C039976A-CBC6-4EBA-8E40-690291B02350}"/>
              </a:ext>
            </a:extLst>
          </p:cNvPr>
          <p:cNvSpPr>
            <a:spLocks noGrp="1"/>
          </p:cNvSpPr>
          <p:nvPr>
            <p:ph idx="1"/>
          </p:nvPr>
        </p:nvSpPr>
        <p:spPr>
          <a:xfrm>
            <a:off x="581192" y="1322720"/>
            <a:ext cx="11029615" cy="3678303"/>
          </a:xfrm>
        </p:spPr>
        <p:txBody>
          <a:bodyPr/>
          <a:lstStyle/>
          <a:p>
            <a:r>
              <a:rPr lang="pt-BR" sz="2200" b="1" dirty="0"/>
              <a:t>25%</a:t>
            </a:r>
            <a:r>
              <a:rPr lang="pt-BR" sz="2200" dirty="0"/>
              <a:t> dos pacientes com </a:t>
            </a:r>
            <a:r>
              <a:rPr lang="pt-BR" sz="2200" b="1" dirty="0"/>
              <a:t>DBP</a:t>
            </a:r>
            <a:r>
              <a:rPr lang="pt-BR" sz="2200" dirty="0"/>
              <a:t>: disfunção do VE e estenose pulmonar</a:t>
            </a:r>
          </a:p>
          <a:p>
            <a:r>
              <a:rPr lang="pt-BR" sz="2200" dirty="0"/>
              <a:t>Ação deletéria dos vasodilatadores pulmonares!! </a:t>
            </a:r>
          </a:p>
          <a:p>
            <a:endParaRPr lang="pt-BR" dirty="0"/>
          </a:p>
        </p:txBody>
      </p:sp>
      <p:sp>
        <p:nvSpPr>
          <p:cNvPr id="6" name="Retângulo: Cantos Arredondados 5">
            <a:extLst>
              <a:ext uri="{FF2B5EF4-FFF2-40B4-BE49-F238E27FC236}">
                <a16:creationId xmlns:a16="http://schemas.microsoft.com/office/drawing/2014/main" id="{3F9C5273-944F-4102-B290-74C15C4BBD63}"/>
              </a:ext>
            </a:extLst>
          </p:cNvPr>
          <p:cNvSpPr/>
          <p:nvPr/>
        </p:nvSpPr>
        <p:spPr>
          <a:xfrm>
            <a:off x="3255194" y="3919955"/>
            <a:ext cx="5681609" cy="1428108"/>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pt-BR" sz="2200" dirty="0"/>
              <a:t>Suspeitar em pacientes com edema agudo de pulmão recorrente e/ou que não toleram desmame dos diuréticos!</a:t>
            </a:r>
          </a:p>
        </p:txBody>
      </p:sp>
      <p:pic>
        <p:nvPicPr>
          <p:cNvPr id="8" name="Imagem 7" descr="Imagem de desenho animado&#10;&#10;Descrição gerada automaticamente com confiança média">
            <a:extLst>
              <a:ext uri="{FF2B5EF4-FFF2-40B4-BE49-F238E27FC236}">
                <a16:creationId xmlns:a16="http://schemas.microsoft.com/office/drawing/2014/main" id="{2BA5B49C-1811-415F-A248-1331FC175C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09603" y="3935706"/>
            <a:ext cx="2276549" cy="1396606"/>
          </a:xfrm>
          <a:prstGeom prst="rect">
            <a:avLst/>
          </a:prstGeom>
        </p:spPr>
      </p:pic>
      <p:sp>
        <p:nvSpPr>
          <p:cNvPr id="10" name="Retângulo 9">
            <a:extLst>
              <a:ext uri="{FF2B5EF4-FFF2-40B4-BE49-F238E27FC236}">
                <a16:creationId xmlns:a16="http://schemas.microsoft.com/office/drawing/2014/main" id="{9C805A75-967D-4D78-9511-3C084AF2508C}"/>
              </a:ext>
            </a:extLst>
          </p:cNvPr>
          <p:cNvSpPr/>
          <p:nvPr/>
        </p:nvSpPr>
        <p:spPr>
          <a:xfrm>
            <a:off x="369870" y="6288013"/>
            <a:ext cx="11947177" cy="415874"/>
          </a:xfrm>
          <a:prstGeom prst="rect">
            <a:avLst/>
          </a:prstGeom>
        </p:spPr>
        <p:txBody>
          <a:bodyPr wrap="square" anchor="t">
            <a:noAutofit/>
          </a:bodyPr>
          <a:lstStyle/>
          <a:p>
            <a:pPr algn="ctr">
              <a:lnSpc>
                <a:spcPct val="90000"/>
              </a:lnSpc>
              <a:spcAft>
                <a:spcPts val="600"/>
              </a:spcAft>
            </a:pPr>
            <a:r>
              <a:rPr lang="pt-BR" sz="1400" dirty="0">
                <a:solidFill>
                  <a:srgbClr val="000000"/>
                </a:solidFill>
                <a:latin typeface="+mj-lt"/>
              </a:rPr>
              <a:t>                                                                                                    </a:t>
            </a:r>
            <a:r>
              <a:rPr lang="pt-BR" sz="1400" dirty="0" err="1">
                <a:solidFill>
                  <a:srgbClr val="000000"/>
                </a:solidFill>
                <a:latin typeface="+mj-lt"/>
              </a:rPr>
              <a:t>Pediatric</a:t>
            </a:r>
            <a:r>
              <a:rPr lang="pt-BR" sz="1400" dirty="0">
                <a:solidFill>
                  <a:srgbClr val="000000"/>
                </a:solidFill>
                <a:latin typeface="+mj-lt"/>
              </a:rPr>
              <a:t> </a:t>
            </a:r>
            <a:r>
              <a:rPr lang="pt-BR" sz="1400" dirty="0" err="1">
                <a:solidFill>
                  <a:srgbClr val="000000"/>
                </a:solidFill>
                <a:latin typeface="+mj-lt"/>
              </a:rPr>
              <a:t>Pulmonary</a:t>
            </a:r>
            <a:r>
              <a:rPr lang="pt-BR" sz="1400" dirty="0">
                <a:solidFill>
                  <a:srgbClr val="000000"/>
                </a:solidFill>
                <a:latin typeface="+mj-lt"/>
              </a:rPr>
              <a:t> </a:t>
            </a:r>
            <a:r>
              <a:rPr lang="pt-BR" sz="1400" dirty="0" err="1">
                <a:solidFill>
                  <a:srgbClr val="000000"/>
                </a:solidFill>
                <a:latin typeface="+mj-lt"/>
              </a:rPr>
              <a:t>Hypertension</a:t>
            </a:r>
            <a:r>
              <a:rPr lang="pt-BR" sz="1400" dirty="0">
                <a:solidFill>
                  <a:srgbClr val="000000"/>
                </a:solidFill>
                <a:latin typeface="+mj-lt"/>
              </a:rPr>
              <a:t> Network .</a:t>
            </a:r>
            <a:r>
              <a:rPr lang="pt-BR" sz="1400" dirty="0">
                <a:latin typeface="+mj-lt"/>
                <a:cs typeface="Calibri" panose="020F0502020204030204" pitchFamily="34" charset="0"/>
              </a:rPr>
              <a:t>The </a:t>
            </a:r>
            <a:r>
              <a:rPr lang="pt-BR" sz="1400" dirty="0" err="1">
                <a:latin typeface="+mj-lt"/>
                <a:cs typeface="Calibri" panose="020F0502020204030204" pitchFamily="34" charset="0"/>
              </a:rPr>
              <a:t>Journal</a:t>
            </a:r>
            <a:r>
              <a:rPr lang="pt-BR" sz="1400" dirty="0">
                <a:latin typeface="+mj-lt"/>
                <a:cs typeface="Calibri" panose="020F0502020204030204" pitchFamily="34" charset="0"/>
              </a:rPr>
              <a:t> </a:t>
            </a:r>
            <a:r>
              <a:rPr lang="pt-BR" sz="1400" dirty="0" err="1">
                <a:latin typeface="+mj-lt"/>
                <a:cs typeface="Calibri" panose="020F0502020204030204" pitchFamily="34" charset="0"/>
              </a:rPr>
              <a:t>Of</a:t>
            </a:r>
            <a:r>
              <a:rPr lang="pt-BR" sz="1400" dirty="0">
                <a:latin typeface="+mj-lt"/>
                <a:cs typeface="Calibri" panose="020F0502020204030204" pitchFamily="34" charset="0"/>
              </a:rPr>
              <a:t> </a:t>
            </a:r>
            <a:r>
              <a:rPr lang="pt-BR" sz="1400" dirty="0" err="1">
                <a:latin typeface="+mj-lt"/>
                <a:cs typeface="Calibri" panose="020F0502020204030204" pitchFamily="34" charset="0"/>
              </a:rPr>
              <a:t>Pediatrics</a:t>
            </a:r>
            <a:r>
              <a:rPr lang="pt-BR" sz="1400" dirty="0">
                <a:latin typeface="+mj-lt"/>
                <a:cs typeface="Calibri" panose="020F0502020204030204" pitchFamily="34" charset="0"/>
              </a:rPr>
              <a:t> .2017</a:t>
            </a:r>
          </a:p>
          <a:p>
            <a:pPr algn="ctr">
              <a:lnSpc>
                <a:spcPct val="90000"/>
              </a:lnSpc>
              <a:spcAft>
                <a:spcPts val="600"/>
              </a:spcAft>
            </a:pPr>
            <a:br>
              <a:rPr lang="pt-BR" sz="1400" dirty="0">
                <a:solidFill>
                  <a:srgbClr val="000000"/>
                </a:solidFill>
              </a:rPr>
            </a:br>
            <a:r>
              <a:rPr lang="pt-BR" sz="1400" dirty="0">
                <a:solidFill>
                  <a:srgbClr val="006BAD"/>
                </a:solidFill>
              </a:rPr>
              <a:t>   </a:t>
            </a:r>
          </a:p>
        </p:txBody>
      </p:sp>
    </p:spTree>
    <p:extLst>
      <p:ext uri="{BB962C8B-B14F-4D97-AF65-F5344CB8AC3E}">
        <p14:creationId xmlns:p14="http://schemas.microsoft.com/office/powerpoint/2010/main" val="24397669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143A57E2-1554-43DD-8B4F-FB34FA044C03}"/>
              </a:ext>
            </a:extLst>
          </p:cNvPr>
          <p:cNvPicPr>
            <a:picLocks noChangeAspect="1"/>
          </p:cNvPicPr>
          <p:nvPr/>
        </p:nvPicPr>
        <p:blipFill>
          <a:blip r:embed="rId3"/>
          <a:stretch>
            <a:fillRect/>
          </a:stretch>
        </p:blipFill>
        <p:spPr>
          <a:xfrm>
            <a:off x="3282440" y="759674"/>
            <a:ext cx="5627120" cy="5975650"/>
          </a:xfrm>
          <a:prstGeom prst="rect">
            <a:avLst/>
          </a:prstGeom>
        </p:spPr>
      </p:pic>
      <p:sp>
        <p:nvSpPr>
          <p:cNvPr id="3" name="Círculo: Vazio 2">
            <a:extLst>
              <a:ext uri="{FF2B5EF4-FFF2-40B4-BE49-F238E27FC236}">
                <a16:creationId xmlns:a16="http://schemas.microsoft.com/office/drawing/2014/main" id="{254CB01C-CC4A-47E5-AFD5-E1F39E36430B}"/>
              </a:ext>
            </a:extLst>
          </p:cNvPr>
          <p:cNvSpPr/>
          <p:nvPr/>
        </p:nvSpPr>
        <p:spPr>
          <a:xfrm>
            <a:off x="6000107" y="2686692"/>
            <a:ext cx="3914454" cy="4171308"/>
          </a:xfrm>
          <a:prstGeom prst="donut">
            <a:avLst>
              <a:gd name="adj" fmla="val 128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4" name="Retângulo 3">
            <a:extLst>
              <a:ext uri="{FF2B5EF4-FFF2-40B4-BE49-F238E27FC236}">
                <a16:creationId xmlns:a16="http://schemas.microsoft.com/office/drawing/2014/main" id="{422287A2-4E70-47BE-B128-51CE1CC2542B}"/>
              </a:ext>
            </a:extLst>
          </p:cNvPr>
          <p:cNvSpPr/>
          <p:nvPr/>
        </p:nvSpPr>
        <p:spPr>
          <a:xfrm>
            <a:off x="9384632" y="1529967"/>
            <a:ext cx="2462770" cy="1569660"/>
          </a:xfrm>
          <a:prstGeom prst="rect">
            <a:avLst/>
          </a:prstGeom>
          <a:ln w="38100">
            <a:solidFill>
              <a:srgbClr val="0070C0"/>
            </a:solidFill>
          </a:ln>
        </p:spPr>
        <p:txBody>
          <a:bodyPr wrap="square">
            <a:spAutoFit/>
          </a:bodyPr>
          <a:lstStyle/>
          <a:p>
            <a:pPr algn="ctr"/>
            <a:r>
              <a:rPr lang="pt-BR" sz="1600" b="1" dirty="0">
                <a:latin typeface="HelveticaNeueLTStd-Cn"/>
              </a:rPr>
              <a:t>iNO2</a:t>
            </a:r>
            <a:r>
              <a:rPr lang="pt-BR" sz="1600" dirty="0">
                <a:latin typeface="HelveticaNeueLTStd-Cn"/>
              </a:rPr>
              <a:t> é indicado para tratar </a:t>
            </a:r>
            <a:r>
              <a:rPr lang="pt-BR" sz="1600" b="1" dirty="0">
                <a:latin typeface="HelveticaNeueLTStd-Cn"/>
              </a:rPr>
              <a:t>HP grave</a:t>
            </a:r>
            <a:r>
              <a:rPr lang="pt-BR" sz="1600" dirty="0">
                <a:latin typeface="HelveticaNeueLTStd-Cn"/>
              </a:rPr>
              <a:t>, especialmente</a:t>
            </a:r>
          </a:p>
          <a:p>
            <a:pPr algn="ctr"/>
            <a:r>
              <a:rPr lang="pt-BR" sz="1600" dirty="0">
                <a:latin typeface="HelveticaNeueLTStd-Cn"/>
              </a:rPr>
              <a:t> </a:t>
            </a:r>
            <a:r>
              <a:rPr lang="pt-BR" sz="1600" b="1" dirty="0">
                <a:latin typeface="HelveticaNeueLTStd-Cn"/>
              </a:rPr>
              <a:t>se crises de HP e progressão rápida </a:t>
            </a:r>
            <a:r>
              <a:rPr lang="pt-BR" sz="1600" dirty="0">
                <a:latin typeface="HelveticaNeueLTStd-Cn"/>
              </a:rPr>
              <a:t>da doença (I,B)</a:t>
            </a:r>
            <a:endParaRPr lang="pt-BR" sz="1600" dirty="0"/>
          </a:p>
        </p:txBody>
      </p:sp>
      <p:sp>
        <p:nvSpPr>
          <p:cNvPr id="5" name="Retângulo 4">
            <a:extLst>
              <a:ext uri="{FF2B5EF4-FFF2-40B4-BE49-F238E27FC236}">
                <a16:creationId xmlns:a16="http://schemas.microsoft.com/office/drawing/2014/main" id="{444F4CF6-0C06-4AFD-B7B9-329637FE2DB6}"/>
              </a:ext>
            </a:extLst>
          </p:cNvPr>
          <p:cNvSpPr/>
          <p:nvPr/>
        </p:nvSpPr>
        <p:spPr>
          <a:xfrm>
            <a:off x="394636" y="6119336"/>
            <a:ext cx="2579571" cy="738664"/>
          </a:xfrm>
          <a:prstGeom prst="rect">
            <a:avLst/>
          </a:prstGeom>
        </p:spPr>
        <p:txBody>
          <a:bodyPr wrap="square">
            <a:spAutoFit/>
          </a:bodyPr>
          <a:lstStyle/>
          <a:p>
            <a:r>
              <a:rPr lang="pt-BR" sz="1400" dirty="0">
                <a:latin typeface="+mj-lt"/>
                <a:cs typeface="Calibri" panose="020F0502020204030204" pitchFamily="34" charset="0"/>
              </a:rPr>
              <a:t>The </a:t>
            </a:r>
            <a:r>
              <a:rPr lang="pt-BR" sz="1400" dirty="0" err="1">
                <a:latin typeface="+mj-lt"/>
                <a:cs typeface="Calibri" panose="020F0502020204030204" pitchFamily="34" charset="0"/>
              </a:rPr>
              <a:t>Journal</a:t>
            </a:r>
            <a:r>
              <a:rPr lang="pt-BR" sz="1400" dirty="0">
                <a:latin typeface="+mj-lt"/>
                <a:cs typeface="Calibri" panose="020F0502020204030204" pitchFamily="34" charset="0"/>
              </a:rPr>
              <a:t> </a:t>
            </a:r>
            <a:r>
              <a:rPr lang="pt-BR" sz="1400" dirty="0" err="1">
                <a:latin typeface="+mj-lt"/>
                <a:cs typeface="Calibri" panose="020F0502020204030204" pitchFamily="34" charset="0"/>
              </a:rPr>
              <a:t>Of</a:t>
            </a:r>
            <a:r>
              <a:rPr lang="pt-BR" sz="1400" dirty="0">
                <a:latin typeface="+mj-lt"/>
                <a:cs typeface="Calibri" panose="020F0502020204030204" pitchFamily="34" charset="0"/>
              </a:rPr>
              <a:t> </a:t>
            </a:r>
            <a:r>
              <a:rPr lang="pt-BR" sz="1400" dirty="0" err="1">
                <a:latin typeface="+mj-lt"/>
                <a:cs typeface="Calibri" panose="020F0502020204030204" pitchFamily="34" charset="0"/>
              </a:rPr>
              <a:t>Pediatrics</a:t>
            </a:r>
            <a:r>
              <a:rPr lang="pt-BR" sz="1400" dirty="0">
                <a:latin typeface="+mj-lt"/>
                <a:cs typeface="Calibri" panose="020F0502020204030204" pitchFamily="34" charset="0"/>
              </a:rPr>
              <a:t> ;  </a:t>
            </a:r>
            <a:r>
              <a:rPr lang="pt-BR" sz="1400" dirty="0" err="1">
                <a:latin typeface="+mj-lt"/>
                <a:cs typeface="Calibri" panose="020F0502020204030204" pitchFamily="34" charset="0"/>
              </a:rPr>
              <a:t>September</a:t>
            </a:r>
            <a:r>
              <a:rPr lang="pt-BR" sz="1400" dirty="0">
                <a:latin typeface="+mj-lt"/>
                <a:cs typeface="Calibri" panose="020F0502020204030204" pitchFamily="34" charset="0"/>
              </a:rPr>
              <a:t> 2017</a:t>
            </a:r>
          </a:p>
          <a:p>
            <a:endParaRPr lang="pt-BR" sz="1400" dirty="0"/>
          </a:p>
        </p:txBody>
      </p:sp>
    </p:spTree>
    <p:extLst>
      <p:ext uri="{BB962C8B-B14F-4D97-AF65-F5344CB8AC3E}">
        <p14:creationId xmlns:p14="http://schemas.microsoft.com/office/powerpoint/2010/main" val="503844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F8D550-1AAA-454F-901B-E67386EB7F2C}"/>
              </a:ext>
            </a:extLst>
          </p:cNvPr>
          <p:cNvSpPr>
            <a:spLocks noGrp="1"/>
          </p:cNvSpPr>
          <p:nvPr>
            <p:ph type="title"/>
          </p:nvPr>
        </p:nvSpPr>
        <p:spPr/>
        <p:txBody>
          <a:bodyPr/>
          <a:lstStyle/>
          <a:p>
            <a:r>
              <a:rPr lang="pt-BR" dirty="0"/>
              <a:t>Hérnia diafragmática congênita</a:t>
            </a:r>
          </a:p>
        </p:txBody>
      </p:sp>
      <p:sp>
        <p:nvSpPr>
          <p:cNvPr id="4" name="Espaço Reservado para Conteúdo 3">
            <a:extLst>
              <a:ext uri="{FF2B5EF4-FFF2-40B4-BE49-F238E27FC236}">
                <a16:creationId xmlns:a16="http://schemas.microsoft.com/office/drawing/2014/main" id="{CDBE8E51-CD1C-4321-994F-9CEBEB6DDE8E}"/>
              </a:ext>
            </a:extLst>
          </p:cNvPr>
          <p:cNvSpPr>
            <a:spLocks noGrp="1"/>
          </p:cNvSpPr>
          <p:nvPr>
            <p:ph idx="1"/>
          </p:nvPr>
        </p:nvSpPr>
        <p:spPr>
          <a:xfrm>
            <a:off x="581192" y="2477606"/>
            <a:ext cx="11029950" cy="3678238"/>
          </a:xfrm>
        </p:spPr>
        <p:txBody>
          <a:bodyPr>
            <a:normAutofit/>
          </a:bodyPr>
          <a:lstStyle/>
          <a:p>
            <a:pPr marL="0" indent="0">
              <a:buNone/>
            </a:pPr>
            <a:endParaRPr lang="pt-BR" b="1" dirty="0"/>
          </a:p>
          <a:p>
            <a:pPr>
              <a:buFont typeface="Wingdings" panose="05000000000000000000" pitchFamily="2" charset="2"/>
              <a:buChar char="Ø"/>
            </a:pPr>
            <a:endParaRPr lang="pt-BR" dirty="0"/>
          </a:p>
          <a:p>
            <a:pPr>
              <a:buFont typeface="Wingdings" panose="05000000000000000000" pitchFamily="2" charset="2"/>
              <a:buChar char="§"/>
            </a:pPr>
            <a:r>
              <a:rPr lang="pt-BR" sz="2400" dirty="0">
                <a:solidFill>
                  <a:schemeClr val="tx1"/>
                </a:solidFill>
                <a:latin typeface="Calibri" panose="020F0502020204030204" pitchFamily="34" charset="0"/>
                <a:cs typeface="Calibri" panose="020F0502020204030204" pitchFamily="34" charset="0"/>
              </a:rPr>
              <a:t>Desenvolvimento anormal do </a:t>
            </a:r>
            <a:r>
              <a:rPr lang="pt-BR" sz="2400" b="1" dirty="0">
                <a:solidFill>
                  <a:srgbClr val="7030A0"/>
                </a:solidFill>
                <a:latin typeface="Calibri" panose="020F0502020204030204" pitchFamily="34" charset="0"/>
                <a:cs typeface="Calibri" panose="020F0502020204030204" pitchFamily="34" charset="0"/>
              </a:rPr>
              <a:t>parênquima e da vasculatura pulmonar</a:t>
            </a:r>
          </a:p>
          <a:p>
            <a:pPr>
              <a:buFont typeface="Wingdings" panose="05000000000000000000" pitchFamily="2" charset="2"/>
              <a:buChar char="§"/>
            </a:pPr>
            <a:r>
              <a:rPr lang="pt-BR" sz="2400" dirty="0">
                <a:solidFill>
                  <a:schemeClr val="tx1"/>
                </a:solidFill>
                <a:latin typeface="Calibri" panose="020F0502020204030204" pitchFamily="34" charset="0"/>
                <a:cs typeface="Calibri" panose="020F0502020204030204" pitchFamily="34" charset="0"/>
              </a:rPr>
              <a:t>Profunda hipoxemia e falência respiratória com HPPRN</a:t>
            </a:r>
          </a:p>
          <a:p>
            <a:pPr>
              <a:buFont typeface="Wingdings" panose="05000000000000000000" pitchFamily="2" charset="2"/>
              <a:buChar char="§"/>
            </a:pPr>
            <a:r>
              <a:rPr lang="pt-BR" sz="2400" b="1" dirty="0">
                <a:solidFill>
                  <a:schemeClr val="tx1"/>
                </a:solidFill>
                <a:latin typeface="Calibri" panose="020F0502020204030204" pitchFamily="34" charset="0"/>
                <a:cs typeface="Calibri" panose="020F0502020204030204" pitchFamily="34" charset="0"/>
              </a:rPr>
              <a:t>Resposta parcial ou pobre a terapia vasodilatadora</a:t>
            </a:r>
            <a:r>
              <a:rPr lang="pt-BR" sz="2400" dirty="0">
                <a:solidFill>
                  <a:schemeClr val="tx1"/>
                </a:solidFill>
                <a:latin typeface="Calibri" panose="020F0502020204030204" pitchFamily="34" charset="0"/>
                <a:cs typeface="Calibri" panose="020F0502020204030204" pitchFamily="34" charset="0"/>
              </a:rPr>
              <a:t>: complexa interação coração-pulmão (disfunção do VE)</a:t>
            </a:r>
          </a:p>
          <a:p>
            <a:pPr>
              <a:buFont typeface="Wingdings" panose="05000000000000000000" pitchFamily="2" charset="2"/>
              <a:buChar char="§"/>
            </a:pPr>
            <a:r>
              <a:rPr lang="pt-BR" sz="2400" b="1" dirty="0">
                <a:solidFill>
                  <a:schemeClr val="tx1"/>
                </a:solidFill>
                <a:latin typeface="Calibri" panose="020F0502020204030204" pitchFamily="34" charset="0"/>
                <a:cs typeface="Calibri" panose="020F0502020204030204" pitchFamily="34" charset="0"/>
              </a:rPr>
              <a:t>Disfunção biventricular: </a:t>
            </a:r>
            <a:r>
              <a:rPr lang="pt-BR" sz="2400" dirty="0">
                <a:solidFill>
                  <a:schemeClr val="tx1"/>
                </a:solidFill>
                <a:latin typeface="Calibri" panose="020F0502020204030204" pitchFamily="34" charset="0"/>
                <a:cs typeface="Calibri" panose="020F0502020204030204" pitchFamily="34" charset="0"/>
              </a:rPr>
              <a:t>maior necessidade de ECMO e maior mortalidade</a:t>
            </a:r>
          </a:p>
          <a:p>
            <a:pPr>
              <a:buFont typeface="Wingdings" panose="05000000000000000000" pitchFamily="2" charset="2"/>
              <a:buChar char="§"/>
            </a:pPr>
            <a:endParaRPr lang="pt-BR" sz="2400" dirty="0">
              <a:solidFill>
                <a:schemeClr val="tx1"/>
              </a:solidFill>
            </a:endParaRPr>
          </a:p>
          <a:p>
            <a:pPr rtl="0" fontAlgn="base">
              <a:spcBef>
                <a:spcPts val="1400"/>
              </a:spcBef>
              <a:spcAft>
                <a:spcPts val="0"/>
              </a:spcAft>
              <a:buFont typeface="Wingdings" panose="05000000000000000000" pitchFamily="2" charset="2"/>
              <a:buChar char="§"/>
            </a:pPr>
            <a:endParaRPr lang="pt-BR" sz="2400" b="1" dirty="0">
              <a:solidFill>
                <a:schemeClr val="tx1"/>
              </a:solidFill>
            </a:endParaRPr>
          </a:p>
          <a:p>
            <a:endParaRPr lang="pt-BR" dirty="0"/>
          </a:p>
          <a:p>
            <a:pPr marL="914400" lvl="1" indent="-457200">
              <a:buFont typeface="+mj-lt"/>
              <a:buAutoNum type="arabicParenR"/>
            </a:pPr>
            <a:endParaRPr lang="pt-BR" dirty="0"/>
          </a:p>
          <a:p>
            <a:endParaRPr lang="pt-BR" dirty="0"/>
          </a:p>
        </p:txBody>
      </p:sp>
      <p:sp>
        <p:nvSpPr>
          <p:cNvPr id="3" name="CaixaDeTexto 2">
            <a:extLst>
              <a:ext uri="{FF2B5EF4-FFF2-40B4-BE49-F238E27FC236}">
                <a16:creationId xmlns:a16="http://schemas.microsoft.com/office/drawing/2014/main" id="{7DF4EC9C-F31C-DAB4-5FC9-6A53202970E3}"/>
              </a:ext>
            </a:extLst>
          </p:cNvPr>
          <p:cNvSpPr txBox="1"/>
          <p:nvPr/>
        </p:nvSpPr>
        <p:spPr>
          <a:xfrm>
            <a:off x="9270794" y="6155844"/>
            <a:ext cx="2921206" cy="769441"/>
          </a:xfrm>
          <a:prstGeom prst="rect">
            <a:avLst/>
          </a:prstGeom>
          <a:noFill/>
        </p:spPr>
        <p:txBody>
          <a:bodyPr wrap="square" rtlCol="0">
            <a:spAutoFit/>
          </a:bodyPr>
          <a:lstStyle/>
          <a:p>
            <a:pPr rtl="0">
              <a:spcBef>
                <a:spcPts val="0"/>
              </a:spcBef>
              <a:spcAft>
                <a:spcPts val="0"/>
              </a:spcAft>
            </a:pPr>
            <a:r>
              <a:rPr lang="en-US" dirty="0">
                <a:solidFill>
                  <a:srgbClr val="000000"/>
                </a:solidFill>
                <a:latin typeface="Calibri" panose="020F0502020204030204" pitchFamily="34" charset="0"/>
              </a:rPr>
              <a:t>                                                                                             </a:t>
            </a:r>
            <a:br>
              <a:rPr lang="en-US" dirty="0"/>
            </a:br>
            <a:r>
              <a:rPr lang="fr-FR" sz="1400" dirty="0" err="1"/>
              <a:t>Eur</a:t>
            </a:r>
            <a:r>
              <a:rPr lang="fr-FR" sz="1400" dirty="0"/>
              <a:t> </a:t>
            </a:r>
            <a:r>
              <a:rPr lang="fr-FR" sz="1400" dirty="0" err="1"/>
              <a:t>Respir</a:t>
            </a:r>
            <a:r>
              <a:rPr lang="fr-FR" sz="1400" dirty="0"/>
              <a:t> J 2024; 64: 2401345</a:t>
            </a:r>
            <a:br>
              <a:rPr lang="it-IT" sz="1200" dirty="0"/>
            </a:br>
            <a:endParaRPr lang="pt-BR" sz="1200" dirty="0"/>
          </a:p>
        </p:txBody>
      </p:sp>
    </p:spTree>
    <p:extLst>
      <p:ext uri="{BB962C8B-B14F-4D97-AF65-F5344CB8AC3E}">
        <p14:creationId xmlns:p14="http://schemas.microsoft.com/office/powerpoint/2010/main" val="14809754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Quadro 1">
            <a:extLst>
              <a:ext uri="{FF2B5EF4-FFF2-40B4-BE49-F238E27FC236}">
                <a16:creationId xmlns:a16="http://schemas.microsoft.com/office/drawing/2014/main" id="{8F58E699-79EA-786F-2656-4A21A131FC7E}"/>
              </a:ext>
            </a:extLst>
          </p:cNvPr>
          <p:cNvSpPr/>
          <p:nvPr/>
        </p:nvSpPr>
        <p:spPr>
          <a:xfrm>
            <a:off x="494268" y="672877"/>
            <a:ext cx="11034585" cy="562799"/>
          </a:xfrm>
          <a:prstGeom prst="frame">
            <a:avLst>
              <a:gd name="adj1" fmla="val 231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tx1"/>
                </a:solidFill>
              </a:rPr>
              <a:t>O CORAÇÃO NA HDC: HIPOPLASIA CARDÍACA</a:t>
            </a:r>
          </a:p>
        </p:txBody>
      </p:sp>
      <p:pic>
        <p:nvPicPr>
          <p:cNvPr id="3" name="Imagem 2">
            <a:extLst>
              <a:ext uri="{FF2B5EF4-FFF2-40B4-BE49-F238E27FC236}">
                <a16:creationId xmlns:a16="http://schemas.microsoft.com/office/drawing/2014/main" id="{73830A83-7C27-F46B-B63F-6EDA1CC12EC0}"/>
              </a:ext>
            </a:extLst>
          </p:cNvPr>
          <p:cNvPicPr>
            <a:picLocks noChangeAspect="1"/>
          </p:cNvPicPr>
          <p:nvPr/>
        </p:nvPicPr>
        <p:blipFill>
          <a:blip r:embed="rId2"/>
          <a:srcRect l="16797" t="26430" r="18337" b="24922"/>
          <a:stretch/>
        </p:blipFill>
        <p:spPr>
          <a:xfrm>
            <a:off x="2298358" y="1464276"/>
            <a:ext cx="7908324" cy="3336324"/>
          </a:xfrm>
          <a:prstGeom prst="rect">
            <a:avLst/>
          </a:prstGeom>
        </p:spPr>
      </p:pic>
      <p:sp>
        <p:nvSpPr>
          <p:cNvPr id="4" name="CaixaDeTexto 3">
            <a:extLst>
              <a:ext uri="{FF2B5EF4-FFF2-40B4-BE49-F238E27FC236}">
                <a16:creationId xmlns:a16="http://schemas.microsoft.com/office/drawing/2014/main" id="{4B43A012-7142-4C90-0B6A-CA7047913992}"/>
              </a:ext>
            </a:extLst>
          </p:cNvPr>
          <p:cNvSpPr txBox="1"/>
          <p:nvPr/>
        </p:nvSpPr>
        <p:spPr>
          <a:xfrm>
            <a:off x="6096000" y="6417371"/>
            <a:ext cx="5311394" cy="369332"/>
          </a:xfrm>
          <a:prstGeom prst="rect">
            <a:avLst/>
          </a:prstGeom>
          <a:noFill/>
        </p:spPr>
        <p:txBody>
          <a:bodyPr wrap="square" rtlCol="0">
            <a:spAutoFit/>
          </a:bodyPr>
          <a:lstStyle/>
          <a:p>
            <a:pPr algn="l"/>
            <a:r>
              <a:rPr lang="pt-BR" sz="1800" b="0" i="1" u="none" strike="noStrike" baseline="0" dirty="0">
                <a:latin typeface="+mj-lt"/>
              </a:rPr>
              <a:t>Front. Pediatr. </a:t>
            </a:r>
            <a:r>
              <a:rPr lang="pt-BR" sz="1800" b="0" i="0" u="none" strike="noStrike" baseline="0" dirty="0">
                <a:latin typeface="+mj-lt"/>
              </a:rPr>
              <a:t>10:890422. </a:t>
            </a:r>
            <a:r>
              <a:rPr lang="pt-BR" sz="1800" b="0" i="0" u="none" strike="noStrike" baseline="0" dirty="0" err="1">
                <a:latin typeface="+mj-lt"/>
              </a:rPr>
              <a:t>doi</a:t>
            </a:r>
            <a:r>
              <a:rPr lang="pt-BR" sz="1800" b="0" i="0" u="none" strike="noStrike" baseline="0" dirty="0">
                <a:latin typeface="+mj-lt"/>
              </a:rPr>
              <a:t>: 10.3389/fped.2022.890422</a:t>
            </a:r>
            <a:endParaRPr lang="pt-BR" dirty="0">
              <a:latin typeface="+mj-lt"/>
            </a:endParaRPr>
          </a:p>
        </p:txBody>
      </p:sp>
      <p:sp>
        <p:nvSpPr>
          <p:cNvPr id="5" name="Quadro 4">
            <a:extLst>
              <a:ext uri="{FF2B5EF4-FFF2-40B4-BE49-F238E27FC236}">
                <a16:creationId xmlns:a16="http://schemas.microsoft.com/office/drawing/2014/main" id="{B20DECE1-6FF2-6929-921A-B8F66412123F}"/>
              </a:ext>
            </a:extLst>
          </p:cNvPr>
          <p:cNvSpPr/>
          <p:nvPr/>
        </p:nvSpPr>
        <p:spPr>
          <a:xfrm>
            <a:off x="735227" y="4846938"/>
            <a:ext cx="11034585" cy="1524095"/>
          </a:xfrm>
          <a:prstGeom prst="frame">
            <a:avLst>
              <a:gd name="adj1" fmla="val 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dirty="0">
                <a:solidFill>
                  <a:schemeClr val="tx1"/>
                </a:solidFill>
              </a:rPr>
              <a:t>A hipoplasia do VE pode estar relacionada ao redirecionamento do fluxo do ducto venoso para o coração direito e à redução do fluxo sanguíneo pulmonar, juntamente com a compressão lateral pelo conteúdo abdominal herniado. No período de transição, a remoção da placenta aumenta a pós-carga dos ventrículos. O VD dilata e torna-se disfuncional diante do aumento sustentado da RVP pós-natal.  A função do VE está em risco devido á sua hipoplasia, ao deslocamento septal e ao aumento agudo da pós-carga.</a:t>
            </a:r>
          </a:p>
        </p:txBody>
      </p:sp>
    </p:spTree>
    <p:extLst>
      <p:ext uri="{BB962C8B-B14F-4D97-AF65-F5344CB8AC3E}">
        <p14:creationId xmlns:p14="http://schemas.microsoft.com/office/powerpoint/2010/main" val="12608075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C96D6F09-BE73-C9DE-2504-B66CE85D338D}"/>
              </a:ext>
            </a:extLst>
          </p:cNvPr>
          <p:cNvPicPr>
            <a:picLocks noChangeAspect="1"/>
          </p:cNvPicPr>
          <p:nvPr/>
        </p:nvPicPr>
        <p:blipFill>
          <a:blip r:embed="rId2"/>
          <a:srcRect l="13214" t="41268" r="14732" b="10001"/>
          <a:stretch/>
        </p:blipFill>
        <p:spPr>
          <a:xfrm>
            <a:off x="1010768" y="1395579"/>
            <a:ext cx="10170464" cy="3869134"/>
          </a:xfrm>
          <a:prstGeom prst="rect">
            <a:avLst/>
          </a:prstGeom>
        </p:spPr>
      </p:pic>
      <p:sp>
        <p:nvSpPr>
          <p:cNvPr id="3" name="Quadro 2">
            <a:extLst>
              <a:ext uri="{FF2B5EF4-FFF2-40B4-BE49-F238E27FC236}">
                <a16:creationId xmlns:a16="http://schemas.microsoft.com/office/drawing/2014/main" id="{7A7BB238-9F09-0F6D-CDD9-BD35E2B36ED3}"/>
              </a:ext>
            </a:extLst>
          </p:cNvPr>
          <p:cNvSpPr/>
          <p:nvPr/>
        </p:nvSpPr>
        <p:spPr>
          <a:xfrm>
            <a:off x="494268" y="672877"/>
            <a:ext cx="11034585" cy="562799"/>
          </a:xfrm>
          <a:prstGeom prst="frame">
            <a:avLst>
              <a:gd name="adj1" fmla="val 231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tx1"/>
                </a:solidFill>
              </a:rPr>
              <a:t>TERAPIAS HEMODINÂMICAS INVESTIGADAS NA HDC</a:t>
            </a:r>
          </a:p>
        </p:txBody>
      </p:sp>
      <p:sp>
        <p:nvSpPr>
          <p:cNvPr id="4" name="Quadro 3">
            <a:extLst>
              <a:ext uri="{FF2B5EF4-FFF2-40B4-BE49-F238E27FC236}">
                <a16:creationId xmlns:a16="http://schemas.microsoft.com/office/drawing/2014/main" id="{5416514D-A644-6849-E234-20FFA526D51D}"/>
              </a:ext>
            </a:extLst>
          </p:cNvPr>
          <p:cNvSpPr/>
          <p:nvPr/>
        </p:nvSpPr>
        <p:spPr>
          <a:xfrm>
            <a:off x="772297" y="5462421"/>
            <a:ext cx="11034585" cy="1229888"/>
          </a:xfrm>
          <a:prstGeom prst="frame">
            <a:avLst>
              <a:gd name="adj1" fmla="val 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tx1"/>
                </a:solidFill>
              </a:rPr>
              <a:t>NÃO existe um agente único efetivo </a:t>
            </a:r>
            <a:r>
              <a:rPr lang="pt-BR" dirty="0">
                <a:solidFill>
                  <a:schemeClr val="tx1"/>
                </a:solidFill>
              </a:rPr>
              <a:t>para o tratamento da disfunção cardíaca e da HP na HDC.  Apenas uma minoria de pacientes demonstra melhora da oxigenação com </a:t>
            </a:r>
            <a:r>
              <a:rPr lang="pt-BR" dirty="0" err="1">
                <a:solidFill>
                  <a:schemeClr val="tx1"/>
                </a:solidFill>
              </a:rPr>
              <a:t>NOi</a:t>
            </a:r>
            <a:r>
              <a:rPr lang="pt-BR" dirty="0">
                <a:solidFill>
                  <a:schemeClr val="tx1"/>
                </a:solidFill>
              </a:rPr>
              <a:t> e </a:t>
            </a:r>
            <a:r>
              <a:rPr lang="pt-BR" dirty="0" err="1">
                <a:solidFill>
                  <a:schemeClr val="tx1"/>
                </a:solidFill>
              </a:rPr>
              <a:t>sildenfail</a:t>
            </a:r>
            <a:r>
              <a:rPr lang="pt-BR" dirty="0">
                <a:solidFill>
                  <a:schemeClr val="tx1"/>
                </a:solidFill>
              </a:rPr>
              <a:t>. Historicamente, os </a:t>
            </a:r>
            <a:r>
              <a:rPr lang="pt-BR" dirty="0" err="1">
                <a:solidFill>
                  <a:schemeClr val="tx1"/>
                </a:solidFill>
              </a:rPr>
              <a:t>RCTs</a:t>
            </a:r>
            <a:r>
              <a:rPr lang="pt-BR" dirty="0">
                <a:solidFill>
                  <a:schemeClr val="tx1"/>
                </a:solidFill>
              </a:rPr>
              <a:t> </a:t>
            </a:r>
            <a:r>
              <a:rPr lang="pt-BR" b="1" dirty="0">
                <a:solidFill>
                  <a:schemeClr val="tx1"/>
                </a:solidFill>
              </a:rPr>
              <a:t>NÃO</a:t>
            </a:r>
            <a:r>
              <a:rPr lang="pt-BR" dirty="0">
                <a:solidFill>
                  <a:schemeClr val="tx1"/>
                </a:solidFill>
              </a:rPr>
              <a:t> demonstraram melhores desfechos,  analises recentes tem sugerido que o </a:t>
            </a:r>
            <a:r>
              <a:rPr lang="pt-BR" dirty="0" err="1">
                <a:solidFill>
                  <a:schemeClr val="tx1"/>
                </a:solidFill>
              </a:rPr>
              <a:t>NOi</a:t>
            </a:r>
            <a:r>
              <a:rPr lang="pt-BR" dirty="0">
                <a:solidFill>
                  <a:schemeClr val="tx1"/>
                </a:solidFill>
              </a:rPr>
              <a:t> pode estar associado ao aumento da mortalidade!!</a:t>
            </a:r>
          </a:p>
        </p:txBody>
      </p:sp>
      <p:sp>
        <p:nvSpPr>
          <p:cNvPr id="5" name="Quadro 4">
            <a:extLst>
              <a:ext uri="{FF2B5EF4-FFF2-40B4-BE49-F238E27FC236}">
                <a16:creationId xmlns:a16="http://schemas.microsoft.com/office/drawing/2014/main" id="{DCECDF77-6109-D83A-70A6-D2B14E8BBAEE}"/>
              </a:ext>
            </a:extLst>
          </p:cNvPr>
          <p:cNvSpPr/>
          <p:nvPr/>
        </p:nvSpPr>
        <p:spPr>
          <a:xfrm>
            <a:off x="7116418" y="1908314"/>
            <a:ext cx="3922643" cy="675860"/>
          </a:xfrm>
          <a:prstGeom prst="frame">
            <a:avLst>
              <a:gd name="adj1" fmla="val 6618"/>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Tree>
    <p:extLst>
      <p:ext uri="{BB962C8B-B14F-4D97-AF65-F5344CB8AC3E}">
        <p14:creationId xmlns:p14="http://schemas.microsoft.com/office/powerpoint/2010/main" val="12625749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71D8F6C6-059C-F2E9-7AB0-78F9B18295A1}"/>
              </a:ext>
            </a:extLst>
          </p:cNvPr>
          <p:cNvPicPr>
            <a:picLocks noChangeAspect="1"/>
          </p:cNvPicPr>
          <p:nvPr/>
        </p:nvPicPr>
        <p:blipFill>
          <a:blip r:embed="rId2"/>
          <a:srcRect l="21803" t="24807" r="50814" b="6666"/>
          <a:stretch/>
        </p:blipFill>
        <p:spPr>
          <a:xfrm>
            <a:off x="587664" y="654908"/>
            <a:ext cx="4286115" cy="6033324"/>
          </a:xfrm>
          <a:prstGeom prst="rect">
            <a:avLst/>
          </a:prstGeom>
        </p:spPr>
      </p:pic>
      <p:sp>
        <p:nvSpPr>
          <p:cNvPr id="3" name="Quadro 2">
            <a:extLst>
              <a:ext uri="{FF2B5EF4-FFF2-40B4-BE49-F238E27FC236}">
                <a16:creationId xmlns:a16="http://schemas.microsoft.com/office/drawing/2014/main" id="{8F268FAD-DC37-3020-24BB-FD0F2181CB2D}"/>
              </a:ext>
            </a:extLst>
          </p:cNvPr>
          <p:cNvSpPr/>
          <p:nvPr/>
        </p:nvSpPr>
        <p:spPr>
          <a:xfrm>
            <a:off x="6096000" y="1643449"/>
            <a:ext cx="4868562" cy="2916194"/>
          </a:xfrm>
          <a:prstGeom prst="frame">
            <a:avLst>
              <a:gd name="adj1" fmla="val 354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b="1" u="sng" dirty="0">
                <a:solidFill>
                  <a:schemeClr val="tx1"/>
                </a:solidFill>
              </a:rPr>
              <a:t>OBJETIVOS PRINCIPAIS</a:t>
            </a:r>
            <a:r>
              <a:rPr lang="pt-BR" b="1" dirty="0">
                <a:solidFill>
                  <a:schemeClr val="tx1"/>
                </a:solidFill>
              </a:rPr>
              <a:t>:</a:t>
            </a:r>
            <a:br>
              <a:rPr lang="pt-BR" b="1" dirty="0">
                <a:solidFill>
                  <a:schemeClr val="tx1"/>
                </a:solidFill>
              </a:rPr>
            </a:br>
            <a:endParaRPr lang="pt-BR" b="1" dirty="0">
              <a:solidFill>
                <a:schemeClr val="tx1"/>
              </a:solidFill>
            </a:endParaRPr>
          </a:p>
          <a:p>
            <a:pPr marL="342900" indent="-342900">
              <a:buFont typeface="+mj-lt"/>
              <a:buAutoNum type="arabicPeriod"/>
            </a:pPr>
            <a:r>
              <a:rPr lang="pt-BR" b="1" dirty="0">
                <a:solidFill>
                  <a:schemeClr val="tx1"/>
                </a:solidFill>
              </a:rPr>
              <a:t>Oxigenação e ventilação adequadas</a:t>
            </a:r>
          </a:p>
          <a:p>
            <a:pPr marL="342900" indent="-342900">
              <a:buFont typeface="+mj-lt"/>
              <a:buAutoNum type="arabicPeriod"/>
            </a:pPr>
            <a:r>
              <a:rPr lang="pt-BR" b="1" dirty="0">
                <a:solidFill>
                  <a:schemeClr val="tx1"/>
                </a:solidFill>
              </a:rPr>
              <a:t>Minimizar: lesão pulmonar e acidose</a:t>
            </a:r>
          </a:p>
          <a:p>
            <a:pPr marL="342900" indent="-342900">
              <a:buFont typeface="+mj-lt"/>
              <a:buAutoNum type="arabicPeriod"/>
            </a:pPr>
            <a:endParaRPr lang="pt-BR" b="1" dirty="0">
              <a:solidFill>
                <a:schemeClr val="tx1"/>
              </a:solidFill>
            </a:endParaRPr>
          </a:p>
          <a:p>
            <a:r>
              <a:rPr lang="pt-BR" b="1" dirty="0">
                <a:solidFill>
                  <a:schemeClr val="tx1"/>
                </a:solidFill>
              </a:rPr>
              <a:t>OBS: IOT ao nascimento &gt; ventilação exclusiva pulmonar evitando distensão de alças intestinais</a:t>
            </a:r>
          </a:p>
          <a:p>
            <a:pPr marL="342900" indent="-342900">
              <a:buFont typeface="+mj-lt"/>
              <a:buAutoNum type="arabicPeriod"/>
            </a:pPr>
            <a:endParaRPr lang="pt-BR" b="1" dirty="0">
              <a:solidFill>
                <a:schemeClr val="tx1"/>
              </a:solidFill>
            </a:endParaRPr>
          </a:p>
        </p:txBody>
      </p:sp>
      <p:sp>
        <p:nvSpPr>
          <p:cNvPr id="4" name="CaixaDeTexto 3">
            <a:extLst>
              <a:ext uri="{FF2B5EF4-FFF2-40B4-BE49-F238E27FC236}">
                <a16:creationId xmlns:a16="http://schemas.microsoft.com/office/drawing/2014/main" id="{92B68EAB-A5DF-0BC3-AC22-19F3DDD9B5B9}"/>
              </a:ext>
            </a:extLst>
          </p:cNvPr>
          <p:cNvSpPr txBox="1"/>
          <p:nvPr/>
        </p:nvSpPr>
        <p:spPr>
          <a:xfrm>
            <a:off x="5986131" y="6250824"/>
            <a:ext cx="7120270" cy="338554"/>
          </a:xfrm>
          <a:prstGeom prst="rect">
            <a:avLst/>
          </a:prstGeom>
          <a:noFill/>
        </p:spPr>
        <p:txBody>
          <a:bodyPr wrap="square" rtlCol="0">
            <a:spAutoFit/>
          </a:bodyPr>
          <a:lstStyle/>
          <a:p>
            <a:r>
              <a:rPr lang="da-DK" sz="1600" dirty="0"/>
              <a:t>S.M. Kunisaki et al. </a:t>
            </a:r>
            <a:r>
              <a:rPr lang="en-US" sz="1600" dirty="0"/>
              <a:t>Seminars in Pediatric Surgery 33 (2024) 151439</a:t>
            </a:r>
            <a:endParaRPr lang="pt-BR" sz="1600" dirty="0"/>
          </a:p>
        </p:txBody>
      </p:sp>
    </p:spTree>
    <p:extLst>
      <p:ext uri="{BB962C8B-B14F-4D97-AF65-F5344CB8AC3E}">
        <p14:creationId xmlns:p14="http://schemas.microsoft.com/office/powerpoint/2010/main" val="5380474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A3823F1D-9FF3-868F-E736-96C0F3310476}"/>
              </a:ext>
            </a:extLst>
          </p:cNvPr>
          <p:cNvPicPr>
            <a:picLocks noChangeAspect="1"/>
          </p:cNvPicPr>
          <p:nvPr/>
        </p:nvPicPr>
        <p:blipFill>
          <a:blip r:embed="rId2"/>
          <a:srcRect l="21071" t="28730" r="22768" b="9302"/>
          <a:stretch/>
        </p:blipFill>
        <p:spPr>
          <a:xfrm>
            <a:off x="1593798" y="634662"/>
            <a:ext cx="9004403" cy="5588675"/>
          </a:xfrm>
          <a:prstGeom prst="rect">
            <a:avLst/>
          </a:prstGeom>
        </p:spPr>
      </p:pic>
      <p:sp>
        <p:nvSpPr>
          <p:cNvPr id="3" name="CaixaDeTexto 2">
            <a:extLst>
              <a:ext uri="{FF2B5EF4-FFF2-40B4-BE49-F238E27FC236}">
                <a16:creationId xmlns:a16="http://schemas.microsoft.com/office/drawing/2014/main" id="{5D821230-A7D0-7097-BAAE-D535290516DE}"/>
              </a:ext>
            </a:extLst>
          </p:cNvPr>
          <p:cNvSpPr txBox="1"/>
          <p:nvPr/>
        </p:nvSpPr>
        <p:spPr>
          <a:xfrm>
            <a:off x="6095999" y="6405397"/>
            <a:ext cx="7120270" cy="338554"/>
          </a:xfrm>
          <a:prstGeom prst="rect">
            <a:avLst/>
          </a:prstGeom>
          <a:noFill/>
        </p:spPr>
        <p:txBody>
          <a:bodyPr wrap="square" rtlCol="0">
            <a:spAutoFit/>
          </a:bodyPr>
          <a:lstStyle/>
          <a:p>
            <a:r>
              <a:rPr lang="da-DK" sz="1600" dirty="0"/>
              <a:t>S.M. Kunisaki et al. </a:t>
            </a:r>
            <a:r>
              <a:rPr lang="en-US" sz="1600" dirty="0"/>
              <a:t>Seminars in Pediatric Surgery 33 (2024) 151439</a:t>
            </a:r>
            <a:endParaRPr lang="pt-BR" sz="1600" dirty="0"/>
          </a:p>
        </p:txBody>
      </p:sp>
      <p:sp>
        <p:nvSpPr>
          <p:cNvPr id="4" name="CaixaDeTexto 3">
            <a:extLst>
              <a:ext uri="{FF2B5EF4-FFF2-40B4-BE49-F238E27FC236}">
                <a16:creationId xmlns:a16="http://schemas.microsoft.com/office/drawing/2014/main" id="{296066F5-E5C4-0AB8-8702-9771D8D9E955}"/>
              </a:ext>
            </a:extLst>
          </p:cNvPr>
          <p:cNvSpPr txBox="1"/>
          <p:nvPr/>
        </p:nvSpPr>
        <p:spPr>
          <a:xfrm>
            <a:off x="515850" y="797509"/>
            <a:ext cx="2155895" cy="5262979"/>
          </a:xfrm>
          <a:prstGeom prst="rect">
            <a:avLst/>
          </a:prstGeom>
          <a:noFill/>
        </p:spPr>
        <p:txBody>
          <a:bodyPr wrap="square" rtlCol="0">
            <a:spAutoFit/>
          </a:bodyPr>
          <a:lstStyle/>
          <a:p>
            <a:r>
              <a:rPr lang="pt-BR" sz="1600" b="1" dirty="0"/>
              <a:t>Sedação:</a:t>
            </a:r>
          </a:p>
          <a:p>
            <a:endParaRPr lang="pt-BR" sz="1600" dirty="0"/>
          </a:p>
          <a:p>
            <a:r>
              <a:rPr lang="pt-BR" sz="1600" b="1" dirty="0"/>
              <a:t>Morfina IM</a:t>
            </a:r>
          </a:p>
          <a:p>
            <a:endParaRPr lang="pt-BR" sz="1600" dirty="0"/>
          </a:p>
          <a:p>
            <a:r>
              <a:rPr lang="pt-BR" sz="1600" dirty="0"/>
              <a:t>Após morfina contínua ou </a:t>
            </a:r>
            <a:r>
              <a:rPr lang="pt-BR" sz="1600" dirty="0" err="1"/>
              <a:t>dexmetomedina</a:t>
            </a:r>
            <a:r>
              <a:rPr lang="pt-BR" sz="1600" dirty="0"/>
              <a:t> (</a:t>
            </a:r>
            <a:r>
              <a:rPr lang="pt-BR" sz="1600" dirty="0" err="1"/>
              <a:t>precedex</a:t>
            </a:r>
            <a:r>
              <a:rPr lang="pt-BR" sz="1600" dirty="0"/>
              <a:t>)!</a:t>
            </a:r>
          </a:p>
          <a:p>
            <a:endParaRPr lang="pt-BR" sz="1600" dirty="0"/>
          </a:p>
          <a:p>
            <a:r>
              <a:rPr lang="pt-BR" sz="1600" b="1" dirty="0"/>
              <a:t>Bloqueadores neuromusculares:</a:t>
            </a:r>
          </a:p>
          <a:p>
            <a:endParaRPr lang="pt-BR" sz="1600" dirty="0"/>
          </a:p>
          <a:p>
            <a:r>
              <a:rPr lang="pt-BR" sz="1600" dirty="0"/>
              <a:t>Uso rotineiro não é recomendado</a:t>
            </a:r>
            <a:br>
              <a:rPr lang="pt-BR" sz="1600" dirty="0"/>
            </a:br>
            <a:endParaRPr lang="pt-BR" sz="1600" dirty="0"/>
          </a:p>
          <a:p>
            <a:r>
              <a:rPr lang="pt-BR" sz="1600" dirty="0"/>
              <a:t>Afetam negativamente a dinâmica da complacência pulmonar e podem exacerbar a carga de fluídos!</a:t>
            </a:r>
          </a:p>
        </p:txBody>
      </p:sp>
      <p:sp>
        <p:nvSpPr>
          <p:cNvPr id="5" name="CaixaDeTexto 4">
            <a:extLst>
              <a:ext uri="{FF2B5EF4-FFF2-40B4-BE49-F238E27FC236}">
                <a16:creationId xmlns:a16="http://schemas.microsoft.com/office/drawing/2014/main" id="{712CA18D-3432-40EE-BAE6-86F37C882A1A}"/>
              </a:ext>
            </a:extLst>
          </p:cNvPr>
          <p:cNvSpPr txBox="1"/>
          <p:nvPr/>
        </p:nvSpPr>
        <p:spPr>
          <a:xfrm>
            <a:off x="9762153" y="1481924"/>
            <a:ext cx="1672095" cy="3046988"/>
          </a:xfrm>
          <a:prstGeom prst="rect">
            <a:avLst/>
          </a:prstGeom>
          <a:noFill/>
        </p:spPr>
        <p:txBody>
          <a:bodyPr wrap="square" rtlCol="0">
            <a:spAutoFit/>
          </a:bodyPr>
          <a:lstStyle/>
          <a:p>
            <a:r>
              <a:rPr lang="pt-BR" sz="1600" b="1" dirty="0"/>
              <a:t>Alvos:</a:t>
            </a:r>
          </a:p>
          <a:p>
            <a:endParaRPr lang="pt-BR" sz="1600" dirty="0"/>
          </a:p>
          <a:p>
            <a:r>
              <a:rPr lang="pt-BR" sz="1600" b="1" dirty="0"/>
              <a:t>SatO2 85-95%</a:t>
            </a:r>
          </a:p>
          <a:p>
            <a:r>
              <a:rPr lang="pt-BR" sz="1600" b="1" dirty="0"/>
              <a:t>PaO2 50-70 mmHg</a:t>
            </a:r>
          </a:p>
          <a:p>
            <a:r>
              <a:rPr lang="pt-BR" sz="1600" b="1" dirty="0"/>
              <a:t>pH 7.2 a 7.4</a:t>
            </a:r>
          </a:p>
          <a:p>
            <a:endParaRPr lang="pt-BR" sz="1600" dirty="0"/>
          </a:p>
          <a:p>
            <a:r>
              <a:rPr lang="pt-BR" sz="1600" dirty="0"/>
              <a:t>Sempre ajustar com valores coletados de sangue </a:t>
            </a:r>
            <a:r>
              <a:rPr lang="pt-BR" sz="1600" dirty="0" err="1"/>
              <a:t>pré-ductal</a:t>
            </a:r>
            <a:r>
              <a:rPr lang="pt-BR" sz="1600" dirty="0"/>
              <a:t>!</a:t>
            </a:r>
          </a:p>
        </p:txBody>
      </p:sp>
    </p:spTree>
    <p:extLst>
      <p:ext uri="{BB962C8B-B14F-4D97-AF65-F5344CB8AC3E}">
        <p14:creationId xmlns:p14="http://schemas.microsoft.com/office/powerpoint/2010/main" val="6703449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68ADDF-F306-BC41-B0E1-8AA6253B69CB}"/>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358A9DA3-D159-EA97-C614-6F79C8B81990}"/>
              </a:ext>
            </a:extLst>
          </p:cNvPr>
          <p:cNvSpPr>
            <a:spLocks noGrp="1"/>
          </p:cNvSpPr>
          <p:nvPr>
            <p:ph type="title"/>
          </p:nvPr>
        </p:nvSpPr>
        <p:spPr/>
        <p:txBody>
          <a:bodyPr/>
          <a:lstStyle/>
          <a:p>
            <a:r>
              <a:rPr lang="pt-BR" dirty="0" err="1"/>
              <a:t>ePIDEMIOLOGIA</a:t>
            </a:r>
            <a:endParaRPr lang="pt-BR" dirty="0"/>
          </a:p>
        </p:txBody>
      </p:sp>
      <p:sp>
        <p:nvSpPr>
          <p:cNvPr id="7" name="Espaço Reservado para Conteúdo 6">
            <a:extLst>
              <a:ext uri="{FF2B5EF4-FFF2-40B4-BE49-F238E27FC236}">
                <a16:creationId xmlns:a16="http://schemas.microsoft.com/office/drawing/2014/main" id="{813EABE0-7CFA-CAEA-C6AF-CA98D1BA4122}"/>
              </a:ext>
            </a:extLst>
          </p:cNvPr>
          <p:cNvSpPr>
            <a:spLocks noGrp="1"/>
          </p:cNvSpPr>
          <p:nvPr>
            <p:ph idx="1"/>
          </p:nvPr>
        </p:nvSpPr>
        <p:spPr/>
        <p:txBody>
          <a:bodyPr>
            <a:normAutofit/>
          </a:bodyPr>
          <a:lstStyle/>
          <a:p>
            <a:r>
              <a:rPr lang="pt-BR" sz="2400" b="1" dirty="0">
                <a:latin typeface="Calibri" panose="020F0502020204030204" pitchFamily="34" charset="0"/>
                <a:cs typeface="Calibri" panose="020F0502020204030204" pitchFamily="34" charset="0"/>
              </a:rPr>
              <a:t>1.9 a 2/1.000 nascido vivos </a:t>
            </a:r>
            <a:r>
              <a:rPr lang="pt-BR" sz="2400" dirty="0">
                <a:latin typeface="Calibri" panose="020F0502020204030204" pitchFamily="34" charset="0"/>
                <a:cs typeface="Calibri" panose="020F0502020204030204" pitchFamily="34" charset="0"/>
              </a:rPr>
              <a:t>nos EUA (faltam dados </a:t>
            </a:r>
            <a:r>
              <a:rPr lang="pt-BR" sz="2400" dirty="0" err="1">
                <a:latin typeface="Calibri" panose="020F0502020204030204" pitchFamily="34" charset="0"/>
                <a:cs typeface="Calibri" panose="020F0502020204030204" pitchFamily="34" charset="0"/>
              </a:rPr>
              <a:t>LMICs</a:t>
            </a:r>
            <a:r>
              <a:rPr lang="pt-BR" sz="2400" dirty="0">
                <a:latin typeface="Calibri" panose="020F0502020204030204" pitchFamily="34" charset="0"/>
                <a:cs typeface="Calibri" panose="020F0502020204030204" pitchFamily="34" charset="0"/>
              </a:rPr>
              <a:t>)</a:t>
            </a:r>
          </a:p>
          <a:p>
            <a:r>
              <a:rPr lang="pt-BR" sz="2400" dirty="0">
                <a:latin typeface="Calibri" panose="020F0502020204030204" pitchFamily="34" charset="0"/>
                <a:cs typeface="Calibri" panose="020F0502020204030204" pitchFamily="34" charset="0"/>
              </a:rPr>
              <a:t>Prevalência: 0,38 a 4,6/1.000 nascidos vivos (Índia)</a:t>
            </a:r>
          </a:p>
          <a:p>
            <a:r>
              <a:rPr lang="pt-BR" sz="2400" dirty="0">
                <a:latin typeface="Calibri" panose="020F0502020204030204" pitchFamily="34" charset="0"/>
                <a:cs typeface="Calibri" panose="020F0502020204030204" pitchFamily="34" charset="0"/>
              </a:rPr>
              <a:t>Dados subestimados?</a:t>
            </a:r>
          </a:p>
          <a:p>
            <a:r>
              <a:rPr lang="pt-BR" sz="2400" b="1" dirty="0">
                <a:latin typeface="Calibri" panose="020F0502020204030204" pitchFamily="34" charset="0"/>
                <a:cs typeface="Calibri" panose="020F0502020204030204" pitchFamily="34" charset="0"/>
              </a:rPr>
              <a:t>ECO: 89% </a:t>
            </a:r>
            <a:r>
              <a:rPr lang="pt-BR" sz="2400" dirty="0">
                <a:latin typeface="Calibri" panose="020F0502020204030204" pitchFamily="34" charset="0"/>
                <a:cs typeface="Calibri" panose="020F0502020204030204" pitchFamily="34" charset="0"/>
              </a:rPr>
              <a:t>da UTIs em </a:t>
            </a:r>
            <a:r>
              <a:rPr lang="pt-BR" sz="2400" dirty="0" err="1">
                <a:latin typeface="Calibri" panose="020F0502020204030204" pitchFamily="34" charset="0"/>
                <a:cs typeface="Calibri" panose="020F0502020204030204" pitchFamily="34" charset="0"/>
              </a:rPr>
              <a:t>LMICs</a:t>
            </a:r>
            <a:endParaRPr lang="pt-BR" sz="2400" dirty="0">
              <a:latin typeface="Calibri" panose="020F0502020204030204" pitchFamily="34" charset="0"/>
              <a:cs typeface="Calibri" panose="020F0502020204030204" pitchFamily="34" charset="0"/>
            </a:endParaRPr>
          </a:p>
          <a:p>
            <a:r>
              <a:rPr lang="pt-BR" sz="2400" dirty="0">
                <a:latin typeface="Calibri" panose="020F0502020204030204" pitchFamily="34" charset="0"/>
                <a:cs typeface="Calibri" panose="020F0502020204030204" pitchFamily="34" charset="0"/>
              </a:rPr>
              <a:t>Mortalidade: &lt;10 a &gt; 50% (estudo indiano)</a:t>
            </a:r>
          </a:p>
          <a:p>
            <a:endParaRPr lang="pt-BR" sz="2400" dirty="0">
              <a:latin typeface="Calibri" panose="020F0502020204030204" pitchFamily="34" charset="0"/>
              <a:cs typeface="Calibri" panose="020F0502020204030204" pitchFamily="34" charset="0"/>
            </a:endParaRPr>
          </a:p>
        </p:txBody>
      </p:sp>
      <p:sp>
        <p:nvSpPr>
          <p:cNvPr id="8" name="CaixaDeTexto 7">
            <a:extLst>
              <a:ext uri="{FF2B5EF4-FFF2-40B4-BE49-F238E27FC236}">
                <a16:creationId xmlns:a16="http://schemas.microsoft.com/office/drawing/2014/main" id="{CDAEDCE4-05D0-A7D2-EBED-BA9B30E99F91}"/>
              </a:ext>
            </a:extLst>
          </p:cNvPr>
          <p:cNvSpPr txBox="1"/>
          <p:nvPr/>
        </p:nvSpPr>
        <p:spPr>
          <a:xfrm>
            <a:off x="4250725" y="6396335"/>
            <a:ext cx="8047442" cy="307777"/>
          </a:xfrm>
          <a:prstGeom prst="rect">
            <a:avLst/>
          </a:prstGeom>
          <a:noFill/>
        </p:spPr>
        <p:txBody>
          <a:bodyPr wrap="square" rtlCol="0">
            <a:spAutoFit/>
          </a:bodyPr>
          <a:lstStyle/>
          <a:p>
            <a:pPr rtl="0">
              <a:spcBef>
                <a:spcPts val="0"/>
              </a:spcBef>
              <a:spcAft>
                <a:spcPts val="0"/>
              </a:spcAft>
            </a:pPr>
            <a:r>
              <a:rPr lang="pt-BR" sz="1400" dirty="0"/>
              <a:t>               </a:t>
            </a:r>
            <a:r>
              <a:rPr lang="pt-BR" sz="1400" dirty="0" err="1"/>
              <a:t>Bandiya</a:t>
            </a:r>
            <a:r>
              <a:rPr lang="pt-BR" sz="1400" dirty="0"/>
              <a:t> et al</a:t>
            </a:r>
            <a:r>
              <a:rPr lang="en-US" sz="1400" dirty="0"/>
              <a:t>. </a:t>
            </a:r>
            <a:r>
              <a:rPr lang="pt-BR" sz="1400" dirty="0"/>
              <a:t>Clin </a:t>
            </a:r>
            <a:r>
              <a:rPr lang="pt-BR" sz="1400" dirty="0" err="1"/>
              <a:t>Perinatol</a:t>
            </a:r>
            <a:r>
              <a:rPr lang="pt-BR" sz="1400" dirty="0"/>
              <a:t> 51 (2024) 237–252.</a:t>
            </a:r>
            <a:r>
              <a:rPr lang="en-US" sz="1400" dirty="0"/>
              <a:t>Etiology, Diagnosis, and Management of PPHN</a:t>
            </a:r>
            <a:endParaRPr lang="pt-BR" sz="1400" dirty="0">
              <a:latin typeface="+mj-lt"/>
            </a:endParaRPr>
          </a:p>
        </p:txBody>
      </p:sp>
    </p:spTree>
    <p:extLst>
      <p:ext uri="{BB962C8B-B14F-4D97-AF65-F5344CB8AC3E}">
        <p14:creationId xmlns:p14="http://schemas.microsoft.com/office/powerpoint/2010/main" val="1948124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E9B0D-EB65-00DD-7B08-1132492E6691}"/>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E52AADEE-51C8-1659-A916-08663682F0D3}"/>
              </a:ext>
            </a:extLst>
          </p:cNvPr>
          <p:cNvSpPr>
            <a:spLocks noGrp="1"/>
          </p:cNvSpPr>
          <p:nvPr>
            <p:ph type="title"/>
          </p:nvPr>
        </p:nvSpPr>
        <p:spPr/>
        <p:txBody>
          <a:bodyPr/>
          <a:lstStyle/>
          <a:p>
            <a:r>
              <a:rPr lang="pt-BR" dirty="0"/>
              <a:t>Princípios da manejo ventilatório na </a:t>
            </a:r>
            <a:r>
              <a:rPr lang="pt-BR" dirty="0" err="1"/>
              <a:t>hdc</a:t>
            </a:r>
            <a:endParaRPr lang="pt-BR" dirty="0"/>
          </a:p>
        </p:txBody>
      </p:sp>
      <p:sp>
        <p:nvSpPr>
          <p:cNvPr id="4" name="Espaço Reservado para Conteúdo 3">
            <a:extLst>
              <a:ext uri="{FF2B5EF4-FFF2-40B4-BE49-F238E27FC236}">
                <a16:creationId xmlns:a16="http://schemas.microsoft.com/office/drawing/2014/main" id="{37BB572C-FFB3-14AE-23C2-864A9A56119A}"/>
              </a:ext>
            </a:extLst>
          </p:cNvPr>
          <p:cNvSpPr>
            <a:spLocks noGrp="1"/>
          </p:cNvSpPr>
          <p:nvPr>
            <p:ph idx="1"/>
          </p:nvPr>
        </p:nvSpPr>
        <p:spPr>
          <a:xfrm>
            <a:off x="581192" y="2477606"/>
            <a:ext cx="11029950" cy="3678238"/>
          </a:xfrm>
        </p:spPr>
        <p:txBody>
          <a:bodyPr>
            <a:normAutofit fontScale="25000" lnSpcReduction="20000"/>
          </a:bodyPr>
          <a:lstStyle/>
          <a:p>
            <a:pPr marL="0" indent="0">
              <a:buNone/>
            </a:pPr>
            <a:endParaRPr lang="pt-BR" b="1" dirty="0"/>
          </a:p>
          <a:p>
            <a:pPr>
              <a:buFont typeface="Wingdings" panose="05000000000000000000" pitchFamily="2" charset="2"/>
              <a:buChar char="Ø"/>
            </a:pPr>
            <a:endParaRPr lang="pt-BR" dirty="0"/>
          </a:p>
          <a:p>
            <a:pPr>
              <a:buFont typeface="Wingdings" panose="05000000000000000000" pitchFamily="2" charset="2"/>
              <a:buChar char="§"/>
            </a:pPr>
            <a:r>
              <a:rPr lang="pt-BR" sz="8000" b="1" dirty="0">
                <a:latin typeface="Calibri" panose="020F0502020204030204" pitchFamily="34" charset="0"/>
                <a:cs typeface="Calibri" panose="020F0502020204030204" pitchFamily="34" charset="0"/>
              </a:rPr>
              <a:t>Modo inicial</a:t>
            </a:r>
            <a:r>
              <a:rPr lang="pt-BR" sz="8000" dirty="0">
                <a:latin typeface="Calibri" panose="020F0502020204030204" pitchFamily="34" charset="0"/>
                <a:cs typeface="Calibri" panose="020F0502020204030204" pitchFamily="34" charset="0"/>
              </a:rPr>
              <a:t>: </a:t>
            </a:r>
            <a:r>
              <a:rPr lang="pt-BR" sz="8000" b="1" dirty="0">
                <a:latin typeface="Calibri" panose="020F0502020204030204" pitchFamily="34" charset="0"/>
                <a:cs typeface="Calibri" panose="020F0502020204030204" pitchFamily="34" charset="0"/>
              </a:rPr>
              <a:t>ventilação convencional </a:t>
            </a:r>
            <a:r>
              <a:rPr lang="pt-BR" sz="8000" dirty="0">
                <a:latin typeface="Calibri" panose="020F0502020204030204" pitchFamily="34" charset="0"/>
                <a:cs typeface="Calibri" panose="020F0502020204030204" pitchFamily="34" charset="0"/>
              </a:rPr>
              <a:t>(VMC) ou </a:t>
            </a:r>
            <a:r>
              <a:rPr lang="pt-BR" sz="8000" b="1" dirty="0">
                <a:latin typeface="Calibri" panose="020F0502020204030204" pitchFamily="34" charset="0"/>
                <a:cs typeface="Calibri" panose="020F0502020204030204" pitchFamily="34" charset="0"/>
              </a:rPr>
              <a:t>ventilação de alta frequência</a:t>
            </a:r>
            <a:r>
              <a:rPr lang="pt-BR" sz="8000" dirty="0">
                <a:latin typeface="Calibri" panose="020F0502020204030204" pitchFamily="34" charset="0"/>
                <a:cs typeface="Calibri" panose="020F0502020204030204" pitchFamily="34" charset="0"/>
              </a:rPr>
              <a:t> (VHF) &gt; depende da prática da unidade</a:t>
            </a:r>
          </a:p>
          <a:p>
            <a:pPr>
              <a:buFont typeface="Wingdings" panose="05000000000000000000" pitchFamily="2" charset="2"/>
              <a:buChar char="§"/>
            </a:pPr>
            <a:r>
              <a:rPr lang="pt-BR" sz="8000" dirty="0">
                <a:latin typeface="Calibri" panose="020F0502020204030204" pitchFamily="34" charset="0"/>
                <a:cs typeface="Calibri" panose="020F0502020204030204" pitchFamily="34" charset="0"/>
              </a:rPr>
              <a:t>VMC: </a:t>
            </a:r>
            <a:r>
              <a:rPr lang="pt-BR" sz="8000" b="1" dirty="0">
                <a:latin typeface="Calibri" panose="020F0502020204030204" pitchFamily="34" charset="0"/>
                <a:cs typeface="Calibri" panose="020F0502020204030204" pitchFamily="34" charset="0"/>
              </a:rPr>
              <a:t>FR 40–60 IRPM e uma PEEP de 5 cm H2O </a:t>
            </a:r>
            <a:r>
              <a:rPr lang="pt-BR" sz="8000" dirty="0">
                <a:latin typeface="Calibri" panose="020F0502020204030204" pitchFamily="34" charset="0"/>
                <a:cs typeface="Calibri" panose="020F0502020204030204" pitchFamily="34" charset="0"/>
              </a:rPr>
              <a:t>é padrão em muitas instituições</a:t>
            </a:r>
          </a:p>
          <a:p>
            <a:pPr>
              <a:buFont typeface="Wingdings" panose="05000000000000000000" pitchFamily="2" charset="2"/>
              <a:buChar char="§"/>
            </a:pPr>
            <a:r>
              <a:rPr lang="pt-BR" sz="8000" dirty="0">
                <a:latin typeface="Calibri" panose="020F0502020204030204" pitchFamily="34" charset="0"/>
                <a:cs typeface="Calibri" panose="020F0502020204030204" pitchFamily="34" charset="0"/>
              </a:rPr>
              <a:t>PEEP tão baixo quanto 2 ou 3 cm H2O pode ser benéfico, mas não foi estudado na sala de parto ou no ambiente pré-operatório!</a:t>
            </a:r>
          </a:p>
          <a:p>
            <a:pPr>
              <a:buFont typeface="Wingdings" panose="05000000000000000000" pitchFamily="2" charset="2"/>
              <a:buChar char="§"/>
            </a:pPr>
            <a:r>
              <a:rPr lang="pt-BR" sz="8000" b="1" dirty="0">
                <a:latin typeface="Calibri" panose="020F0502020204030204" pitchFamily="34" charset="0"/>
                <a:cs typeface="Calibri" panose="020F0502020204030204" pitchFamily="34" charset="0"/>
              </a:rPr>
              <a:t>O surfactante </a:t>
            </a:r>
            <a:r>
              <a:rPr lang="pt-BR" sz="8000" dirty="0">
                <a:latin typeface="Calibri" panose="020F0502020204030204" pitchFamily="34" charset="0"/>
                <a:cs typeface="Calibri" panose="020F0502020204030204" pitchFamily="34" charset="0"/>
              </a:rPr>
              <a:t>não deve ser usado rotineiramente em HDC, com base na falta de impacto no tempo de intubação e no uso da duração do ECMO</a:t>
            </a:r>
          </a:p>
          <a:p>
            <a:pPr>
              <a:buFont typeface="Wingdings" panose="05000000000000000000" pitchFamily="2" charset="2"/>
              <a:buChar char="§"/>
            </a:pPr>
            <a:r>
              <a:rPr lang="pt-BR" sz="8000" dirty="0">
                <a:latin typeface="Calibri" panose="020F0502020204030204" pitchFamily="34" charset="0"/>
                <a:cs typeface="Calibri" panose="020F0502020204030204" pitchFamily="34" charset="0"/>
              </a:rPr>
              <a:t>O surfactante pode ser considerado em neonatos com HDC que são prematuros, têm evidências de síndrome do desconforto respiratório em radiografias de tórax </a:t>
            </a:r>
          </a:p>
          <a:p>
            <a:pPr>
              <a:buFont typeface="Wingdings" panose="05000000000000000000" pitchFamily="2" charset="2"/>
              <a:buChar char="§"/>
            </a:pPr>
            <a:r>
              <a:rPr lang="pt-BR" sz="8000" dirty="0">
                <a:latin typeface="Calibri" panose="020F0502020204030204" pitchFamily="34" charset="0"/>
                <a:cs typeface="Calibri" panose="020F0502020204030204" pitchFamily="34" charset="0"/>
              </a:rPr>
              <a:t>O pulmão contralateral deve expandir de 8-9 costelas independentemente do modo ventilatório</a:t>
            </a:r>
          </a:p>
          <a:p>
            <a:pPr>
              <a:buFont typeface="Wingdings" panose="05000000000000000000" pitchFamily="2" charset="2"/>
              <a:buChar char="§"/>
            </a:pPr>
            <a:endParaRPr lang="pt-BR" sz="8000" dirty="0">
              <a:solidFill>
                <a:schemeClr val="tx1"/>
              </a:solidFill>
              <a:latin typeface="Calibri" panose="020F0502020204030204" pitchFamily="34" charset="0"/>
              <a:cs typeface="Calibri" panose="020F0502020204030204" pitchFamily="34" charset="0"/>
            </a:endParaRPr>
          </a:p>
          <a:p>
            <a:pPr rtl="0" fontAlgn="base">
              <a:spcBef>
                <a:spcPts val="1400"/>
              </a:spcBef>
              <a:spcAft>
                <a:spcPts val="0"/>
              </a:spcAft>
              <a:buFont typeface="Wingdings" panose="05000000000000000000" pitchFamily="2" charset="2"/>
              <a:buChar char="§"/>
            </a:pPr>
            <a:endParaRPr lang="pt-BR" sz="8000" b="1" dirty="0">
              <a:solidFill>
                <a:schemeClr val="tx1"/>
              </a:solidFill>
              <a:latin typeface="Calibri" panose="020F0502020204030204" pitchFamily="34" charset="0"/>
              <a:cs typeface="Calibri" panose="020F0502020204030204" pitchFamily="34" charset="0"/>
            </a:endParaRPr>
          </a:p>
          <a:p>
            <a:endParaRPr lang="pt-BR" dirty="0"/>
          </a:p>
          <a:p>
            <a:pPr marL="914400" lvl="1" indent="-457200">
              <a:buFont typeface="+mj-lt"/>
              <a:buAutoNum type="arabicParenR"/>
            </a:pPr>
            <a:endParaRPr lang="pt-BR" dirty="0"/>
          </a:p>
          <a:p>
            <a:endParaRPr lang="pt-BR" dirty="0"/>
          </a:p>
        </p:txBody>
      </p:sp>
      <p:sp>
        <p:nvSpPr>
          <p:cNvPr id="5" name="CaixaDeTexto 4">
            <a:extLst>
              <a:ext uri="{FF2B5EF4-FFF2-40B4-BE49-F238E27FC236}">
                <a16:creationId xmlns:a16="http://schemas.microsoft.com/office/drawing/2014/main" id="{C556D79F-789C-9C54-A96F-9183EB9139CE}"/>
              </a:ext>
            </a:extLst>
          </p:cNvPr>
          <p:cNvSpPr txBox="1"/>
          <p:nvPr/>
        </p:nvSpPr>
        <p:spPr>
          <a:xfrm>
            <a:off x="6095999" y="6405397"/>
            <a:ext cx="7120270" cy="338554"/>
          </a:xfrm>
          <a:prstGeom prst="rect">
            <a:avLst/>
          </a:prstGeom>
          <a:noFill/>
        </p:spPr>
        <p:txBody>
          <a:bodyPr wrap="square" rtlCol="0">
            <a:spAutoFit/>
          </a:bodyPr>
          <a:lstStyle/>
          <a:p>
            <a:r>
              <a:rPr lang="da-DK" sz="1600" dirty="0"/>
              <a:t>S.M. Kunisaki et al. </a:t>
            </a:r>
            <a:r>
              <a:rPr lang="en-US" sz="1600" dirty="0"/>
              <a:t>Seminars in Pediatric Surgery 33 (2024) 151439</a:t>
            </a:r>
            <a:endParaRPr lang="pt-BR" sz="1600" dirty="0"/>
          </a:p>
        </p:txBody>
      </p:sp>
    </p:spTree>
    <p:extLst>
      <p:ext uri="{BB962C8B-B14F-4D97-AF65-F5344CB8AC3E}">
        <p14:creationId xmlns:p14="http://schemas.microsoft.com/office/powerpoint/2010/main" val="21299997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16BD2FC1-6865-A640-B4EA-7442FDF33064}"/>
              </a:ext>
            </a:extLst>
          </p:cNvPr>
          <p:cNvPicPr>
            <a:picLocks noChangeAspect="1"/>
          </p:cNvPicPr>
          <p:nvPr/>
        </p:nvPicPr>
        <p:blipFill>
          <a:blip r:embed="rId2"/>
          <a:srcRect l="14375" t="28095" r="15982" b="15080"/>
          <a:stretch/>
        </p:blipFill>
        <p:spPr>
          <a:xfrm>
            <a:off x="569406" y="851696"/>
            <a:ext cx="11230707" cy="5154608"/>
          </a:xfrm>
          <a:prstGeom prst="rect">
            <a:avLst/>
          </a:prstGeom>
        </p:spPr>
      </p:pic>
    </p:spTree>
    <p:extLst>
      <p:ext uri="{BB962C8B-B14F-4D97-AF65-F5344CB8AC3E}">
        <p14:creationId xmlns:p14="http://schemas.microsoft.com/office/powerpoint/2010/main" val="42050841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3A55DC75-4F6D-7D42-F280-B64EBCE3D2C1}"/>
              </a:ext>
            </a:extLst>
          </p:cNvPr>
          <p:cNvPicPr>
            <a:picLocks noChangeAspect="1"/>
          </p:cNvPicPr>
          <p:nvPr/>
        </p:nvPicPr>
        <p:blipFill>
          <a:blip r:embed="rId2"/>
          <a:srcRect l="15001" t="25115" r="16016" b="6695"/>
          <a:stretch/>
        </p:blipFill>
        <p:spPr>
          <a:xfrm>
            <a:off x="1556184" y="1356842"/>
            <a:ext cx="9079630" cy="5048555"/>
          </a:xfrm>
          <a:prstGeom prst="rect">
            <a:avLst/>
          </a:prstGeom>
        </p:spPr>
      </p:pic>
      <p:sp>
        <p:nvSpPr>
          <p:cNvPr id="3" name="CaixaDeTexto 2">
            <a:extLst>
              <a:ext uri="{FF2B5EF4-FFF2-40B4-BE49-F238E27FC236}">
                <a16:creationId xmlns:a16="http://schemas.microsoft.com/office/drawing/2014/main" id="{1CF849D5-12CE-8415-85AF-1FE434CCE023}"/>
              </a:ext>
            </a:extLst>
          </p:cNvPr>
          <p:cNvSpPr txBox="1"/>
          <p:nvPr/>
        </p:nvSpPr>
        <p:spPr>
          <a:xfrm>
            <a:off x="6095999" y="6405397"/>
            <a:ext cx="7120270" cy="338554"/>
          </a:xfrm>
          <a:prstGeom prst="rect">
            <a:avLst/>
          </a:prstGeom>
          <a:noFill/>
        </p:spPr>
        <p:txBody>
          <a:bodyPr wrap="square" rtlCol="0">
            <a:spAutoFit/>
          </a:bodyPr>
          <a:lstStyle/>
          <a:p>
            <a:r>
              <a:rPr lang="da-DK" sz="1600" dirty="0"/>
              <a:t>S.M. Kunisaki et al. </a:t>
            </a:r>
            <a:r>
              <a:rPr lang="en-US" sz="1600" dirty="0"/>
              <a:t>Seminars in Pediatric Surgery 33 (2024) 151439</a:t>
            </a:r>
            <a:endParaRPr lang="pt-BR" sz="1600" dirty="0"/>
          </a:p>
        </p:txBody>
      </p:sp>
      <p:sp>
        <p:nvSpPr>
          <p:cNvPr id="4" name="Quadro 3">
            <a:extLst>
              <a:ext uri="{FF2B5EF4-FFF2-40B4-BE49-F238E27FC236}">
                <a16:creationId xmlns:a16="http://schemas.microsoft.com/office/drawing/2014/main" id="{E8CE7386-838A-13D7-7BDC-1519E6D1E7B0}"/>
              </a:ext>
            </a:extLst>
          </p:cNvPr>
          <p:cNvSpPr/>
          <p:nvPr/>
        </p:nvSpPr>
        <p:spPr>
          <a:xfrm>
            <a:off x="494268" y="672877"/>
            <a:ext cx="11034585" cy="562799"/>
          </a:xfrm>
          <a:prstGeom prst="frame">
            <a:avLst>
              <a:gd name="adj1" fmla="val 231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tx1"/>
                </a:solidFill>
              </a:rPr>
              <a:t>EFEITOS DA VENTILAÇÃO NA RESISTÊNCIA VASCULAR PULMONAR</a:t>
            </a:r>
          </a:p>
        </p:txBody>
      </p:sp>
      <p:sp>
        <p:nvSpPr>
          <p:cNvPr id="5" name="CaixaDeTexto 4">
            <a:extLst>
              <a:ext uri="{FF2B5EF4-FFF2-40B4-BE49-F238E27FC236}">
                <a16:creationId xmlns:a16="http://schemas.microsoft.com/office/drawing/2014/main" id="{5BAE44EA-85B6-7377-3224-40F709625285}"/>
              </a:ext>
            </a:extLst>
          </p:cNvPr>
          <p:cNvSpPr txBox="1"/>
          <p:nvPr/>
        </p:nvSpPr>
        <p:spPr>
          <a:xfrm>
            <a:off x="549107" y="2024082"/>
            <a:ext cx="2014154" cy="3139321"/>
          </a:xfrm>
          <a:prstGeom prst="rect">
            <a:avLst/>
          </a:prstGeom>
          <a:noFill/>
        </p:spPr>
        <p:txBody>
          <a:bodyPr wrap="square" rtlCol="0">
            <a:spAutoFit/>
          </a:bodyPr>
          <a:lstStyle/>
          <a:p>
            <a:r>
              <a:rPr lang="pt-BR" b="1" dirty="0"/>
              <a:t>Modo inicial de ventilação mecânica: </a:t>
            </a:r>
          </a:p>
          <a:p>
            <a:r>
              <a:rPr lang="pt-BR" dirty="0"/>
              <a:t>VC</a:t>
            </a:r>
            <a:r>
              <a:rPr lang="pt-BR" b="1" dirty="0"/>
              <a:t> </a:t>
            </a:r>
            <a:r>
              <a:rPr lang="pt-BR" dirty="0"/>
              <a:t>menor (4-5 ml/kg)</a:t>
            </a:r>
          </a:p>
          <a:p>
            <a:r>
              <a:rPr lang="pt-BR" dirty="0"/>
              <a:t>FR maior (60 </a:t>
            </a:r>
            <a:r>
              <a:rPr lang="pt-BR" dirty="0" err="1"/>
              <a:t>irpm</a:t>
            </a:r>
            <a:r>
              <a:rPr lang="pt-BR" dirty="0"/>
              <a:t>), Ti menor (0,3 a 0,5) </a:t>
            </a:r>
          </a:p>
          <a:p>
            <a:r>
              <a:rPr lang="pt-BR" dirty="0"/>
              <a:t>Para atingir uma PIP 25 cmH20, PEEP 4 a 5 cm H20 </a:t>
            </a:r>
          </a:p>
        </p:txBody>
      </p:sp>
    </p:spTree>
    <p:extLst>
      <p:ext uri="{BB962C8B-B14F-4D97-AF65-F5344CB8AC3E}">
        <p14:creationId xmlns:p14="http://schemas.microsoft.com/office/powerpoint/2010/main" val="27978897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192C4E-6273-F80E-CB02-9959607735B6}"/>
            </a:ext>
          </a:extLst>
        </p:cNvPr>
        <p:cNvGrpSpPr/>
        <p:nvPr/>
      </p:nvGrpSpPr>
      <p:grpSpPr>
        <a:xfrm>
          <a:off x="0" y="0"/>
          <a:ext cx="0" cy="0"/>
          <a:chOff x="0" y="0"/>
          <a:chExt cx="0" cy="0"/>
        </a:xfrm>
      </p:grpSpPr>
      <p:sp>
        <p:nvSpPr>
          <p:cNvPr id="3" name="CaixaDeTexto 2">
            <a:extLst>
              <a:ext uri="{FF2B5EF4-FFF2-40B4-BE49-F238E27FC236}">
                <a16:creationId xmlns:a16="http://schemas.microsoft.com/office/drawing/2014/main" id="{C3A74AF3-88E4-982A-A2BD-26C2205AA733}"/>
              </a:ext>
            </a:extLst>
          </p:cNvPr>
          <p:cNvSpPr txBox="1"/>
          <p:nvPr/>
        </p:nvSpPr>
        <p:spPr>
          <a:xfrm>
            <a:off x="6095999" y="6405397"/>
            <a:ext cx="7120270" cy="338554"/>
          </a:xfrm>
          <a:prstGeom prst="rect">
            <a:avLst/>
          </a:prstGeom>
          <a:noFill/>
        </p:spPr>
        <p:txBody>
          <a:bodyPr wrap="square" rtlCol="0">
            <a:spAutoFit/>
          </a:bodyPr>
          <a:lstStyle/>
          <a:p>
            <a:r>
              <a:rPr lang="da-DK" sz="1600" dirty="0"/>
              <a:t>S.M. Kunisaki et al. </a:t>
            </a:r>
            <a:r>
              <a:rPr lang="en-US" sz="1600" dirty="0"/>
              <a:t>Seminars in Pediatric Surgery 33 (2024) 151439</a:t>
            </a:r>
            <a:endParaRPr lang="pt-BR" sz="1600" dirty="0"/>
          </a:p>
        </p:txBody>
      </p:sp>
      <p:sp>
        <p:nvSpPr>
          <p:cNvPr id="4" name="Quadro 3">
            <a:extLst>
              <a:ext uri="{FF2B5EF4-FFF2-40B4-BE49-F238E27FC236}">
                <a16:creationId xmlns:a16="http://schemas.microsoft.com/office/drawing/2014/main" id="{C87B622A-DDCA-1EEA-D18C-630915EDC069}"/>
              </a:ext>
            </a:extLst>
          </p:cNvPr>
          <p:cNvSpPr/>
          <p:nvPr/>
        </p:nvSpPr>
        <p:spPr>
          <a:xfrm>
            <a:off x="494268" y="672877"/>
            <a:ext cx="11034585" cy="562799"/>
          </a:xfrm>
          <a:prstGeom prst="frame">
            <a:avLst>
              <a:gd name="adj1" fmla="val 231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tx1"/>
                </a:solidFill>
              </a:rPr>
              <a:t>EFEITOS DA VENTILAÇÃO NA RESISTÊNCIA VASCULAR PULMONAR</a:t>
            </a:r>
          </a:p>
        </p:txBody>
      </p:sp>
      <p:pic>
        <p:nvPicPr>
          <p:cNvPr id="5" name="Imagem 4">
            <a:extLst>
              <a:ext uri="{FF2B5EF4-FFF2-40B4-BE49-F238E27FC236}">
                <a16:creationId xmlns:a16="http://schemas.microsoft.com/office/drawing/2014/main" id="{19745C49-7E83-2D51-0D9D-437F0256797E}"/>
              </a:ext>
            </a:extLst>
          </p:cNvPr>
          <p:cNvPicPr>
            <a:picLocks noChangeAspect="1"/>
          </p:cNvPicPr>
          <p:nvPr/>
        </p:nvPicPr>
        <p:blipFill>
          <a:blip r:embed="rId2"/>
          <a:srcRect l="7761" t="26977" r="9128" b="6694"/>
          <a:stretch/>
        </p:blipFill>
        <p:spPr>
          <a:xfrm>
            <a:off x="1178490" y="1636297"/>
            <a:ext cx="10132828" cy="4548826"/>
          </a:xfrm>
          <a:prstGeom prst="rect">
            <a:avLst/>
          </a:prstGeom>
        </p:spPr>
      </p:pic>
      <p:sp>
        <p:nvSpPr>
          <p:cNvPr id="6" name="Sinal de Multiplicação 5">
            <a:extLst>
              <a:ext uri="{FF2B5EF4-FFF2-40B4-BE49-F238E27FC236}">
                <a16:creationId xmlns:a16="http://schemas.microsoft.com/office/drawing/2014/main" id="{D80FD560-7B95-9FF6-4D57-88545B3BF0FE}"/>
              </a:ext>
            </a:extLst>
          </p:cNvPr>
          <p:cNvSpPr/>
          <p:nvPr/>
        </p:nvSpPr>
        <p:spPr>
          <a:xfrm>
            <a:off x="1091992" y="1416022"/>
            <a:ext cx="736807" cy="998243"/>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Imagem 6" descr="Ícone&#10;&#10;Descrição gerada automaticamente com confiança média">
            <a:extLst>
              <a:ext uri="{FF2B5EF4-FFF2-40B4-BE49-F238E27FC236}">
                <a16:creationId xmlns:a16="http://schemas.microsoft.com/office/drawing/2014/main" id="{0C5DD391-3EDA-0C21-8CEA-986BBC132786}"/>
              </a:ext>
            </a:extLst>
          </p:cNvPr>
          <p:cNvPicPr>
            <a:picLocks noChangeAspect="1"/>
          </p:cNvPicPr>
          <p:nvPr/>
        </p:nvPicPr>
        <p:blipFill>
          <a:blip r:embed="rId3">
            <a:extLst>
              <a:ext uri="{28A0092B-C50C-407E-A947-70E740481C1C}">
                <a14:useLocalDpi xmlns:a14="http://schemas.microsoft.com/office/drawing/2010/main" val="0"/>
              </a:ext>
            </a:extLst>
          </a:blip>
          <a:srcRect l="18304" t="16984" r="18688" b="23481"/>
          <a:stretch/>
        </p:blipFill>
        <p:spPr>
          <a:xfrm>
            <a:off x="10043534" y="1416023"/>
            <a:ext cx="1056474" cy="998243"/>
          </a:xfrm>
          <a:prstGeom prst="rect">
            <a:avLst/>
          </a:prstGeom>
        </p:spPr>
      </p:pic>
    </p:spTree>
    <p:extLst>
      <p:ext uri="{BB962C8B-B14F-4D97-AF65-F5344CB8AC3E}">
        <p14:creationId xmlns:p14="http://schemas.microsoft.com/office/powerpoint/2010/main" val="7723963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E82E5-1AB5-FC15-D37B-E007C79F75F7}"/>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E06D7943-E748-770A-5DA0-32611252265B}"/>
              </a:ext>
            </a:extLst>
          </p:cNvPr>
          <p:cNvSpPr>
            <a:spLocks noGrp="1"/>
          </p:cNvSpPr>
          <p:nvPr>
            <p:ph type="title"/>
          </p:nvPr>
        </p:nvSpPr>
        <p:spPr/>
        <p:txBody>
          <a:bodyPr/>
          <a:lstStyle/>
          <a:p>
            <a:r>
              <a:rPr lang="pt-BR" dirty="0"/>
              <a:t>ECMO</a:t>
            </a:r>
          </a:p>
        </p:txBody>
      </p:sp>
      <p:sp>
        <p:nvSpPr>
          <p:cNvPr id="4" name="Espaço Reservado para Conteúdo 3">
            <a:extLst>
              <a:ext uri="{FF2B5EF4-FFF2-40B4-BE49-F238E27FC236}">
                <a16:creationId xmlns:a16="http://schemas.microsoft.com/office/drawing/2014/main" id="{4A430519-27F6-6F17-89AA-90E4C73E00A9}"/>
              </a:ext>
            </a:extLst>
          </p:cNvPr>
          <p:cNvSpPr>
            <a:spLocks noGrp="1"/>
          </p:cNvSpPr>
          <p:nvPr>
            <p:ph idx="1"/>
          </p:nvPr>
        </p:nvSpPr>
        <p:spPr>
          <a:xfrm>
            <a:off x="581192" y="2896436"/>
            <a:ext cx="11029950" cy="3678238"/>
          </a:xfrm>
        </p:spPr>
        <p:txBody>
          <a:bodyPr>
            <a:normAutofit fontScale="92500" lnSpcReduction="10000"/>
          </a:bodyPr>
          <a:lstStyle/>
          <a:p>
            <a:pPr marL="0" indent="0">
              <a:buNone/>
            </a:pPr>
            <a:endParaRPr lang="pt-BR" b="1" dirty="0"/>
          </a:p>
          <a:p>
            <a:pPr>
              <a:buFont typeface="Wingdings" panose="05000000000000000000" pitchFamily="2" charset="2"/>
              <a:buChar char="Ø"/>
            </a:pPr>
            <a:endParaRPr lang="pt-BR" dirty="0"/>
          </a:p>
          <a:p>
            <a:pPr>
              <a:buFont typeface="Wingdings" panose="05000000000000000000" pitchFamily="2" charset="2"/>
              <a:buChar char="§"/>
            </a:pPr>
            <a:r>
              <a:rPr lang="pt-BR" sz="2600" dirty="0">
                <a:solidFill>
                  <a:schemeClr val="tx1"/>
                </a:solidFill>
                <a:latin typeface="Calibri" panose="020F0502020204030204" pitchFamily="34" charset="0"/>
                <a:cs typeface="Calibri" panose="020F0502020204030204" pitchFamily="34" charset="0"/>
              </a:rPr>
              <a:t>Falha no manejo ventilatório</a:t>
            </a:r>
          </a:p>
          <a:p>
            <a:pPr>
              <a:buFont typeface="Wingdings" panose="05000000000000000000" pitchFamily="2" charset="2"/>
              <a:buChar char="§"/>
            </a:pPr>
            <a:r>
              <a:rPr lang="pt-BR" sz="2600" b="1" dirty="0">
                <a:solidFill>
                  <a:schemeClr val="tx1"/>
                </a:solidFill>
                <a:latin typeface="Calibri" panose="020F0502020204030204" pitchFamily="34" charset="0"/>
                <a:cs typeface="Calibri" panose="020F0502020204030204" pitchFamily="34" charset="0"/>
              </a:rPr>
              <a:t>Critérios</a:t>
            </a:r>
            <a:r>
              <a:rPr lang="pt-BR" sz="2600" dirty="0">
                <a:solidFill>
                  <a:schemeClr val="tx1"/>
                </a:solidFill>
                <a:latin typeface="Calibri" panose="020F0502020204030204" pitchFamily="34" charset="0"/>
                <a:cs typeface="Calibri" panose="020F0502020204030204" pitchFamily="34" charset="0"/>
              </a:rPr>
              <a:t> (não são bem estabelecidos):</a:t>
            </a:r>
          </a:p>
          <a:p>
            <a:pPr marL="742950" lvl="1" indent="-285750">
              <a:buFont typeface="Arial" panose="020B0604020202020204" pitchFamily="34" charset="0"/>
              <a:buChar char="•"/>
            </a:pPr>
            <a:r>
              <a:rPr lang="pt-BR" sz="2100" dirty="0">
                <a:latin typeface="Calibri" panose="020F0502020204030204" pitchFamily="34" charset="0"/>
                <a:cs typeface="Calibri" panose="020F0502020204030204" pitchFamily="34" charset="0"/>
              </a:rPr>
              <a:t>(IO) de &gt;25–40 ao longo de 2–4 h e/ou relações PaO2/FiO2 de &lt;80 com altos requisitos de ventilação mecânica (por exemplo, PIP&gt;25 cm H2O em CMV ou </a:t>
            </a:r>
            <a:r>
              <a:rPr lang="pt-BR" sz="2100" dirty="0" err="1">
                <a:latin typeface="Calibri" panose="020F0502020204030204" pitchFamily="34" charset="0"/>
                <a:cs typeface="Calibri" panose="020F0502020204030204" pitchFamily="34" charset="0"/>
              </a:rPr>
              <a:t>Paw</a:t>
            </a:r>
            <a:r>
              <a:rPr lang="pt-BR" sz="2100" dirty="0">
                <a:latin typeface="Calibri" panose="020F0502020204030204" pitchFamily="34" charset="0"/>
                <a:cs typeface="Calibri" panose="020F0502020204030204" pitchFamily="34" charset="0"/>
              </a:rPr>
              <a:t>&gt;17–20 cm H2O em HFOV) como diretrizes de limiar para </a:t>
            </a:r>
            <a:r>
              <a:rPr lang="pt-BR" sz="2100" dirty="0" err="1">
                <a:latin typeface="Calibri" panose="020F0502020204030204" pitchFamily="34" charset="0"/>
                <a:cs typeface="Calibri" panose="020F0502020204030204" pitchFamily="34" charset="0"/>
              </a:rPr>
              <a:t>canulação</a:t>
            </a:r>
            <a:endParaRPr lang="pt-BR" sz="2100" dirty="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pt-BR" sz="2100" dirty="0">
                <a:latin typeface="Calibri" panose="020F0502020204030204" pitchFamily="34" charset="0"/>
                <a:cs typeface="Calibri" panose="020F0502020204030204" pitchFamily="34" charset="0"/>
              </a:rPr>
              <a:t>Descompensação cardíaca manifestada como hipoperfusão de órgãos, hipotensão apesar do uso de dois agentes vasoativos, e/ou lactato persistente &gt;4 mmol/L também foram descritos como em indicações </a:t>
            </a:r>
          </a:p>
          <a:p>
            <a:pPr lvl="1">
              <a:buFont typeface="Arial" panose="020B0604020202020204" pitchFamily="34" charset="0"/>
              <a:buChar char="•"/>
            </a:pPr>
            <a:endParaRPr lang="pt-BR" sz="2200" dirty="0">
              <a:solidFill>
                <a:schemeClr val="tx1"/>
              </a:solidFill>
              <a:latin typeface="Calibri" panose="020F0502020204030204" pitchFamily="34" charset="0"/>
              <a:cs typeface="Calibri" panose="020F0502020204030204" pitchFamily="34" charset="0"/>
            </a:endParaRPr>
          </a:p>
          <a:p>
            <a:pPr>
              <a:buFont typeface="Wingdings" panose="05000000000000000000" pitchFamily="2" charset="2"/>
              <a:buChar char="§"/>
            </a:pPr>
            <a:endParaRPr lang="pt-BR" sz="2400" dirty="0">
              <a:solidFill>
                <a:schemeClr val="tx1"/>
              </a:solidFill>
            </a:endParaRPr>
          </a:p>
          <a:p>
            <a:pPr rtl="0" fontAlgn="base">
              <a:spcBef>
                <a:spcPts val="1400"/>
              </a:spcBef>
              <a:spcAft>
                <a:spcPts val="0"/>
              </a:spcAft>
              <a:buFont typeface="Wingdings" panose="05000000000000000000" pitchFamily="2" charset="2"/>
              <a:buChar char="§"/>
            </a:pPr>
            <a:endParaRPr lang="pt-BR" sz="2400" b="1" dirty="0">
              <a:solidFill>
                <a:schemeClr val="tx1"/>
              </a:solidFill>
            </a:endParaRPr>
          </a:p>
          <a:p>
            <a:endParaRPr lang="pt-BR" dirty="0"/>
          </a:p>
          <a:p>
            <a:pPr marL="914400" lvl="1" indent="-457200">
              <a:buFont typeface="+mj-lt"/>
              <a:buAutoNum type="arabicParenR"/>
            </a:pPr>
            <a:endParaRPr lang="pt-BR" dirty="0"/>
          </a:p>
          <a:p>
            <a:endParaRPr lang="pt-BR" dirty="0"/>
          </a:p>
        </p:txBody>
      </p:sp>
      <p:sp>
        <p:nvSpPr>
          <p:cNvPr id="5" name="CaixaDeTexto 4">
            <a:extLst>
              <a:ext uri="{FF2B5EF4-FFF2-40B4-BE49-F238E27FC236}">
                <a16:creationId xmlns:a16="http://schemas.microsoft.com/office/drawing/2014/main" id="{7DDBB21E-A788-ABC4-280A-C6E0E0759F5E}"/>
              </a:ext>
            </a:extLst>
          </p:cNvPr>
          <p:cNvSpPr txBox="1"/>
          <p:nvPr/>
        </p:nvSpPr>
        <p:spPr>
          <a:xfrm>
            <a:off x="6095999" y="6405397"/>
            <a:ext cx="7120270" cy="338554"/>
          </a:xfrm>
          <a:prstGeom prst="rect">
            <a:avLst/>
          </a:prstGeom>
          <a:noFill/>
        </p:spPr>
        <p:txBody>
          <a:bodyPr wrap="square" rtlCol="0">
            <a:spAutoFit/>
          </a:bodyPr>
          <a:lstStyle/>
          <a:p>
            <a:r>
              <a:rPr lang="da-DK" sz="1600" dirty="0"/>
              <a:t>S.M. Kunisaki et al. </a:t>
            </a:r>
            <a:r>
              <a:rPr lang="en-US" sz="1600" dirty="0"/>
              <a:t>Seminars in Pediatric Surgery 33 (2024) 151439</a:t>
            </a:r>
            <a:endParaRPr lang="pt-BR" sz="1600" dirty="0"/>
          </a:p>
        </p:txBody>
      </p:sp>
    </p:spTree>
    <p:extLst>
      <p:ext uri="{BB962C8B-B14F-4D97-AF65-F5344CB8AC3E}">
        <p14:creationId xmlns:p14="http://schemas.microsoft.com/office/powerpoint/2010/main" val="37594253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9ED268-A712-4F1B-0958-2DA4BFF81D1A}"/>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3CE6AB4B-26A1-03D0-BD53-AB87151EB89F}"/>
              </a:ext>
            </a:extLst>
          </p:cNvPr>
          <p:cNvSpPr>
            <a:spLocks noGrp="1"/>
          </p:cNvSpPr>
          <p:nvPr>
            <p:ph type="title"/>
          </p:nvPr>
        </p:nvSpPr>
        <p:spPr/>
        <p:txBody>
          <a:bodyPr/>
          <a:lstStyle/>
          <a:p>
            <a:r>
              <a:rPr lang="pt-BR" dirty="0"/>
              <a:t>ECMO</a:t>
            </a:r>
          </a:p>
        </p:txBody>
      </p:sp>
      <p:sp>
        <p:nvSpPr>
          <p:cNvPr id="4" name="Espaço Reservado para Conteúdo 3">
            <a:extLst>
              <a:ext uri="{FF2B5EF4-FFF2-40B4-BE49-F238E27FC236}">
                <a16:creationId xmlns:a16="http://schemas.microsoft.com/office/drawing/2014/main" id="{6FCC74EA-C0DD-E091-1C6C-99024A4A4B0F}"/>
              </a:ext>
            </a:extLst>
          </p:cNvPr>
          <p:cNvSpPr>
            <a:spLocks noGrp="1"/>
          </p:cNvSpPr>
          <p:nvPr>
            <p:ph idx="1"/>
          </p:nvPr>
        </p:nvSpPr>
        <p:spPr>
          <a:xfrm>
            <a:off x="581192" y="2896436"/>
            <a:ext cx="11029950" cy="3678238"/>
          </a:xfrm>
        </p:spPr>
        <p:txBody>
          <a:bodyPr>
            <a:normAutofit/>
          </a:bodyPr>
          <a:lstStyle/>
          <a:p>
            <a:pPr marL="0" indent="0">
              <a:buNone/>
            </a:pPr>
            <a:endParaRPr lang="pt-BR" b="1" dirty="0"/>
          </a:p>
          <a:p>
            <a:pPr>
              <a:buFont typeface="Wingdings" panose="05000000000000000000" pitchFamily="2" charset="2"/>
              <a:buChar char="Ø"/>
            </a:pPr>
            <a:endParaRPr lang="pt-BR" dirty="0"/>
          </a:p>
          <a:p>
            <a:pPr marL="285750" indent="-285750">
              <a:buFont typeface="Wingdings" panose="05000000000000000000" pitchFamily="2" charset="2"/>
              <a:buChar char="Ø"/>
            </a:pPr>
            <a:r>
              <a:rPr lang="pt-BR" sz="2800" dirty="0"/>
              <a:t> Embora possa salvar vidas, a tecnologia aumenta drasticamente tanto os custos hospitalares quanto a utilização de recursos e está associada ao seu próprio conjunto de morbidades graves:  hemorragia, acidente vascular encefálico, infecção e atraso no desenvolvimento neurológico!</a:t>
            </a:r>
          </a:p>
          <a:p>
            <a:pPr lvl="1">
              <a:buFont typeface="Arial" panose="020B0604020202020204" pitchFamily="34" charset="0"/>
              <a:buChar char="•"/>
            </a:pPr>
            <a:endParaRPr lang="pt-BR" sz="2200" dirty="0">
              <a:solidFill>
                <a:schemeClr val="tx1"/>
              </a:solidFill>
              <a:latin typeface="Calibri" panose="020F0502020204030204" pitchFamily="34" charset="0"/>
              <a:cs typeface="Calibri" panose="020F0502020204030204" pitchFamily="34" charset="0"/>
            </a:endParaRPr>
          </a:p>
          <a:p>
            <a:pPr>
              <a:buFont typeface="Wingdings" panose="05000000000000000000" pitchFamily="2" charset="2"/>
              <a:buChar char="§"/>
            </a:pPr>
            <a:endParaRPr lang="pt-BR" sz="2400" dirty="0">
              <a:solidFill>
                <a:schemeClr val="tx1"/>
              </a:solidFill>
            </a:endParaRPr>
          </a:p>
          <a:p>
            <a:pPr rtl="0" fontAlgn="base">
              <a:spcBef>
                <a:spcPts val="1400"/>
              </a:spcBef>
              <a:spcAft>
                <a:spcPts val="0"/>
              </a:spcAft>
              <a:buFont typeface="Wingdings" panose="05000000000000000000" pitchFamily="2" charset="2"/>
              <a:buChar char="§"/>
            </a:pPr>
            <a:endParaRPr lang="pt-BR" sz="2400" b="1" dirty="0">
              <a:solidFill>
                <a:schemeClr val="tx1"/>
              </a:solidFill>
            </a:endParaRPr>
          </a:p>
          <a:p>
            <a:endParaRPr lang="pt-BR" dirty="0"/>
          </a:p>
          <a:p>
            <a:pPr marL="914400" lvl="1" indent="-457200">
              <a:buFont typeface="+mj-lt"/>
              <a:buAutoNum type="arabicParenR"/>
            </a:pPr>
            <a:endParaRPr lang="pt-BR" dirty="0"/>
          </a:p>
          <a:p>
            <a:endParaRPr lang="pt-BR" dirty="0"/>
          </a:p>
        </p:txBody>
      </p:sp>
      <p:sp>
        <p:nvSpPr>
          <p:cNvPr id="5" name="CaixaDeTexto 4">
            <a:extLst>
              <a:ext uri="{FF2B5EF4-FFF2-40B4-BE49-F238E27FC236}">
                <a16:creationId xmlns:a16="http://schemas.microsoft.com/office/drawing/2014/main" id="{B02EB3CE-5C27-C43C-4388-7C720698C3CC}"/>
              </a:ext>
            </a:extLst>
          </p:cNvPr>
          <p:cNvSpPr txBox="1"/>
          <p:nvPr/>
        </p:nvSpPr>
        <p:spPr>
          <a:xfrm>
            <a:off x="6095999" y="6405397"/>
            <a:ext cx="7120270" cy="338554"/>
          </a:xfrm>
          <a:prstGeom prst="rect">
            <a:avLst/>
          </a:prstGeom>
          <a:noFill/>
        </p:spPr>
        <p:txBody>
          <a:bodyPr wrap="square" rtlCol="0">
            <a:spAutoFit/>
          </a:bodyPr>
          <a:lstStyle/>
          <a:p>
            <a:r>
              <a:rPr lang="da-DK" sz="1600" dirty="0"/>
              <a:t>S.M. Kunisaki et al. </a:t>
            </a:r>
            <a:r>
              <a:rPr lang="en-US" sz="1600" dirty="0"/>
              <a:t>Seminars in Pediatric Surgery 33 (2024) 151439</a:t>
            </a:r>
            <a:endParaRPr lang="pt-BR" sz="1600" dirty="0"/>
          </a:p>
        </p:txBody>
      </p:sp>
    </p:spTree>
    <p:extLst>
      <p:ext uri="{BB962C8B-B14F-4D97-AF65-F5344CB8AC3E}">
        <p14:creationId xmlns:p14="http://schemas.microsoft.com/office/powerpoint/2010/main" val="26415663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95C3C-F3B7-01AB-0191-34D0D92BAC96}"/>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0A070900-4887-B93E-A42F-D381DE0A2D34}"/>
              </a:ext>
            </a:extLst>
          </p:cNvPr>
          <p:cNvSpPr>
            <a:spLocks noGrp="1"/>
          </p:cNvSpPr>
          <p:nvPr>
            <p:ph type="title"/>
          </p:nvPr>
        </p:nvSpPr>
        <p:spPr/>
        <p:txBody>
          <a:bodyPr/>
          <a:lstStyle/>
          <a:p>
            <a:r>
              <a:rPr lang="pt-BR" dirty="0"/>
              <a:t>conclusão</a:t>
            </a:r>
          </a:p>
        </p:txBody>
      </p:sp>
      <p:sp>
        <p:nvSpPr>
          <p:cNvPr id="4" name="Espaço Reservado para Conteúdo 3">
            <a:extLst>
              <a:ext uri="{FF2B5EF4-FFF2-40B4-BE49-F238E27FC236}">
                <a16:creationId xmlns:a16="http://schemas.microsoft.com/office/drawing/2014/main" id="{FB3F8DD5-DD0F-3952-9A18-2722D6B21044}"/>
              </a:ext>
            </a:extLst>
          </p:cNvPr>
          <p:cNvSpPr>
            <a:spLocks noGrp="1"/>
          </p:cNvSpPr>
          <p:nvPr>
            <p:ph idx="1"/>
          </p:nvPr>
        </p:nvSpPr>
        <p:spPr>
          <a:xfrm>
            <a:off x="581192" y="2477606"/>
            <a:ext cx="11029950" cy="3678238"/>
          </a:xfrm>
        </p:spPr>
        <p:txBody>
          <a:bodyPr>
            <a:normAutofit fontScale="70000" lnSpcReduction="20000"/>
          </a:bodyPr>
          <a:lstStyle/>
          <a:p>
            <a:pPr marL="0" indent="0">
              <a:buNone/>
            </a:pPr>
            <a:endParaRPr lang="pt-BR" b="1" dirty="0"/>
          </a:p>
          <a:p>
            <a:pPr>
              <a:buFont typeface="Wingdings" panose="05000000000000000000" pitchFamily="2" charset="2"/>
              <a:buChar char="Ø"/>
            </a:pPr>
            <a:endParaRPr lang="pt-BR" dirty="0"/>
          </a:p>
          <a:p>
            <a:pPr>
              <a:buFont typeface="Wingdings" panose="05000000000000000000" pitchFamily="2" charset="2"/>
              <a:buChar char="§"/>
            </a:pPr>
            <a:r>
              <a:rPr lang="pt-BR" sz="3100" dirty="0">
                <a:solidFill>
                  <a:schemeClr val="tx1"/>
                </a:solidFill>
                <a:latin typeface="Calibri" panose="020F0502020204030204" pitchFamily="34" charset="0"/>
                <a:cs typeface="Calibri" panose="020F0502020204030204" pitchFamily="34" charset="0"/>
              </a:rPr>
              <a:t>Nos países em desenvolvimento a aspiração de mecônio, asfixia e sepse ainda permanecem como a principal causa de HPPRN</a:t>
            </a:r>
          </a:p>
          <a:p>
            <a:pPr>
              <a:buFont typeface="Wingdings" panose="05000000000000000000" pitchFamily="2" charset="2"/>
              <a:buChar char="§"/>
            </a:pPr>
            <a:r>
              <a:rPr lang="pt-BR" sz="3100" dirty="0">
                <a:solidFill>
                  <a:schemeClr val="tx1"/>
                </a:solidFill>
                <a:latin typeface="Calibri" panose="020F0502020204030204" pitchFamily="34" charset="0"/>
                <a:cs typeface="Calibri" panose="020F0502020204030204" pitchFamily="34" charset="0"/>
              </a:rPr>
              <a:t>A maioria desses neonatos é manejada com suporte, ventilação e vasodilatadores pulmonares</a:t>
            </a:r>
          </a:p>
          <a:p>
            <a:pPr>
              <a:buFont typeface="Wingdings" panose="05000000000000000000" pitchFamily="2" charset="2"/>
              <a:buChar char="§"/>
            </a:pPr>
            <a:r>
              <a:rPr lang="pt-BR" sz="3100" dirty="0">
                <a:solidFill>
                  <a:schemeClr val="tx1"/>
                </a:solidFill>
                <a:latin typeface="Calibri" panose="020F0502020204030204" pitchFamily="34" charset="0"/>
                <a:cs typeface="Calibri" panose="020F0502020204030204" pitchFamily="34" charset="0"/>
              </a:rPr>
              <a:t>São necessários maiores estudos no manejo dos pacientes com HDC</a:t>
            </a:r>
          </a:p>
          <a:p>
            <a:pPr>
              <a:buFont typeface="Wingdings" panose="05000000000000000000" pitchFamily="2" charset="2"/>
              <a:buChar char="§"/>
            </a:pPr>
            <a:r>
              <a:rPr lang="pt-BR" sz="3100" dirty="0">
                <a:solidFill>
                  <a:schemeClr val="tx1"/>
                </a:solidFill>
                <a:latin typeface="Calibri" panose="020F0502020204030204" pitchFamily="34" charset="0"/>
                <a:cs typeface="Calibri" panose="020F0502020204030204" pitchFamily="34" charset="0"/>
              </a:rPr>
              <a:t>Os sobreviventes com HPPRN severa especialmente os que fizeram uso de ECMO estão sob maior risco de eventos adversos: ADNPM e função pulmonar prejudicada</a:t>
            </a:r>
          </a:p>
          <a:p>
            <a:pPr>
              <a:buFont typeface="Wingdings" panose="05000000000000000000" pitchFamily="2" charset="2"/>
              <a:buChar char="§"/>
            </a:pPr>
            <a:r>
              <a:rPr lang="pt-BR" sz="3100" dirty="0">
                <a:solidFill>
                  <a:schemeClr val="tx1"/>
                </a:solidFill>
                <a:latin typeface="Calibri" panose="020F0502020204030204" pitchFamily="34" charset="0"/>
                <a:cs typeface="Calibri" panose="020F0502020204030204" pitchFamily="34" charset="0"/>
              </a:rPr>
              <a:t>É necessário acompanhamento multidisciplinar a longo prazo</a:t>
            </a:r>
          </a:p>
          <a:p>
            <a:pPr>
              <a:buFont typeface="Wingdings" panose="05000000000000000000" pitchFamily="2" charset="2"/>
              <a:buChar char="§"/>
            </a:pPr>
            <a:endParaRPr lang="pt-BR" sz="2400" dirty="0">
              <a:solidFill>
                <a:schemeClr val="tx1"/>
              </a:solidFill>
              <a:latin typeface="Calibri" panose="020F0502020204030204" pitchFamily="34" charset="0"/>
              <a:cs typeface="Calibri" panose="020F0502020204030204" pitchFamily="34" charset="0"/>
            </a:endParaRPr>
          </a:p>
          <a:p>
            <a:pPr>
              <a:buFont typeface="Wingdings" panose="05000000000000000000" pitchFamily="2" charset="2"/>
              <a:buChar char="§"/>
            </a:pPr>
            <a:endParaRPr lang="pt-BR" sz="2400" b="1" dirty="0">
              <a:solidFill>
                <a:schemeClr val="tx1"/>
              </a:solidFill>
            </a:endParaRPr>
          </a:p>
          <a:p>
            <a:endParaRPr lang="pt-BR" dirty="0"/>
          </a:p>
          <a:p>
            <a:pPr marL="914400" lvl="1" indent="-457200">
              <a:buFont typeface="+mj-lt"/>
              <a:buAutoNum type="arabicParenR"/>
            </a:pPr>
            <a:endParaRPr lang="pt-BR" dirty="0"/>
          </a:p>
          <a:p>
            <a:endParaRPr lang="pt-BR" dirty="0"/>
          </a:p>
        </p:txBody>
      </p:sp>
    </p:spTree>
    <p:extLst>
      <p:ext uri="{BB962C8B-B14F-4D97-AF65-F5344CB8AC3E}">
        <p14:creationId xmlns:p14="http://schemas.microsoft.com/office/powerpoint/2010/main" val="106344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anim calcmode="lin" valueType="num">
                                      <p:cBhvr>
                                        <p:cTn id="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3" end="3"/>
                                            </p:txEl>
                                          </p:spTgt>
                                        </p:tgtEl>
                                        <p:attrNameLst>
                                          <p:attrName>style.visibility</p:attrName>
                                        </p:attrNameLst>
                                      </p:cBhvr>
                                      <p:to>
                                        <p:strVal val="visible"/>
                                      </p:to>
                                    </p:set>
                                    <p:animEffect transition="in" filter="fade">
                                      <p:cBhvr>
                                        <p:cTn id="14" dur="1000"/>
                                        <p:tgtEl>
                                          <p:spTgt spid="4">
                                            <p:txEl>
                                              <p:pRg st="3" end="3"/>
                                            </p:txEl>
                                          </p:spTgt>
                                        </p:tgtEl>
                                      </p:cBhvr>
                                    </p:animEffect>
                                    <p:anim calcmode="lin" valueType="num">
                                      <p:cBhvr>
                                        <p:cTn id="1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1000"/>
                                        <p:tgtEl>
                                          <p:spTgt spid="4">
                                            <p:txEl>
                                              <p:pRg st="4" end="4"/>
                                            </p:txEl>
                                          </p:spTgt>
                                        </p:tgtEl>
                                      </p:cBhvr>
                                    </p:animEffect>
                                    <p:anim calcmode="lin" valueType="num">
                                      <p:cBhvr>
                                        <p:cTn id="2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xEl>
                                              <p:pRg st="5" end="5"/>
                                            </p:txEl>
                                          </p:spTgt>
                                        </p:tgtEl>
                                        <p:attrNameLst>
                                          <p:attrName>style.visibility</p:attrName>
                                        </p:attrNameLst>
                                      </p:cBhvr>
                                      <p:to>
                                        <p:strVal val="visible"/>
                                      </p:to>
                                    </p:set>
                                    <p:animEffect transition="in" filter="fade">
                                      <p:cBhvr>
                                        <p:cTn id="28" dur="1000"/>
                                        <p:tgtEl>
                                          <p:spTgt spid="4">
                                            <p:txEl>
                                              <p:pRg st="5" end="5"/>
                                            </p:txEl>
                                          </p:spTgt>
                                        </p:tgtEl>
                                      </p:cBhvr>
                                    </p:animEffect>
                                    <p:anim calcmode="lin" valueType="num">
                                      <p:cBhvr>
                                        <p:cTn id="29"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animEffect transition="in" filter="fade">
                                      <p:cBhvr>
                                        <p:cTn id="35" dur="1000"/>
                                        <p:tgtEl>
                                          <p:spTgt spid="4">
                                            <p:txEl>
                                              <p:pRg st="6" end="6"/>
                                            </p:txEl>
                                          </p:spTgt>
                                        </p:tgtEl>
                                      </p:cBhvr>
                                    </p:animEffect>
                                    <p:anim calcmode="lin" valueType="num">
                                      <p:cBhvr>
                                        <p:cTn id="36"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04C8CCBC-2D18-43B5-9BB1-F8ED5B0CACD1}"/>
              </a:ext>
            </a:extLst>
          </p:cNvPr>
          <p:cNvSpPr txBox="1"/>
          <p:nvPr/>
        </p:nvSpPr>
        <p:spPr>
          <a:xfrm>
            <a:off x="3473375" y="5993236"/>
            <a:ext cx="6097712" cy="769441"/>
          </a:xfrm>
          <a:prstGeom prst="rect">
            <a:avLst/>
          </a:prstGeom>
          <a:noFill/>
        </p:spPr>
        <p:txBody>
          <a:bodyPr wrap="square">
            <a:spAutoFit/>
          </a:bodyPr>
          <a:lstStyle/>
          <a:p>
            <a:pPr algn="ctr"/>
            <a:r>
              <a:rPr lang="pt-BR" sz="2200" dirty="0">
                <a:solidFill>
                  <a:srgbClr val="00B0F0"/>
                </a:solidFill>
                <a:hlinkClick r:id="rId2">
                  <a:extLst>
                    <a:ext uri="{A12FA001-AC4F-418D-AE19-62706E023703}">
                      <ahyp:hlinkClr xmlns:ahyp="http://schemas.microsoft.com/office/drawing/2018/hyperlinkcolor" val="tx"/>
                    </a:ext>
                  </a:extLst>
                </a:hlinkClick>
              </a:rPr>
              <a:t>fernandatormin@gmail.com</a:t>
            </a:r>
            <a:endParaRPr lang="pt-BR" sz="2200" dirty="0">
              <a:solidFill>
                <a:srgbClr val="00B0F0"/>
              </a:solidFill>
            </a:endParaRPr>
          </a:p>
          <a:p>
            <a:pPr algn="ctr"/>
            <a:r>
              <a:rPr lang="pt-BR" sz="2200" dirty="0"/>
              <a:t>Contato: (31) 99771-0049</a:t>
            </a:r>
          </a:p>
        </p:txBody>
      </p:sp>
      <p:sp>
        <p:nvSpPr>
          <p:cNvPr id="7" name="CaixaDeTexto 6">
            <a:extLst>
              <a:ext uri="{FF2B5EF4-FFF2-40B4-BE49-F238E27FC236}">
                <a16:creationId xmlns:a16="http://schemas.microsoft.com/office/drawing/2014/main" id="{76988459-1F65-40B9-A2E8-5E84E71D53CF}"/>
              </a:ext>
            </a:extLst>
          </p:cNvPr>
          <p:cNvSpPr txBox="1"/>
          <p:nvPr/>
        </p:nvSpPr>
        <p:spPr>
          <a:xfrm>
            <a:off x="4129797" y="833929"/>
            <a:ext cx="3785191" cy="738664"/>
          </a:xfrm>
          <a:prstGeom prst="rect">
            <a:avLst/>
          </a:prstGeom>
          <a:noFill/>
        </p:spPr>
        <p:txBody>
          <a:bodyPr wrap="square" rtlCol="0">
            <a:spAutoFit/>
          </a:bodyPr>
          <a:lstStyle/>
          <a:p>
            <a:pPr algn="ctr"/>
            <a:r>
              <a:rPr lang="pt-BR" sz="4200" dirty="0"/>
              <a:t>Obrigada!</a:t>
            </a:r>
          </a:p>
        </p:txBody>
      </p:sp>
      <p:pic>
        <p:nvPicPr>
          <p:cNvPr id="3" name="Imagem 2" descr="Grupo de pessoas em pé posando para foto&#10;&#10;O conteúdo gerado por IA pode estar incorreto.">
            <a:extLst>
              <a:ext uri="{FF2B5EF4-FFF2-40B4-BE49-F238E27FC236}">
                <a16:creationId xmlns:a16="http://schemas.microsoft.com/office/drawing/2014/main" id="{16175881-6B5C-9906-463C-8054A34065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0521" y="1596305"/>
            <a:ext cx="5830957" cy="4373218"/>
          </a:xfrm>
          <a:prstGeom prst="rect">
            <a:avLst/>
          </a:prstGeom>
          <a:ln>
            <a:noFill/>
          </a:ln>
          <a:effectLst>
            <a:softEdge rad="112500"/>
          </a:effectLst>
        </p:spPr>
      </p:pic>
    </p:spTree>
    <p:extLst>
      <p:ext uri="{BB962C8B-B14F-4D97-AF65-F5344CB8AC3E}">
        <p14:creationId xmlns:p14="http://schemas.microsoft.com/office/powerpoint/2010/main" val="22931163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792F1C9C-8FE5-9E32-00F1-3019815A8F90}"/>
              </a:ext>
            </a:extLst>
          </p:cNvPr>
          <p:cNvSpPr txBox="1"/>
          <p:nvPr/>
        </p:nvSpPr>
        <p:spPr>
          <a:xfrm>
            <a:off x="5802330" y="6416621"/>
            <a:ext cx="6097712" cy="338554"/>
          </a:xfrm>
          <a:prstGeom prst="rect">
            <a:avLst/>
          </a:prstGeom>
          <a:noFill/>
        </p:spPr>
        <p:txBody>
          <a:bodyPr wrap="square">
            <a:spAutoFit/>
          </a:bodyPr>
          <a:lstStyle/>
          <a:p>
            <a:r>
              <a:rPr lang="pt-BR" sz="1600" b="0" i="0" u="none" strike="noStrike" baseline="0" dirty="0">
                <a:latin typeface="AdvTTeb5f0e55.I"/>
              </a:rPr>
              <a:t>                                                  </a:t>
            </a:r>
            <a:r>
              <a:rPr lang="pt-BR" sz="1400" b="0" i="0" u="none" strike="noStrike" baseline="0" dirty="0" err="1">
                <a:latin typeface="+mj-lt"/>
              </a:rPr>
              <a:t>Pediatric</a:t>
            </a:r>
            <a:r>
              <a:rPr lang="pt-BR" sz="1400" b="0" i="0" u="none" strike="noStrike" baseline="0" dirty="0">
                <a:latin typeface="+mj-lt"/>
              </a:rPr>
              <a:t> </a:t>
            </a:r>
            <a:r>
              <a:rPr lang="pt-BR" sz="1400" b="0" i="0" u="none" strike="noStrike" baseline="0" dirty="0" err="1">
                <a:latin typeface="+mj-lt"/>
              </a:rPr>
              <a:t>Pulmonology</a:t>
            </a:r>
            <a:r>
              <a:rPr lang="pt-BR" sz="1400" b="0" i="0" u="none" strike="noStrike" baseline="0" dirty="0">
                <a:latin typeface="+mj-lt"/>
              </a:rPr>
              <a:t>. 2021;56:661–669</a:t>
            </a:r>
            <a:r>
              <a:rPr lang="pt-BR" sz="800" b="0" i="0" u="none" strike="noStrike" baseline="0" dirty="0">
                <a:latin typeface="AdvTTa9c1b374"/>
              </a:rPr>
              <a:t>.</a:t>
            </a:r>
            <a:endParaRPr lang="pt-BR" dirty="0"/>
          </a:p>
        </p:txBody>
      </p:sp>
      <p:pic>
        <p:nvPicPr>
          <p:cNvPr id="3" name="Imagem 2">
            <a:extLst>
              <a:ext uri="{FF2B5EF4-FFF2-40B4-BE49-F238E27FC236}">
                <a16:creationId xmlns:a16="http://schemas.microsoft.com/office/drawing/2014/main" id="{2F80BE98-02D4-A2A7-2021-8FC01A37AED2}"/>
              </a:ext>
            </a:extLst>
          </p:cNvPr>
          <p:cNvPicPr>
            <a:picLocks noChangeAspect="1"/>
          </p:cNvPicPr>
          <p:nvPr/>
        </p:nvPicPr>
        <p:blipFill>
          <a:blip r:embed="rId2"/>
          <a:stretch>
            <a:fillRect/>
          </a:stretch>
        </p:blipFill>
        <p:spPr>
          <a:xfrm>
            <a:off x="2671281" y="775617"/>
            <a:ext cx="6636434" cy="5538263"/>
          </a:xfrm>
          <a:prstGeom prst="rect">
            <a:avLst/>
          </a:prstGeom>
        </p:spPr>
      </p:pic>
      <p:sp>
        <p:nvSpPr>
          <p:cNvPr id="4" name="Quadro 3">
            <a:extLst>
              <a:ext uri="{FF2B5EF4-FFF2-40B4-BE49-F238E27FC236}">
                <a16:creationId xmlns:a16="http://schemas.microsoft.com/office/drawing/2014/main" id="{BE394E00-6C00-9D95-BF47-5772D73B7343}"/>
              </a:ext>
            </a:extLst>
          </p:cNvPr>
          <p:cNvSpPr/>
          <p:nvPr/>
        </p:nvSpPr>
        <p:spPr>
          <a:xfrm>
            <a:off x="494269" y="672877"/>
            <a:ext cx="2390016" cy="822292"/>
          </a:xfrm>
          <a:prstGeom prst="frame">
            <a:avLst>
              <a:gd name="adj1" fmla="val 983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tx1"/>
                </a:solidFill>
              </a:rPr>
              <a:t>FATORES DE RISCO</a:t>
            </a:r>
          </a:p>
        </p:txBody>
      </p:sp>
    </p:spTree>
    <p:extLst>
      <p:ext uri="{BB962C8B-B14F-4D97-AF65-F5344CB8AC3E}">
        <p14:creationId xmlns:p14="http://schemas.microsoft.com/office/powerpoint/2010/main" val="40112735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2D622C-5FED-FC73-2239-08AF2EFFB47F}"/>
            </a:ext>
          </a:extLst>
        </p:cNvPr>
        <p:cNvGrpSpPr/>
        <p:nvPr/>
      </p:nvGrpSpPr>
      <p:grpSpPr>
        <a:xfrm>
          <a:off x="0" y="0"/>
          <a:ext cx="0" cy="0"/>
          <a:chOff x="0" y="0"/>
          <a:chExt cx="0" cy="0"/>
        </a:xfrm>
      </p:grpSpPr>
      <p:sp>
        <p:nvSpPr>
          <p:cNvPr id="4" name="Quadro 3">
            <a:extLst>
              <a:ext uri="{FF2B5EF4-FFF2-40B4-BE49-F238E27FC236}">
                <a16:creationId xmlns:a16="http://schemas.microsoft.com/office/drawing/2014/main" id="{894BBF78-39EC-7967-B0F5-04B3309FB3E9}"/>
              </a:ext>
            </a:extLst>
          </p:cNvPr>
          <p:cNvSpPr/>
          <p:nvPr/>
        </p:nvSpPr>
        <p:spPr>
          <a:xfrm>
            <a:off x="494269" y="672877"/>
            <a:ext cx="2390016" cy="543555"/>
          </a:xfrm>
          <a:prstGeom prst="frame">
            <a:avLst>
              <a:gd name="adj1" fmla="val 983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tx1"/>
                </a:solidFill>
              </a:rPr>
              <a:t>ETIOLOGIA</a:t>
            </a:r>
          </a:p>
        </p:txBody>
      </p:sp>
      <p:sp>
        <p:nvSpPr>
          <p:cNvPr id="5" name="CaixaDeTexto 4">
            <a:extLst>
              <a:ext uri="{FF2B5EF4-FFF2-40B4-BE49-F238E27FC236}">
                <a16:creationId xmlns:a16="http://schemas.microsoft.com/office/drawing/2014/main" id="{31C63704-E174-4C7C-FC60-A84B7CE21559}"/>
              </a:ext>
            </a:extLst>
          </p:cNvPr>
          <p:cNvSpPr txBox="1"/>
          <p:nvPr/>
        </p:nvSpPr>
        <p:spPr>
          <a:xfrm>
            <a:off x="4250725" y="6396335"/>
            <a:ext cx="8047442" cy="307777"/>
          </a:xfrm>
          <a:prstGeom prst="rect">
            <a:avLst/>
          </a:prstGeom>
          <a:noFill/>
        </p:spPr>
        <p:txBody>
          <a:bodyPr wrap="square" rtlCol="0">
            <a:spAutoFit/>
          </a:bodyPr>
          <a:lstStyle/>
          <a:p>
            <a:pPr rtl="0">
              <a:spcBef>
                <a:spcPts val="0"/>
              </a:spcBef>
              <a:spcAft>
                <a:spcPts val="0"/>
              </a:spcAft>
            </a:pPr>
            <a:r>
              <a:rPr lang="pt-BR" sz="1400" dirty="0"/>
              <a:t>               </a:t>
            </a:r>
            <a:r>
              <a:rPr lang="pt-BR" sz="1400" dirty="0" err="1"/>
              <a:t>Bandiya</a:t>
            </a:r>
            <a:r>
              <a:rPr lang="pt-BR" sz="1400" dirty="0"/>
              <a:t> et al</a:t>
            </a:r>
            <a:r>
              <a:rPr lang="en-US" sz="1400" dirty="0"/>
              <a:t>. </a:t>
            </a:r>
            <a:r>
              <a:rPr lang="pt-BR" sz="1400" dirty="0"/>
              <a:t>Clin </a:t>
            </a:r>
            <a:r>
              <a:rPr lang="pt-BR" sz="1400" dirty="0" err="1"/>
              <a:t>Perinatol</a:t>
            </a:r>
            <a:r>
              <a:rPr lang="pt-BR" sz="1400" dirty="0"/>
              <a:t> 51 (2024) 237–252.</a:t>
            </a:r>
            <a:r>
              <a:rPr lang="en-US" sz="1400" dirty="0"/>
              <a:t>Etiology, Diagnosis, and Management of PPHN</a:t>
            </a:r>
            <a:endParaRPr lang="pt-BR" sz="1400" dirty="0">
              <a:latin typeface="+mj-lt"/>
            </a:endParaRPr>
          </a:p>
        </p:txBody>
      </p:sp>
      <p:pic>
        <p:nvPicPr>
          <p:cNvPr id="6" name="Imagem 5">
            <a:extLst>
              <a:ext uri="{FF2B5EF4-FFF2-40B4-BE49-F238E27FC236}">
                <a16:creationId xmlns:a16="http://schemas.microsoft.com/office/drawing/2014/main" id="{C911D4FF-3F79-6AC3-94B7-79A5F13D2216}"/>
              </a:ext>
            </a:extLst>
          </p:cNvPr>
          <p:cNvPicPr>
            <a:picLocks noChangeAspect="1"/>
          </p:cNvPicPr>
          <p:nvPr/>
        </p:nvPicPr>
        <p:blipFill>
          <a:blip r:embed="rId2"/>
          <a:srcRect l="25642" t="36551" r="29460" b="11711"/>
          <a:stretch/>
        </p:blipFill>
        <p:spPr>
          <a:xfrm>
            <a:off x="2191265" y="1334529"/>
            <a:ext cx="7809470" cy="5061805"/>
          </a:xfrm>
          <a:prstGeom prst="rect">
            <a:avLst/>
          </a:prstGeom>
        </p:spPr>
      </p:pic>
    </p:spTree>
    <p:extLst>
      <p:ext uri="{BB962C8B-B14F-4D97-AF65-F5344CB8AC3E}">
        <p14:creationId xmlns:p14="http://schemas.microsoft.com/office/powerpoint/2010/main" val="39121324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98DAA-3EC1-7256-C539-4DF88DE87406}"/>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6F8FBC28-BE23-BF8B-D548-2B66F171BAFE}"/>
              </a:ext>
            </a:extLst>
          </p:cNvPr>
          <p:cNvSpPr>
            <a:spLocks noGrp="1"/>
          </p:cNvSpPr>
          <p:nvPr>
            <p:ph type="title"/>
          </p:nvPr>
        </p:nvSpPr>
        <p:spPr/>
        <p:txBody>
          <a:bodyPr/>
          <a:lstStyle/>
          <a:p>
            <a:r>
              <a:rPr lang="pt-BR" dirty="0"/>
              <a:t>Características clínicas</a:t>
            </a:r>
          </a:p>
        </p:txBody>
      </p:sp>
      <p:sp>
        <p:nvSpPr>
          <p:cNvPr id="8" name="CaixaDeTexto 7">
            <a:extLst>
              <a:ext uri="{FF2B5EF4-FFF2-40B4-BE49-F238E27FC236}">
                <a16:creationId xmlns:a16="http://schemas.microsoft.com/office/drawing/2014/main" id="{1C136B3F-9099-17CB-1EA5-CECFF8E47E20}"/>
              </a:ext>
            </a:extLst>
          </p:cNvPr>
          <p:cNvSpPr txBox="1"/>
          <p:nvPr/>
        </p:nvSpPr>
        <p:spPr>
          <a:xfrm>
            <a:off x="4250725" y="6396335"/>
            <a:ext cx="8047442" cy="307777"/>
          </a:xfrm>
          <a:prstGeom prst="rect">
            <a:avLst/>
          </a:prstGeom>
          <a:noFill/>
        </p:spPr>
        <p:txBody>
          <a:bodyPr wrap="square" rtlCol="0">
            <a:spAutoFit/>
          </a:bodyPr>
          <a:lstStyle/>
          <a:p>
            <a:pPr rtl="0">
              <a:spcBef>
                <a:spcPts val="0"/>
              </a:spcBef>
              <a:spcAft>
                <a:spcPts val="0"/>
              </a:spcAft>
            </a:pPr>
            <a:r>
              <a:rPr lang="pt-BR" sz="1400" dirty="0"/>
              <a:t>               </a:t>
            </a:r>
            <a:r>
              <a:rPr lang="pt-BR" sz="1400" dirty="0" err="1"/>
              <a:t>Bandiya</a:t>
            </a:r>
            <a:r>
              <a:rPr lang="pt-BR" sz="1400" dirty="0"/>
              <a:t> et al</a:t>
            </a:r>
            <a:r>
              <a:rPr lang="en-US" sz="1400" dirty="0"/>
              <a:t>. </a:t>
            </a:r>
            <a:r>
              <a:rPr lang="pt-BR" sz="1400" dirty="0"/>
              <a:t>Clin </a:t>
            </a:r>
            <a:r>
              <a:rPr lang="pt-BR" sz="1400" dirty="0" err="1"/>
              <a:t>Perinatol</a:t>
            </a:r>
            <a:r>
              <a:rPr lang="pt-BR" sz="1400" dirty="0"/>
              <a:t> 51 (2024) 237–252.</a:t>
            </a:r>
            <a:r>
              <a:rPr lang="en-US" sz="1400" dirty="0"/>
              <a:t>Etiology, Diagnosis, and Management of PPHN</a:t>
            </a:r>
            <a:endParaRPr lang="pt-BR" sz="1400" dirty="0">
              <a:latin typeface="+mj-lt"/>
            </a:endParaRPr>
          </a:p>
        </p:txBody>
      </p:sp>
      <p:sp>
        <p:nvSpPr>
          <p:cNvPr id="10" name="Espaço Reservado para Conteúdo 6">
            <a:extLst>
              <a:ext uri="{FF2B5EF4-FFF2-40B4-BE49-F238E27FC236}">
                <a16:creationId xmlns:a16="http://schemas.microsoft.com/office/drawing/2014/main" id="{33CAA077-24D5-D1E9-A8D4-B70519D7B462}"/>
              </a:ext>
            </a:extLst>
          </p:cNvPr>
          <p:cNvSpPr>
            <a:spLocks noGrp="1"/>
          </p:cNvSpPr>
          <p:nvPr>
            <p:ph idx="1"/>
          </p:nvPr>
        </p:nvSpPr>
        <p:spPr>
          <a:xfrm>
            <a:off x="581192" y="2180496"/>
            <a:ext cx="11029615" cy="3678303"/>
          </a:xfrm>
        </p:spPr>
        <p:txBody>
          <a:bodyPr>
            <a:normAutofit/>
          </a:bodyPr>
          <a:lstStyle/>
          <a:p>
            <a:r>
              <a:rPr lang="pt-BR" sz="2400" b="1" dirty="0">
                <a:latin typeface="Calibri" panose="020F0502020204030204" pitchFamily="34" charset="0"/>
                <a:cs typeface="Calibri" panose="020F0502020204030204" pitchFamily="34" charset="0"/>
              </a:rPr>
              <a:t>Mais comum: </a:t>
            </a:r>
            <a:r>
              <a:rPr lang="pt-BR" sz="2400" dirty="0">
                <a:latin typeface="Calibri" panose="020F0502020204030204" pitchFamily="34" charset="0"/>
                <a:cs typeface="Calibri" panose="020F0502020204030204" pitchFamily="34" charset="0"/>
              </a:rPr>
              <a:t>labilidade da saturação (86%) </a:t>
            </a:r>
          </a:p>
          <a:p>
            <a:r>
              <a:rPr lang="pt-BR" sz="2400" dirty="0">
                <a:latin typeface="Calibri" panose="020F0502020204030204" pitchFamily="34" charset="0"/>
                <a:cs typeface="Calibri" panose="020F0502020204030204" pitchFamily="34" charset="0"/>
              </a:rPr>
              <a:t>Diferença de saturação </a:t>
            </a:r>
            <a:r>
              <a:rPr lang="pt-BR" sz="2400" dirty="0" err="1">
                <a:latin typeface="Calibri" panose="020F0502020204030204" pitchFamily="34" charset="0"/>
                <a:cs typeface="Calibri" panose="020F0502020204030204" pitchFamily="34" charset="0"/>
              </a:rPr>
              <a:t>pré</a:t>
            </a:r>
            <a:r>
              <a:rPr lang="pt-BR" sz="2400" dirty="0">
                <a:latin typeface="Calibri" panose="020F0502020204030204" pitchFamily="34" charset="0"/>
                <a:cs typeface="Calibri" panose="020F0502020204030204" pitchFamily="34" charset="0"/>
              </a:rPr>
              <a:t> e pós-</a:t>
            </a:r>
            <a:r>
              <a:rPr lang="pt-BR" sz="2400" dirty="0" err="1">
                <a:latin typeface="Calibri" panose="020F0502020204030204" pitchFamily="34" charset="0"/>
                <a:cs typeface="Calibri" panose="020F0502020204030204" pitchFamily="34" charset="0"/>
              </a:rPr>
              <a:t>ductal</a:t>
            </a:r>
            <a:r>
              <a:rPr lang="pt-BR" sz="2400" dirty="0">
                <a:latin typeface="Calibri" panose="020F0502020204030204" pitchFamily="34" charset="0"/>
                <a:cs typeface="Calibri" panose="020F0502020204030204" pitchFamily="34" charset="0"/>
              </a:rPr>
              <a:t> (77%)</a:t>
            </a:r>
          </a:p>
          <a:p>
            <a:r>
              <a:rPr lang="pt-BR" sz="2400" dirty="0">
                <a:latin typeface="Calibri" panose="020F0502020204030204" pitchFamily="34" charset="0"/>
                <a:cs typeface="Calibri" panose="020F0502020204030204" pitchFamily="34" charset="0"/>
              </a:rPr>
              <a:t>Necessidade de FiO2 elevada (73%)</a:t>
            </a:r>
          </a:p>
          <a:p>
            <a:r>
              <a:rPr lang="pt-BR" sz="2400" dirty="0">
                <a:latin typeface="Calibri" panose="020F0502020204030204" pitchFamily="34" charset="0"/>
                <a:cs typeface="Calibri" panose="020F0502020204030204" pitchFamily="34" charset="0"/>
              </a:rPr>
              <a:t>Suporte respiratório (73%)</a:t>
            </a:r>
          </a:p>
          <a:p>
            <a:endParaRPr lang="pt-BR" sz="2400" dirty="0">
              <a:latin typeface="Calibri" panose="020F0502020204030204" pitchFamily="34" charset="0"/>
              <a:cs typeface="Calibri" panose="020F0502020204030204" pitchFamily="34" charset="0"/>
            </a:endParaRPr>
          </a:p>
          <a:p>
            <a:endParaRPr lang="pt-BR"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850285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DBC29319-DEB9-6E91-9805-729CE880A553}"/>
              </a:ext>
            </a:extLst>
          </p:cNvPr>
          <p:cNvSpPr txBox="1"/>
          <p:nvPr/>
        </p:nvSpPr>
        <p:spPr>
          <a:xfrm>
            <a:off x="4250725" y="6396335"/>
            <a:ext cx="8047442" cy="307777"/>
          </a:xfrm>
          <a:prstGeom prst="rect">
            <a:avLst/>
          </a:prstGeom>
          <a:noFill/>
        </p:spPr>
        <p:txBody>
          <a:bodyPr wrap="square" rtlCol="0">
            <a:spAutoFit/>
          </a:bodyPr>
          <a:lstStyle/>
          <a:p>
            <a:pPr rtl="0">
              <a:spcBef>
                <a:spcPts val="0"/>
              </a:spcBef>
              <a:spcAft>
                <a:spcPts val="0"/>
              </a:spcAft>
            </a:pPr>
            <a:r>
              <a:rPr lang="pt-BR" sz="1400" dirty="0"/>
              <a:t>               </a:t>
            </a:r>
            <a:r>
              <a:rPr lang="pt-BR" sz="1400" dirty="0" err="1"/>
              <a:t>Bandiya</a:t>
            </a:r>
            <a:r>
              <a:rPr lang="pt-BR" sz="1400" dirty="0"/>
              <a:t> et al</a:t>
            </a:r>
            <a:r>
              <a:rPr lang="en-US" sz="1400" dirty="0"/>
              <a:t>. </a:t>
            </a:r>
            <a:r>
              <a:rPr lang="pt-BR" sz="1400" dirty="0"/>
              <a:t>Clin </a:t>
            </a:r>
            <a:r>
              <a:rPr lang="pt-BR" sz="1400" dirty="0" err="1"/>
              <a:t>Perinatol</a:t>
            </a:r>
            <a:r>
              <a:rPr lang="pt-BR" sz="1400" dirty="0"/>
              <a:t> 51 (2024) 237–252.</a:t>
            </a:r>
            <a:r>
              <a:rPr lang="en-US" sz="1400" dirty="0"/>
              <a:t>Etiology, Diagnosis, and Management of PPHN</a:t>
            </a:r>
            <a:endParaRPr lang="pt-BR" sz="1400" dirty="0">
              <a:latin typeface="+mj-lt"/>
            </a:endParaRPr>
          </a:p>
        </p:txBody>
      </p:sp>
      <p:pic>
        <p:nvPicPr>
          <p:cNvPr id="4" name="Imagem 3">
            <a:extLst>
              <a:ext uri="{FF2B5EF4-FFF2-40B4-BE49-F238E27FC236}">
                <a16:creationId xmlns:a16="http://schemas.microsoft.com/office/drawing/2014/main" id="{D8EA8AC5-F7AE-652A-3549-30A3A84E6128}"/>
              </a:ext>
            </a:extLst>
          </p:cNvPr>
          <p:cNvPicPr>
            <a:picLocks noChangeAspect="1"/>
          </p:cNvPicPr>
          <p:nvPr/>
        </p:nvPicPr>
        <p:blipFill>
          <a:blip r:embed="rId2"/>
          <a:srcRect l="32838" t="27568" r="32500" b="6732"/>
          <a:stretch/>
        </p:blipFill>
        <p:spPr>
          <a:xfrm>
            <a:off x="3396048" y="638987"/>
            <a:ext cx="5399904" cy="5757348"/>
          </a:xfrm>
          <a:prstGeom prst="rect">
            <a:avLst/>
          </a:prstGeom>
        </p:spPr>
      </p:pic>
      <p:sp>
        <p:nvSpPr>
          <p:cNvPr id="5" name="Quadro 4">
            <a:extLst>
              <a:ext uri="{FF2B5EF4-FFF2-40B4-BE49-F238E27FC236}">
                <a16:creationId xmlns:a16="http://schemas.microsoft.com/office/drawing/2014/main" id="{BE7A0AAB-7B5A-E5F5-AED1-E9FE6BBFB1FD}"/>
              </a:ext>
            </a:extLst>
          </p:cNvPr>
          <p:cNvSpPr/>
          <p:nvPr/>
        </p:nvSpPr>
        <p:spPr>
          <a:xfrm>
            <a:off x="1383956" y="2242185"/>
            <a:ext cx="2594920" cy="982929"/>
          </a:xfrm>
          <a:prstGeom prst="frame">
            <a:avLst>
              <a:gd name="adj1" fmla="val 354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tx1"/>
                </a:solidFill>
              </a:rPr>
              <a:t>SatO2 5 a 10% maior MSD do que no MIE</a:t>
            </a:r>
          </a:p>
        </p:txBody>
      </p:sp>
    </p:spTree>
    <p:extLst>
      <p:ext uri="{BB962C8B-B14F-4D97-AF65-F5344CB8AC3E}">
        <p14:creationId xmlns:p14="http://schemas.microsoft.com/office/powerpoint/2010/main" val="21554062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03C462-267F-2706-2864-2854F279BAAF}"/>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7E6861D5-67F8-041B-4401-093F45CA31EC}"/>
              </a:ext>
            </a:extLst>
          </p:cNvPr>
          <p:cNvSpPr>
            <a:spLocks noGrp="1"/>
          </p:cNvSpPr>
          <p:nvPr>
            <p:ph type="title"/>
          </p:nvPr>
        </p:nvSpPr>
        <p:spPr/>
        <p:txBody>
          <a:bodyPr/>
          <a:lstStyle/>
          <a:p>
            <a:r>
              <a:rPr lang="pt-BR" dirty="0"/>
              <a:t>diagnóstico</a:t>
            </a:r>
          </a:p>
        </p:txBody>
      </p:sp>
      <p:sp>
        <p:nvSpPr>
          <p:cNvPr id="8" name="CaixaDeTexto 7">
            <a:extLst>
              <a:ext uri="{FF2B5EF4-FFF2-40B4-BE49-F238E27FC236}">
                <a16:creationId xmlns:a16="http://schemas.microsoft.com/office/drawing/2014/main" id="{9412C374-0DDC-01F1-DB6E-BAB2854C2B30}"/>
              </a:ext>
            </a:extLst>
          </p:cNvPr>
          <p:cNvSpPr txBox="1"/>
          <p:nvPr/>
        </p:nvSpPr>
        <p:spPr>
          <a:xfrm>
            <a:off x="4250725" y="6396335"/>
            <a:ext cx="8047442" cy="307777"/>
          </a:xfrm>
          <a:prstGeom prst="rect">
            <a:avLst/>
          </a:prstGeom>
          <a:noFill/>
        </p:spPr>
        <p:txBody>
          <a:bodyPr wrap="square" rtlCol="0">
            <a:spAutoFit/>
          </a:bodyPr>
          <a:lstStyle/>
          <a:p>
            <a:pPr rtl="0">
              <a:spcBef>
                <a:spcPts val="0"/>
              </a:spcBef>
              <a:spcAft>
                <a:spcPts val="0"/>
              </a:spcAft>
            </a:pPr>
            <a:r>
              <a:rPr lang="pt-BR" sz="1400" dirty="0"/>
              <a:t>               </a:t>
            </a:r>
            <a:r>
              <a:rPr lang="pt-BR" sz="1400" dirty="0" err="1"/>
              <a:t>Bandiya</a:t>
            </a:r>
            <a:r>
              <a:rPr lang="pt-BR" sz="1400" dirty="0"/>
              <a:t> et al</a:t>
            </a:r>
            <a:r>
              <a:rPr lang="en-US" sz="1400" dirty="0"/>
              <a:t>. </a:t>
            </a:r>
            <a:r>
              <a:rPr lang="pt-BR" sz="1400" dirty="0"/>
              <a:t>Clin </a:t>
            </a:r>
            <a:r>
              <a:rPr lang="pt-BR" sz="1400" dirty="0" err="1"/>
              <a:t>Perinatol</a:t>
            </a:r>
            <a:r>
              <a:rPr lang="pt-BR" sz="1400" dirty="0"/>
              <a:t> 51 (2024) 237–252.</a:t>
            </a:r>
            <a:r>
              <a:rPr lang="en-US" sz="1400" dirty="0"/>
              <a:t>Etiology, Diagnosis, and Management of PPHN</a:t>
            </a:r>
            <a:endParaRPr lang="pt-BR" sz="1400" dirty="0">
              <a:latin typeface="+mj-lt"/>
            </a:endParaRPr>
          </a:p>
        </p:txBody>
      </p:sp>
      <p:sp>
        <p:nvSpPr>
          <p:cNvPr id="10" name="Espaço Reservado para Conteúdo 6">
            <a:extLst>
              <a:ext uri="{FF2B5EF4-FFF2-40B4-BE49-F238E27FC236}">
                <a16:creationId xmlns:a16="http://schemas.microsoft.com/office/drawing/2014/main" id="{111B23F8-C2E1-7099-97FA-F533FE1D1478}"/>
              </a:ext>
            </a:extLst>
          </p:cNvPr>
          <p:cNvSpPr>
            <a:spLocks noGrp="1"/>
          </p:cNvSpPr>
          <p:nvPr>
            <p:ph idx="1"/>
          </p:nvPr>
        </p:nvSpPr>
        <p:spPr>
          <a:xfrm>
            <a:off x="581192" y="1958075"/>
            <a:ext cx="11029615" cy="3678303"/>
          </a:xfrm>
        </p:spPr>
        <p:txBody>
          <a:bodyPr>
            <a:normAutofit/>
          </a:bodyPr>
          <a:lstStyle/>
          <a:p>
            <a:r>
              <a:rPr lang="pt-BR" sz="2400" b="1" dirty="0">
                <a:latin typeface="Calibri" panose="020F0502020204030204" pitchFamily="34" charset="0"/>
                <a:cs typeface="Calibri" panose="020F0502020204030204" pitchFamily="34" charset="0"/>
              </a:rPr>
              <a:t>Cuidado!</a:t>
            </a:r>
          </a:p>
          <a:p>
            <a:r>
              <a:rPr lang="pt-BR" sz="2400" dirty="0">
                <a:latin typeface="Calibri" panose="020F0502020204030204" pitchFamily="34" charset="0"/>
                <a:cs typeface="Calibri" panose="020F0502020204030204" pitchFamily="34" charset="0"/>
              </a:rPr>
              <a:t>Diagnósticos em excesso podem ocorrer: </a:t>
            </a:r>
            <a:r>
              <a:rPr lang="pt-BR" sz="2400" b="1" dirty="0">
                <a:latin typeface="Calibri" panose="020F0502020204030204" pitchFamily="34" charset="0"/>
                <a:cs typeface="Calibri" panose="020F0502020204030204" pitchFamily="34" charset="0"/>
              </a:rPr>
              <a:t>realização precoce do ECO </a:t>
            </a:r>
            <a:r>
              <a:rPr lang="pt-BR" sz="2400" dirty="0">
                <a:latin typeface="Calibri" panose="020F0502020204030204" pitchFamily="34" charset="0"/>
                <a:cs typeface="Calibri" panose="020F0502020204030204" pitchFamily="34" charset="0"/>
              </a:rPr>
              <a:t>(6 a 8 horas de vida)</a:t>
            </a:r>
          </a:p>
          <a:p>
            <a:r>
              <a:rPr lang="pt-BR" sz="2400" b="1" dirty="0">
                <a:latin typeface="Calibri" panose="020F0502020204030204" pitchFamily="34" charset="0"/>
                <a:cs typeface="Calibri" panose="020F0502020204030204" pitchFamily="34" charset="0"/>
              </a:rPr>
              <a:t>Gravidade da falência respiratória hipoxêmica </a:t>
            </a:r>
            <a:r>
              <a:rPr lang="pt-BR" sz="2400" dirty="0">
                <a:latin typeface="Calibri" panose="020F0502020204030204" pitchFamily="34" charset="0"/>
                <a:cs typeface="Calibri" panose="020F0502020204030204" pitchFamily="34" charset="0"/>
              </a:rPr>
              <a:t>é estimada pelo cálculo do índice de oxigenação (IO):</a:t>
            </a:r>
          </a:p>
          <a:p>
            <a:endParaRPr lang="pt-BR" sz="2400" dirty="0">
              <a:latin typeface="Calibri" panose="020F0502020204030204" pitchFamily="34" charset="0"/>
              <a:cs typeface="Calibri" panose="020F0502020204030204" pitchFamily="34" charset="0"/>
            </a:endParaRPr>
          </a:p>
          <a:p>
            <a:endParaRPr lang="pt-BR" sz="2400" dirty="0">
              <a:latin typeface="Calibri" panose="020F0502020204030204" pitchFamily="34" charset="0"/>
              <a:cs typeface="Calibri" panose="020F0502020204030204" pitchFamily="34" charset="0"/>
            </a:endParaRPr>
          </a:p>
        </p:txBody>
      </p:sp>
      <p:sp>
        <p:nvSpPr>
          <p:cNvPr id="3" name="Retângulo: Cantos Arredondados 2">
            <a:extLst>
              <a:ext uri="{FF2B5EF4-FFF2-40B4-BE49-F238E27FC236}">
                <a16:creationId xmlns:a16="http://schemas.microsoft.com/office/drawing/2014/main" id="{00E7ACEA-5E6E-0B6F-30FD-688FCEEA00C7}"/>
              </a:ext>
            </a:extLst>
          </p:cNvPr>
          <p:cNvSpPr/>
          <p:nvPr/>
        </p:nvSpPr>
        <p:spPr>
          <a:xfrm>
            <a:off x="3756454" y="4448432"/>
            <a:ext cx="4868562" cy="170741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pt-BR" b="1" dirty="0"/>
              <a:t>IO = FiO2 x  </a:t>
            </a:r>
            <a:r>
              <a:rPr lang="pt-BR" b="1" dirty="0" err="1"/>
              <a:t>Pawx</a:t>
            </a:r>
            <a:r>
              <a:rPr lang="pt-BR" b="1" dirty="0"/>
              <a:t> 100/ PaO2</a:t>
            </a:r>
          </a:p>
          <a:p>
            <a:pPr algn="ctr"/>
            <a:r>
              <a:rPr lang="pt-BR" b="1" dirty="0"/>
              <a:t>IO ≤ 15: leve</a:t>
            </a:r>
          </a:p>
          <a:p>
            <a:pPr algn="ctr"/>
            <a:r>
              <a:rPr lang="pt-BR" b="1" dirty="0"/>
              <a:t>IO 15 a ≤ 25: moderada</a:t>
            </a:r>
          </a:p>
          <a:p>
            <a:pPr algn="ctr"/>
            <a:r>
              <a:rPr lang="pt-BR" b="1" dirty="0"/>
              <a:t>IO 25 a ≤ 40: grave</a:t>
            </a:r>
          </a:p>
          <a:p>
            <a:pPr algn="ctr"/>
            <a:r>
              <a:rPr lang="pt-BR" b="1" dirty="0"/>
              <a:t>IO &gt; 40: severo/crítico</a:t>
            </a:r>
          </a:p>
        </p:txBody>
      </p:sp>
    </p:spTree>
    <p:extLst>
      <p:ext uri="{BB962C8B-B14F-4D97-AF65-F5344CB8AC3E}">
        <p14:creationId xmlns:p14="http://schemas.microsoft.com/office/powerpoint/2010/main" val="2400039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Dividendo">
  <a:themeElements>
    <a:clrScheme name="Dividendo">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o">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o">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TM03457464[[fn=Dividendo]]</Template>
  <TotalTime>1372</TotalTime>
  <Words>6045</Words>
  <Application>Microsoft Macintosh PowerPoint</Application>
  <PresentationFormat>Widescreen</PresentationFormat>
  <Paragraphs>447</Paragraphs>
  <Slides>47</Slides>
  <Notes>14</Notes>
  <HiddenSlides>0</HiddenSlides>
  <MMClips>0</MMClips>
  <ScaleCrop>false</ScaleCrop>
  <HeadingPairs>
    <vt:vector size="6" baseType="variant">
      <vt:variant>
        <vt:lpstr>Fontes usadas</vt:lpstr>
      </vt:variant>
      <vt:variant>
        <vt:i4>8</vt:i4>
      </vt:variant>
      <vt:variant>
        <vt:lpstr>Tema</vt:lpstr>
      </vt:variant>
      <vt:variant>
        <vt:i4>1</vt:i4>
      </vt:variant>
      <vt:variant>
        <vt:lpstr>Títulos de slides</vt:lpstr>
      </vt:variant>
      <vt:variant>
        <vt:i4>47</vt:i4>
      </vt:variant>
    </vt:vector>
  </HeadingPairs>
  <TitlesOfParts>
    <vt:vector size="56" baseType="lpstr">
      <vt:lpstr>AdvTTa9c1b374</vt:lpstr>
      <vt:lpstr>AdvTTeb5f0e55.I</vt:lpstr>
      <vt:lpstr>Arial</vt:lpstr>
      <vt:lpstr>Calibri</vt:lpstr>
      <vt:lpstr>Gill Sans MT</vt:lpstr>
      <vt:lpstr>HelveticaNeueLTStd-Cn</vt:lpstr>
      <vt:lpstr>Wingdings</vt:lpstr>
      <vt:lpstr>Wingdings 2</vt:lpstr>
      <vt:lpstr>Dividendo</vt:lpstr>
      <vt:lpstr>Apresentação do PowerPoint</vt:lpstr>
      <vt:lpstr>iNTRODUÇÃO</vt:lpstr>
      <vt:lpstr>Apresentação do PowerPoint</vt:lpstr>
      <vt:lpstr>ePIDEMIOLOGIA</vt:lpstr>
      <vt:lpstr>Apresentação do PowerPoint</vt:lpstr>
      <vt:lpstr>Apresentação do PowerPoint</vt:lpstr>
      <vt:lpstr>Características clínicas</vt:lpstr>
      <vt:lpstr>Apresentação do PowerPoint</vt:lpstr>
      <vt:lpstr>diagnóstico</vt:lpstr>
      <vt:lpstr>diagnóstico</vt:lpstr>
      <vt:lpstr>Apresentação do PowerPoint</vt:lpstr>
      <vt:lpstr>Apresentação do PowerPoint</vt:lpstr>
      <vt:lpstr>DIAGNÓSTICO</vt:lpstr>
      <vt:lpstr>Apresentação do PowerPoint</vt:lpstr>
      <vt:lpstr>Tratamento SUPORTE</vt:lpstr>
      <vt:lpstr>Tratamento SUPORTE</vt:lpstr>
      <vt:lpstr>Apresentação do PowerPoint</vt:lpstr>
      <vt:lpstr>ventilação</vt:lpstr>
      <vt:lpstr>SURFACTANTE</vt:lpstr>
      <vt:lpstr>Apresentação do PowerPoint</vt:lpstr>
      <vt:lpstr>Óxido nítrico inalatório</vt:lpstr>
      <vt:lpstr>Óxido nítrico inalatório</vt:lpstr>
      <vt:lpstr>sildenafil</vt:lpstr>
      <vt:lpstr>milrinona</vt:lpstr>
      <vt:lpstr>prostaglandinas</vt:lpstr>
      <vt:lpstr>bosentana</vt:lpstr>
      <vt:lpstr>hidrocortisona</vt:lpstr>
      <vt:lpstr>Apresentação do PowerPoint</vt:lpstr>
      <vt:lpstr>Apresentação do PowerPoint</vt:lpstr>
      <vt:lpstr>Apresentação do PowerPoint</vt:lpstr>
      <vt:lpstr>Apresentação do PowerPoint</vt:lpstr>
      <vt:lpstr>GRUPO 03/DISPLASIA BRONCOPULMONAR</vt:lpstr>
      <vt:lpstr>GRUPO 03/DISPLASIA BRONCOPULMONAR</vt:lpstr>
      <vt:lpstr>Apresentação do PowerPoint</vt:lpstr>
      <vt:lpstr>Hérnia diafragmática congênita</vt:lpstr>
      <vt:lpstr>Apresentação do PowerPoint</vt:lpstr>
      <vt:lpstr>Apresentação do PowerPoint</vt:lpstr>
      <vt:lpstr>Apresentação do PowerPoint</vt:lpstr>
      <vt:lpstr>Apresentação do PowerPoint</vt:lpstr>
      <vt:lpstr>Princípios da manejo ventilatório na hdc</vt:lpstr>
      <vt:lpstr>Apresentação do PowerPoint</vt:lpstr>
      <vt:lpstr>Apresentação do PowerPoint</vt:lpstr>
      <vt:lpstr>Apresentação do PowerPoint</vt:lpstr>
      <vt:lpstr>ECMO</vt:lpstr>
      <vt:lpstr>ECMO</vt:lpstr>
      <vt:lpstr>conclusão</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andre ferreira</dc:creator>
  <cp:lastModifiedBy>Wilson Rocha</cp:lastModifiedBy>
  <cp:revision>18</cp:revision>
  <dcterms:created xsi:type="dcterms:W3CDTF">2021-07-04T19:34:29Z</dcterms:created>
  <dcterms:modified xsi:type="dcterms:W3CDTF">2025-08-19T12:03:02Z</dcterms:modified>
</cp:coreProperties>
</file>