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57" r:id="rId1"/>
  </p:sldMasterIdLst>
  <p:notesMasterIdLst>
    <p:notesMasterId r:id="rId37"/>
  </p:notesMasterIdLst>
  <p:sldIdLst>
    <p:sldId id="256" r:id="rId2"/>
    <p:sldId id="257" r:id="rId3"/>
    <p:sldId id="584" r:id="rId4"/>
    <p:sldId id="534" r:id="rId5"/>
    <p:sldId id="585" r:id="rId6"/>
    <p:sldId id="586" r:id="rId7"/>
    <p:sldId id="587" r:id="rId8"/>
    <p:sldId id="556" r:id="rId9"/>
    <p:sldId id="588" r:id="rId10"/>
    <p:sldId id="557" r:id="rId11"/>
    <p:sldId id="558" r:id="rId12"/>
    <p:sldId id="589" r:id="rId13"/>
    <p:sldId id="590" r:id="rId14"/>
    <p:sldId id="559" r:id="rId15"/>
    <p:sldId id="591" r:id="rId16"/>
    <p:sldId id="560" r:id="rId17"/>
    <p:sldId id="592" r:id="rId18"/>
    <p:sldId id="562" r:id="rId19"/>
    <p:sldId id="593" r:id="rId20"/>
    <p:sldId id="594" r:id="rId21"/>
    <p:sldId id="595" r:id="rId22"/>
    <p:sldId id="596" r:id="rId23"/>
    <p:sldId id="597" r:id="rId24"/>
    <p:sldId id="598" r:id="rId25"/>
    <p:sldId id="563" r:id="rId26"/>
    <p:sldId id="431" r:id="rId27"/>
    <p:sldId id="599" r:id="rId28"/>
    <p:sldId id="600" r:id="rId29"/>
    <p:sldId id="601" r:id="rId30"/>
    <p:sldId id="602" r:id="rId31"/>
    <p:sldId id="603" r:id="rId32"/>
    <p:sldId id="565" r:id="rId33"/>
    <p:sldId id="604" r:id="rId34"/>
    <p:sldId id="390" r:id="rId35"/>
    <p:sldId id="605" r:id="rId36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6176" autoAdjust="0"/>
    <p:restoredTop sz="94084" autoAdjust="0"/>
  </p:normalViewPr>
  <p:slideViewPr>
    <p:cSldViewPr>
      <p:cViewPr>
        <p:scale>
          <a:sx n="84" d="100"/>
          <a:sy n="84" d="100"/>
        </p:scale>
        <p:origin x="2304" y="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1C752E84-FA57-1536-A342-5FE0B3EB48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49BACD6-018F-743A-2B2D-93D698CCAE6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27B19BF-2EC1-304A-A659-C3228E53E7BC}" type="datetimeFigureOut">
              <a:rPr lang="pt-BR"/>
              <a:pPr>
                <a:defRPr/>
              </a:pPr>
              <a:t>10/05/2025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D4FED4E7-9DE7-9C90-A2E0-DEC83A8CD3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66BF3673-6A04-EDFA-A4DA-1688E4923F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BB22270-94F1-AD57-3A01-619C137D450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14C5C4B-EFE1-9AE2-0667-3788279B9F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4E8969-DB18-2C4A-9EE8-F577EF9659E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Imagem de Slide 1">
            <a:extLst>
              <a:ext uri="{FF2B5EF4-FFF2-40B4-BE49-F238E27FC236}">
                <a16:creationId xmlns:a16="http://schemas.microsoft.com/office/drawing/2014/main" id="{BB560F8D-9337-5353-C98B-EFAE081D76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ço Reservado para Anotações 2">
            <a:extLst>
              <a:ext uri="{FF2B5EF4-FFF2-40B4-BE49-F238E27FC236}">
                <a16:creationId xmlns:a16="http://schemas.microsoft.com/office/drawing/2014/main" id="{D596ED89-3DAD-0C10-5D16-C38DEFE1EA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5124" name="Espaço Reservado para Número de Slide 3">
            <a:extLst>
              <a:ext uri="{FF2B5EF4-FFF2-40B4-BE49-F238E27FC236}">
                <a16:creationId xmlns:a16="http://schemas.microsoft.com/office/drawing/2014/main" id="{AC23A0B5-9F9D-9BC2-EE9E-D1A66C41F6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113FA439-2063-744B-9BEB-758B03F863A3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7335B87-BA18-35CD-C26A-C18AC2C57F5C}"/>
              </a:ext>
            </a:extLst>
          </p:cNvPr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3" name="Line 3">
              <a:extLst>
                <a:ext uri="{FF2B5EF4-FFF2-40B4-BE49-F238E27FC236}">
                  <a16:creationId xmlns:a16="http://schemas.microsoft.com/office/drawing/2014/main" id="{85523BC4-9C6A-D36D-E3C7-74E15EA6F8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B33BEC5F-98A6-C192-DEA8-8B7A60986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3B871CAE-6226-75E4-2060-25FE8C954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30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pt-BR" noProof="0"/>
              <a:t>Clique para editar o estilo do título mestre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pt-BR" noProof="0"/>
              <a:t>Clique para editar o estilo do subtítulo mestre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43E7FA3-B516-C2D5-0358-D3F911EF91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B7728AE-96D8-409D-5635-F9AF59B277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736B1CE4-AA77-3D95-E67A-3EE65E4A52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DC222-A788-034F-A1D5-23B73C169E6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2427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1FCCCEB4-544A-017B-3357-0EE8A5BF36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AA152F1-747B-34F2-AC94-48A6CC48D6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8E3D6D19-0B04-DD5C-AA3E-CEF5CFBB5D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2E8953-1FC5-BE49-9FB6-677DA7BBA89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4783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5AE3804E-E9FB-4497-9C30-9E6E070735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29F48C3-3040-DBD5-C0CF-B901C8A5FA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3035FF6-4CA2-1667-52B2-8422F0788E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F5323F-74A3-F644-8768-70CEB0EA6E9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0807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59EEF43-605E-70FC-3D64-3417837382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5D6877A-420E-B163-B7EC-19F6BE3A5D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AA98416-A511-2431-8C19-461552CF1A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616C7C-9BF8-F84C-A5D2-3CAAA916769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69022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F570598E-4A86-EA22-7F18-4200B2E2D7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5FF1DE0-BFDF-20BB-81B9-F8D851E236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FF9DA08-306A-9388-C93B-074FFF0ADE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CC307-B8E1-5E4F-9AAF-17F92E209C0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2950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6957116-D60A-7BCD-13DA-8DAEA905E2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29CDC49-2DC7-FF53-CAFE-9FA7FA807D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4F92C305-DD08-E8F5-584C-4CB197036E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678724-C4DB-BB4E-B0C9-24B5282F427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61064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2D0FDF7-8880-418D-9389-F3C9F717C9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2014DBA9-4466-F7B6-56FA-473A894F08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49894AB7-3571-3E07-5C6C-DC3F6FB459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E90DD5-123A-6C4B-8810-06454C36452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0690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8A8753B3-A4F4-5FBF-9A3D-9795539826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58467A3-C854-242D-E5EC-3E8BE0D66D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C1C731AC-276D-1B40-6BCF-AA29396E64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81D6B-3801-244C-AD2F-340BA575CB2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1800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F63B65D1-A8CA-FA65-4807-160C3B36DD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C5E2DB4F-6F84-8E40-8755-8160EDAD02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4E018887-9B94-42E9-B090-645581B191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8F7C96-4872-2146-94BC-6A4EAC55D25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0948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B2E496A-9FB7-C2BE-B8D8-D6B2E9653B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CC620D5-40B2-F917-D626-2A265DDEAA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C5B61C98-D98D-FA1D-6428-3A8FD3CD16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5B7B6A-7DB7-0F44-A909-11D29CE29EE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6950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CA01238-1056-ECD9-56C6-AD1D42154E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6895338-B338-0A09-9C0A-38AA70B908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5FBB488-3385-2F9B-17BD-3D013A006D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2B4A41-3267-E745-A53C-7A367E1A352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74233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8988C99B-B881-BC3C-719D-C3DDC01DC28C}"/>
              </a:ext>
            </a:extLst>
          </p:cNvPr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>
              <a:extLst>
                <a:ext uri="{FF2B5EF4-FFF2-40B4-BE49-F238E27FC236}">
                  <a16:creationId xmlns:a16="http://schemas.microsoft.com/office/drawing/2014/main" id="{8D60D4F2-D980-3AC8-AB51-9E78C1DB4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" name="AutoShape 4">
              <a:extLst>
                <a:ext uri="{FF2B5EF4-FFF2-40B4-BE49-F238E27FC236}">
                  <a16:creationId xmlns:a16="http://schemas.microsoft.com/office/drawing/2014/main" id="{9E041289-7519-18C3-45E1-8EFF09782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" name="Line 5">
              <a:extLst>
                <a:ext uri="{FF2B5EF4-FFF2-40B4-BE49-F238E27FC236}">
                  <a16:creationId xmlns:a16="http://schemas.microsoft.com/office/drawing/2014/main" id="{A518A64E-5787-2074-27CB-EB82BF18BE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27" name="Rectangle 6">
            <a:extLst>
              <a:ext uri="{FF2B5EF4-FFF2-40B4-BE49-F238E27FC236}">
                <a16:creationId xmlns:a16="http://schemas.microsoft.com/office/drawing/2014/main" id="{0C63DAFF-5CD2-2644-260B-B3CF9A5A18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0B60F8A4-773C-CBBF-B52A-1360BEE90C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1992" name="Rectangle 8">
            <a:extLst>
              <a:ext uri="{FF2B5EF4-FFF2-40B4-BE49-F238E27FC236}">
                <a16:creationId xmlns:a16="http://schemas.microsoft.com/office/drawing/2014/main" id="{27E9DFBE-7CC1-14C0-3B61-E1544DEC99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993" name="Rectangle 9">
            <a:extLst>
              <a:ext uri="{FF2B5EF4-FFF2-40B4-BE49-F238E27FC236}">
                <a16:creationId xmlns:a16="http://schemas.microsoft.com/office/drawing/2014/main" id="{E679A395-A242-E476-DA0B-D5098D5A31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994" name="Rectangle 10">
            <a:extLst>
              <a:ext uri="{FF2B5EF4-FFF2-40B4-BE49-F238E27FC236}">
                <a16:creationId xmlns:a16="http://schemas.microsoft.com/office/drawing/2014/main" id="{62C1CCBA-83C2-04F7-E3FF-2FC4FBF4278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E912ACB-E218-2C40-9B78-CC7A1AC4789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50" r:id="rId2"/>
    <p:sldLayoutId id="2147484451" r:id="rId3"/>
    <p:sldLayoutId id="2147484452" r:id="rId4"/>
    <p:sldLayoutId id="2147484453" r:id="rId5"/>
    <p:sldLayoutId id="2147484454" r:id="rId6"/>
    <p:sldLayoutId id="2147484455" r:id="rId7"/>
    <p:sldLayoutId id="2147484456" r:id="rId8"/>
    <p:sldLayoutId id="2147484457" r:id="rId9"/>
    <p:sldLayoutId id="2147484458" r:id="rId10"/>
    <p:sldLayoutId id="21474844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hemig.mg.gov.b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025B1E3-FA0A-11CD-0397-8CC7AC7E38A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2947988"/>
            <a:ext cx="8604250" cy="1111250"/>
          </a:xfrm>
        </p:spPr>
        <p:txBody>
          <a:bodyPr/>
          <a:lstStyle/>
          <a:p>
            <a:pPr algn="ctr" eaLnBrk="1" hangingPunct="1"/>
            <a:r>
              <a:rPr lang="pt-BR" altLang="pt-BR" sz="4400" b="1"/>
              <a:t>FORMAÇÃO DA IMAGEM RADIOLÓGICA</a:t>
            </a:r>
            <a:endParaRPr lang="pt-BR" altLang="pt-BR" sz="440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19AAE40-29C9-F599-2069-0BBC75CA6AF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63775" y="5324475"/>
            <a:ext cx="6624638" cy="10795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endParaRPr lang="pt-BR" altLang="pt-BR" sz="1800">
              <a:latin typeface="Arial" panose="020B0604020202020204" pitchFamily="34" charset="0"/>
            </a:endParaRPr>
          </a:p>
          <a:p>
            <a:pPr algn="r" eaLnBrk="1" hangingPunct="1">
              <a:lnSpc>
                <a:spcPct val="80000"/>
              </a:lnSpc>
              <a:buClr>
                <a:srgbClr val="006666"/>
              </a:buClr>
            </a:pPr>
            <a:r>
              <a:rPr lang="pt-BR" altLang="pt-BR" sz="1800">
                <a:solidFill>
                  <a:srgbClr val="006666"/>
                </a:solidFill>
                <a:latin typeface="Arial" panose="020B0604020202020204" pitchFamily="34" charset="0"/>
              </a:rPr>
              <a:t>RESIDENTE EM PNEUMOLOGIA PEDIATRIA DO 2º ANO:</a:t>
            </a:r>
          </a:p>
          <a:p>
            <a:pPr algn="r" eaLnBrk="1" hangingPunct="1">
              <a:lnSpc>
                <a:spcPct val="80000"/>
              </a:lnSpc>
              <a:buClr>
                <a:srgbClr val="006666"/>
              </a:buClr>
            </a:pPr>
            <a:r>
              <a:rPr lang="pt-BR" altLang="pt-BR" sz="1800">
                <a:solidFill>
                  <a:srgbClr val="000000"/>
                </a:solidFill>
                <a:latin typeface="Arial" panose="020B0604020202020204" pitchFamily="34" charset="0"/>
              </a:rPr>
              <a:t>ALICE DE PAULA MACHADO</a:t>
            </a:r>
          </a:p>
          <a:p>
            <a:pPr algn="r" eaLnBrk="1" hangingPunct="1">
              <a:lnSpc>
                <a:spcPct val="80000"/>
              </a:lnSpc>
            </a:pPr>
            <a:endParaRPr lang="pt-BR" altLang="pt-BR" sz="1800">
              <a:latin typeface="Arial" panose="020B0604020202020204" pitchFamily="34" charset="0"/>
            </a:endParaRPr>
          </a:p>
          <a:p>
            <a:pPr algn="r" eaLnBrk="1" hangingPunct="1">
              <a:lnSpc>
                <a:spcPct val="80000"/>
              </a:lnSpc>
            </a:pPr>
            <a:endParaRPr lang="pt-BR" altLang="pt-BR" sz="1800">
              <a:latin typeface="Arial" panose="020B0604020202020204" pitchFamily="34" charset="0"/>
            </a:endParaRPr>
          </a:p>
          <a:p>
            <a:pPr algn="r" eaLnBrk="1" hangingPunct="1">
              <a:lnSpc>
                <a:spcPct val="80000"/>
              </a:lnSpc>
            </a:pPr>
            <a:endParaRPr lang="pt-BR" altLang="pt-BR" sz="1800">
              <a:latin typeface="Arial" panose="020B0604020202020204" pitchFamily="34" charset="0"/>
            </a:endParaRPr>
          </a:p>
        </p:txBody>
      </p:sp>
      <p:pic>
        <p:nvPicPr>
          <p:cNvPr id="4100" name="Picture 6" descr="Fundação Hospitalar do Estado de Minas Gerais">
            <a:hlinkClick r:id="rId3" tooltip="Fundação Hospitalar do Estado de Minas Gerais"/>
            <a:extLst>
              <a:ext uri="{FF2B5EF4-FFF2-40B4-BE49-F238E27FC236}">
                <a16:creationId xmlns:a16="http://schemas.microsoft.com/office/drawing/2014/main" id="{BD8801DC-0AA3-306B-B74E-1974EDC2A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47482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Imagem 1">
            <a:extLst>
              <a:ext uri="{FF2B5EF4-FFF2-40B4-BE49-F238E27FC236}">
                <a16:creationId xmlns:a16="http://schemas.microsoft.com/office/drawing/2014/main" id="{24AB08E8-02DC-A23C-3110-EA4647EC73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88913"/>
            <a:ext cx="1468438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908931E-70F1-DEB1-2D9B-3DF926A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A9D69F9-535E-F04E-AF8B-E91398102333}" type="slidenum">
              <a:rPr lang="pt-BR" altLang="pt-BR">
                <a:solidFill>
                  <a:srgbClr val="0D0D0D"/>
                </a:solidFill>
              </a:rPr>
              <a:pPr/>
              <a:t>1</a:t>
            </a:fld>
            <a:endParaRPr lang="pt-BR" altLang="pt-BR">
              <a:solidFill>
                <a:srgbClr val="0D0D0D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86AB3FE-912E-9F76-1EA3-8A89289E4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sz="3200" b="1"/>
              <a:t>PRINCÍPIOS GEOMÉTRICOS DA FORMAÇÃO DA IMAGEM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CE05DEC-5176-BD84-C75A-B8C962F53B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9300" y="981075"/>
            <a:ext cx="7999413" cy="3540125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000" dirty="0">
                <a:latin typeface="+mj-lt"/>
                <a:ea typeface="Calibri" panose="020F0502020204030204" pitchFamily="34" charset="0"/>
              </a:rPr>
              <a:t>Imagem radiográfica -  projeção cônica - ampliação da imagem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Arial" panose="020B0604020202020204" pitchFamily="34" charset="0"/>
            </a:endParaRPr>
          </a:p>
        </p:txBody>
      </p:sp>
      <p:sp>
        <p:nvSpPr>
          <p:cNvPr id="14340" name="Espaço Reservado para Número de Slide 1">
            <a:extLst>
              <a:ext uri="{FF2B5EF4-FFF2-40B4-BE49-F238E27FC236}">
                <a16:creationId xmlns:a16="http://schemas.microsoft.com/office/drawing/2014/main" id="{18627768-E44B-60B0-64D0-EA4EA75DF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2588" y="6381750"/>
            <a:ext cx="213360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5DBE2E9-755F-E042-AD2C-9B8834F42577}" type="slidenum">
              <a:rPr lang="pt-BR" altLang="pt-BR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pt-BR" altLang="pt-BR" sz="1200"/>
          </a:p>
        </p:txBody>
      </p:sp>
      <p:pic>
        <p:nvPicPr>
          <p:cNvPr id="14341" name="Imagem 5" descr="C:\Users\user\AppData\Local\Packages\5319275A.WhatsAppDesktop_cv1g1gvanyjgm\TempState\8F7D807E1F53EFF5F9EFBE5CB81090FB\Imagem do WhatsApp de 2025-03-09 à(s) 08.39.19_a5b74026.jpg">
            <a:extLst>
              <a:ext uri="{FF2B5EF4-FFF2-40B4-BE49-F238E27FC236}">
                <a16:creationId xmlns:a16="http://schemas.microsoft.com/office/drawing/2014/main" id="{D5F8FABF-8DB7-4B8B-B28C-A41A8ECE3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146300"/>
            <a:ext cx="4535488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Imagem 6" descr="C:\Users\user\Desktop\trabalho\Imagem do WhatsApp de 2025-03-08 à(s) 12.01.04_1b8bec08.jpg">
            <a:extLst>
              <a:ext uri="{FF2B5EF4-FFF2-40B4-BE49-F238E27FC236}">
                <a16:creationId xmlns:a16="http://schemas.microsoft.com/office/drawing/2014/main" id="{335CA123-9E69-9541-2CCD-8B0ABACEA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146300"/>
            <a:ext cx="3922713" cy="47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F7F7083-B459-E4FA-B88B-5297C78FC3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476250"/>
            <a:ext cx="7313612" cy="666750"/>
          </a:xfrm>
        </p:spPr>
        <p:txBody>
          <a:bodyPr/>
          <a:lstStyle/>
          <a:p>
            <a:pPr algn="ctr" eaLnBrk="1" hangingPunct="1"/>
            <a:r>
              <a:rPr lang="pt-BR" altLang="pt-BR" sz="3200" b="1"/>
              <a:t>TAMANHO DA IMAGEM PROJETADA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20435FA-37A9-A5D2-B616-9CCCC200DA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143000"/>
            <a:ext cx="3311525" cy="3540125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b="1" dirty="0">
              <a:latin typeface="+mj-lt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b="1" dirty="0">
              <a:latin typeface="+mj-lt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b="1" dirty="0">
              <a:latin typeface="+mj-lt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b="1" dirty="0">
              <a:latin typeface="+mj-lt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b="1" dirty="0">
              <a:latin typeface="+mj-lt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b="1" dirty="0">
              <a:latin typeface="+mj-lt"/>
              <a:ea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1200" dirty="0">
                <a:latin typeface="+mj-lt"/>
                <a:ea typeface="Calibri" panose="020F0502020204030204" pitchFamily="34" charset="0"/>
              </a:rPr>
              <a:t>I= tamanho da imagem; O = tamanho do objeto; </a:t>
            </a:r>
            <a:r>
              <a:rPr lang="pt-BR" sz="1200" dirty="0" err="1">
                <a:latin typeface="+mj-lt"/>
                <a:ea typeface="Calibri" panose="020F0502020204030204" pitchFamily="34" charset="0"/>
              </a:rPr>
              <a:t>dFoA</a:t>
            </a:r>
            <a:r>
              <a:rPr lang="pt-BR" sz="1200" dirty="0">
                <a:latin typeface="+mj-lt"/>
                <a:ea typeface="Calibri" panose="020F0502020204030204" pitchFamily="34" charset="0"/>
              </a:rPr>
              <a:t> = distância foco-anteparo (filme); </a:t>
            </a:r>
            <a:r>
              <a:rPr lang="pt-BR" sz="1200" dirty="0" err="1">
                <a:latin typeface="+mj-lt"/>
                <a:ea typeface="Calibri" panose="020F0502020204030204" pitchFamily="34" charset="0"/>
              </a:rPr>
              <a:t>dFoO</a:t>
            </a:r>
            <a:r>
              <a:rPr lang="pt-BR" sz="1200" dirty="0">
                <a:latin typeface="+mj-lt"/>
                <a:ea typeface="Calibri" panose="020F0502020204030204" pitchFamily="34" charset="0"/>
              </a:rPr>
              <a:t>= distância foco-objeto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Arial" panose="020B0604020202020204" pitchFamily="34" charset="0"/>
            </a:endParaRPr>
          </a:p>
        </p:txBody>
      </p:sp>
      <p:sp>
        <p:nvSpPr>
          <p:cNvPr id="15364" name="Espaço Reservado para Número de Slide 1">
            <a:extLst>
              <a:ext uri="{FF2B5EF4-FFF2-40B4-BE49-F238E27FC236}">
                <a16:creationId xmlns:a16="http://schemas.microsoft.com/office/drawing/2014/main" id="{CCBE929F-FB79-8DF1-A1C8-633E1C0F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2588" y="6381750"/>
            <a:ext cx="213360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27525C-1CB6-244C-99BB-3F9C5615119E}" type="slidenum">
              <a:rPr lang="pt-BR" altLang="pt-BR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pt-BR" altLang="pt-BR" sz="1200"/>
          </a:p>
        </p:txBody>
      </p:sp>
      <p:pic>
        <p:nvPicPr>
          <p:cNvPr id="15365" name="Imagem 6" descr="C:\Users\user\Desktop\trabalho\IMG-20250308-WA0007.jpg">
            <a:extLst>
              <a:ext uri="{FF2B5EF4-FFF2-40B4-BE49-F238E27FC236}">
                <a16:creationId xmlns:a16="http://schemas.microsoft.com/office/drawing/2014/main" id="{B4DF58E9-2FDF-1F66-D6E8-1683ABD86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09750"/>
            <a:ext cx="2954337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Imagem 7" descr="C:\Users\user\AppData\Local\Packages\5319275A.WhatsAppDesktop_cv1g1gvanyjgm\TempState\8F7D807E1F53EFF5F9EFBE5CB81090FB\Imagem do WhatsApp de 2025-03-09 à(s) 08.39.19_a5b74026.jpg">
            <a:extLst>
              <a:ext uri="{FF2B5EF4-FFF2-40B4-BE49-F238E27FC236}">
                <a16:creationId xmlns:a16="http://schemas.microsoft.com/office/drawing/2014/main" id="{1C5DBC45-B3EB-B14B-F716-FBC79CDEE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8" y="1157288"/>
            <a:ext cx="5408612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8471FBA-A98B-B758-37D4-DA78AE21B1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476250"/>
            <a:ext cx="7313612" cy="666750"/>
          </a:xfrm>
        </p:spPr>
        <p:txBody>
          <a:bodyPr/>
          <a:lstStyle/>
          <a:p>
            <a:pPr algn="ctr" eaLnBrk="1" hangingPunct="1"/>
            <a:r>
              <a:rPr lang="pt-BR" altLang="pt-BR" sz="3200" b="1"/>
              <a:t>TAMANHO DA IMAGEM PROJETADA</a:t>
            </a:r>
          </a:p>
        </p:txBody>
      </p:sp>
      <p:sp>
        <p:nvSpPr>
          <p:cNvPr id="16387" name="Espaço Reservado para Número de Slide 1">
            <a:extLst>
              <a:ext uri="{FF2B5EF4-FFF2-40B4-BE49-F238E27FC236}">
                <a16:creationId xmlns:a16="http://schemas.microsoft.com/office/drawing/2014/main" id="{D575E945-CA44-2A39-A91E-87133E4A8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2588" y="6381750"/>
            <a:ext cx="213360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E6EAD6-C033-CF49-B459-585BA5DEB881}" type="slidenum">
              <a:rPr lang="pt-BR" altLang="pt-BR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pt-BR" altLang="pt-BR" sz="1200"/>
          </a:p>
        </p:txBody>
      </p:sp>
      <p:pic>
        <p:nvPicPr>
          <p:cNvPr id="16388" name="Imagem 8" descr="C:\Users\user\AppData\Local\Packages\5319275A.WhatsAppDesktop_cv1g1gvanyjgm\TempState\301AD0E3BD5CB1627A2044908A42FDC2\Imagem do WhatsApp de 2025-03-09 à(s) 08.33.37_05cbb034.jpg">
            <a:extLst>
              <a:ext uri="{FF2B5EF4-FFF2-40B4-BE49-F238E27FC236}">
                <a16:creationId xmlns:a16="http://schemas.microsoft.com/office/drawing/2014/main" id="{D133C8E1-4921-555D-C74B-981E9A62A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1341438"/>
            <a:ext cx="76327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77896BC-5600-3F72-2F68-8055CF59AF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404813"/>
            <a:ext cx="7313612" cy="666750"/>
          </a:xfrm>
        </p:spPr>
        <p:txBody>
          <a:bodyPr/>
          <a:lstStyle/>
          <a:p>
            <a:pPr algn="ctr" eaLnBrk="1" hangingPunct="1"/>
            <a:r>
              <a:rPr lang="pt-BR" altLang="pt-BR" sz="3200" b="1"/>
              <a:t>TAMANHO DA IMAGEM PROJETADA</a:t>
            </a:r>
          </a:p>
        </p:txBody>
      </p:sp>
      <p:sp>
        <p:nvSpPr>
          <p:cNvPr id="17411" name="Espaço Reservado para Número de Slide 1">
            <a:extLst>
              <a:ext uri="{FF2B5EF4-FFF2-40B4-BE49-F238E27FC236}">
                <a16:creationId xmlns:a16="http://schemas.microsoft.com/office/drawing/2014/main" id="{B3AB988F-0D16-8690-594B-1F0F2FDDC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2588" y="6381750"/>
            <a:ext cx="213360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35D661-2986-104D-B8E1-1326064F39F2}" type="slidenum">
              <a:rPr lang="pt-BR" altLang="pt-BR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pt-BR" altLang="pt-BR" sz="1200"/>
          </a:p>
        </p:txBody>
      </p:sp>
      <p:pic>
        <p:nvPicPr>
          <p:cNvPr id="17412" name="Imagem 4" descr="C:\Users\user\AppData\Local\Packages\5319275A.WhatsAppDesktop_cv1g1gvanyjgm\TempState\FA83A11A198D5A7F0BF77A1987BCD006\Imagem do WhatsApp de 2025-03-09 à(s) 08.44.11_6d6f94d0.jpg">
            <a:extLst>
              <a:ext uri="{FF2B5EF4-FFF2-40B4-BE49-F238E27FC236}">
                <a16:creationId xmlns:a16="http://schemas.microsoft.com/office/drawing/2014/main" id="{8AE68EAF-F0EF-BF95-8A7B-186CBAEF3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250950"/>
            <a:ext cx="4811713" cy="560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688140A-E2CF-0FDC-754E-2078801AE0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sz="3200" b="1"/>
              <a:t>TAMANHO DA IMAGEM PROJETADA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77C034F-E9A1-1147-51E2-293D07CCAB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7999413" cy="3540125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000" dirty="0">
                <a:latin typeface="+mj-lt"/>
                <a:ea typeface="Calibri" panose="020F0502020204030204" pitchFamily="34" charset="0"/>
              </a:rPr>
              <a:t>Magnificação - paciente-detector na projeção radiográfica.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+mj-lt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+mj-lt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+mj-lt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+mj-lt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+mj-lt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+mj-lt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t-BR" sz="2000" u="sng" dirty="0">
              <a:latin typeface="+mj-lt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t-BR" sz="2000" u="sng" dirty="0">
              <a:latin typeface="+mj-lt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t-BR" sz="2000" u="sng" dirty="0">
              <a:latin typeface="+mj-lt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pt-BR" sz="2000" u="sng" dirty="0">
                <a:latin typeface="+mj-lt"/>
              </a:rPr>
              <a:t>Baixa magnificação </a:t>
            </a:r>
            <a:r>
              <a:rPr lang="pt-BR" sz="2000" dirty="0">
                <a:latin typeface="+mj-lt"/>
              </a:rPr>
              <a:t> 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t-BR" sz="2000" dirty="0">
                <a:latin typeface="+mj-lt"/>
              </a:rPr>
              <a:t>- Longa distância FI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t-BR" sz="2000" dirty="0">
                <a:latin typeface="+mj-lt"/>
              </a:rPr>
              <a:t>- Curta distância </a:t>
            </a:r>
            <a:r>
              <a:rPr lang="pt-BR" sz="2000" dirty="0"/>
              <a:t>OI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Arial" panose="020B0604020202020204" pitchFamily="34" charset="0"/>
            </a:endParaRPr>
          </a:p>
        </p:txBody>
      </p:sp>
      <p:sp>
        <p:nvSpPr>
          <p:cNvPr id="18436" name="Espaço Reservado para Número de Slide 1">
            <a:extLst>
              <a:ext uri="{FF2B5EF4-FFF2-40B4-BE49-F238E27FC236}">
                <a16:creationId xmlns:a16="http://schemas.microsoft.com/office/drawing/2014/main" id="{1FDA8FBA-09E3-1100-FEB6-9E880AC6E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2588" y="6381750"/>
            <a:ext cx="213360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56F2A3-6345-ED48-B83D-1D58CE4D6E84}" type="slidenum">
              <a:rPr lang="pt-BR" altLang="pt-BR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pt-BR" altLang="pt-BR" sz="1200"/>
          </a:p>
        </p:txBody>
      </p:sp>
      <p:pic>
        <p:nvPicPr>
          <p:cNvPr id="18437" name="Imagem 5">
            <a:extLst>
              <a:ext uri="{FF2B5EF4-FFF2-40B4-BE49-F238E27FC236}">
                <a16:creationId xmlns:a16="http://schemas.microsoft.com/office/drawing/2014/main" id="{D0BDD6D2-752F-BA31-9AC5-5445AC605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2047875"/>
            <a:ext cx="413067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Imagem 6">
            <a:extLst>
              <a:ext uri="{FF2B5EF4-FFF2-40B4-BE49-F238E27FC236}">
                <a16:creationId xmlns:a16="http://schemas.microsoft.com/office/drawing/2014/main" id="{D9C69109-76B1-E47A-5FCD-8D11EFD3F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3552825"/>
            <a:ext cx="5500688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BAC9A08-1A1B-54AF-C201-454394E787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sz="3200" b="1"/>
              <a:t>TAMANHO DA IMAGEM PROJETADA</a:t>
            </a:r>
          </a:p>
        </p:txBody>
      </p:sp>
      <p:sp>
        <p:nvSpPr>
          <p:cNvPr id="19459" name="Espaço Reservado para Número de Slide 1">
            <a:extLst>
              <a:ext uri="{FF2B5EF4-FFF2-40B4-BE49-F238E27FC236}">
                <a16:creationId xmlns:a16="http://schemas.microsoft.com/office/drawing/2014/main" id="{EBF087DB-FF40-B600-6C00-9703DDB7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2588" y="6381750"/>
            <a:ext cx="213360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61BE815-0325-7244-B7EE-3622D2CC6A8A}" type="slidenum">
              <a:rPr lang="pt-BR" altLang="pt-BR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pt-BR" altLang="pt-BR" sz="1200"/>
          </a:p>
        </p:txBody>
      </p:sp>
      <p:pic>
        <p:nvPicPr>
          <p:cNvPr id="19460" name="Imagem 7" descr="C:\Users\user\Desktop\trabalho\IMG-20250308-WA0008.jpg">
            <a:extLst>
              <a:ext uri="{FF2B5EF4-FFF2-40B4-BE49-F238E27FC236}">
                <a16:creationId xmlns:a16="http://schemas.microsoft.com/office/drawing/2014/main" id="{9DCDFCB5-2C5B-14D3-0258-3B2931F7B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8288338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3AEFD85-7851-FD68-DA84-A03D33119B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sz="3200" b="1"/>
              <a:t>NITIDEZ GEOMÉTRICA DA IMAGEM RADIOGRÁFICA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74BA199-2BBE-8340-142A-4780F4D7F0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7999413" cy="3540125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000" dirty="0">
                <a:latin typeface="+mj-lt"/>
                <a:ea typeface="Calibri" panose="020F0502020204030204" pitchFamily="34" charset="0"/>
              </a:rPr>
              <a:t>          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000" b="1" dirty="0">
                <a:latin typeface="+mj-lt"/>
                <a:ea typeface="Calibri" panose="020F0502020204030204" pitchFamily="34" charset="0"/>
              </a:rPr>
              <a:t>                1) </a:t>
            </a:r>
            <a:r>
              <a:rPr lang="pt-BR" sz="2000" b="1" u="sng" dirty="0">
                <a:latin typeface="+mj-lt"/>
                <a:ea typeface="Calibri" panose="020F0502020204030204" pitchFamily="34" charset="0"/>
              </a:rPr>
              <a:t>Tamanho do foco emissor de </a:t>
            </a:r>
            <a:r>
              <a:rPr lang="pt-BR" sz="2000" b="1" u="sng" dirty="0" err="1">
                <a:latin typeface="+mj-lt"/>
                <a:ea typeface="Calibri" panose="020F0502020204030204" pitchFamily="34" charset="0"/>
              </a:rPr>
              <a:t>raio-x</a:t>
            </a:r>
            <a:r>
              <a:rPr lang="pt-BR" sz="2000" b="1" u="sng" dirty="0">
                <a:latin typeface="+mj-lt"/>
                <a:ea typeface="Calibri" panose="020F0502020204030204" pitchFamily="34" charset="0"/>
              </a:rPr>
              <a:t>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b="1" u="sng" dirty="0">
              <a:latin typeface="+mj-lt"/>
              <a:ea typeface="Calibri" panose="020F050202020403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b="1" u="sng" dirty="0">
              <a:latin typeface="+mj-lt"/>
              <a:ea typeface="Calibri" panose="020F050202020403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b="1" u="sng" dirty="0">
              <a:latin typeface="+mj-lt"/>
              <a:ea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000" dirty="0">
                <a:latin typeface="+mj-lt"/>
                <a:ea typeface="Calibri" panose="020F0502020204030204" pitchFamily="34" charset="0"/>
              </a:rPr>
              <a:t>    tamanho do foco -   distorção geométrica –  detalhe e nitidez;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000" dirty="0">
                <a:latin typeface="+mj-lt"/>
                <a:ea typeface="Calibri" panose="020F0502020204030204" pitchFamily="34" charset="0"/>
              </a:rPr>
              <a:t>   tamanho do foco -   </a:t>
            </a:r>
            <a:r>
              <a:rPr lang="pt-BR" sz="2000" b="1" dirty="0">
                <a:latin typeface="+mj-lt"/>
                <a:ea typeface="Calibri" panose="020F0502020204030204" pitchFamily="34" charset="0"/>
              </a:rPr>
              <a:t>zona de </a:t>
            </a:r>
            <a:r>
              <a:rPr lang="pt-BR" sz="2000" dirty="0">
                <a:latin typeface="+mj-lt"/>
                <a:ea typeface="Calibri" panose="020F0502020204030204" pitchFamily="34" charset="0"/>
              </a:rPr>
              <a:t>penumbra -   detalhe e nitidez.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Arial" panose="020B0604020202020204" pitchFamily="34" charset="0"/>
            </a:endParaRPr>
          </a:p>
        </p:txBody>
      </p:sp>
      <p:sp>
        <p:nvSpPr>
          <p:cNvPr id="20484" name="Espaço Reservado para Número de Slide 1">
            <a:extLst>
              <a:ext uri="{FF2B5EF4-FFF2-40B4-BE49-F238E27FC236}">
                <a16:creationId xmlns:a16="http://schemas.microsoft.com/office/drawing/2014/main" id="{E2928AAA-5CA5-EE0D-0811-46307BCD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2588" y="6381750"/>
            <a:ext cx="213360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3EF4B91-FF60-F64F-8ACB-80C2EA372F8F}" type="slidenum">
              <a:rPr lang="pt-BR" altLang="pt-BR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pt-BR" altLang="pt-BR" sz="1200"/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DA5C989D-3DD2-6EC7-20B1-3FEFAB537821}"/>
              </a:ext>
            </a:extLst>
          </p:cNvPr>
          <p:cNvCxnSpPr/>
          <p:nvPr/>
        </p:nvCxnSpPr>
        <p:spPr>
          <a:xfrm>
            <a:off x="1116013" y="3213100"/>
            <a:ext cx="0" cy="3603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A8794BE3-FD9F-FFA8-BC3A-C2C7DF19FDA7}"/>
              </a:ext>
            </a:extLst>
          </p:cNvPr>
          <p:cNvCxnSpPr/>
          <p:nvPr/>
        </p:nvCxnSpPr>
        <p:spPr>
          <a:xfrm>
            <a:off x="3419475" y="3213100"/>
            <a:ext cx="0" cy="3603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B14EE68F-030E-7691-ED00-CC81B82C2D1B}"/>
              </a:ext>
            </a:extLst>
          </p:cNvPr>
          <p:cNvCxnSpPr/>
          <p:nvPr/>
        </p:nvCxnSpPr>
        <p:spPr>
          <a:xfrm flipV="1">
            <a:off x="6156325" y="3141663"/>
            <a:ext cx="0" cy="431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FF19956E-F773-8CD1-D3A8-4B5765C93A88}"/>
              </a:ext>
            </a:extLst>
          </p:cNvPr>
          <p:cNvCxnSpPr/>
          <p:nvPr/>
        </p:nvCxnSpPr>
        <p:spPr>
          <a:xfrm flipV="1">
            <a:off x="1116013" y="3789363"/>
            <a:ext cx="0" cy="431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4D071D4C-75F6-C885-8E15-6973A820D38F}"/>
              </a:ext>
            </a:extLst>
          </p:cNvPr>
          <p:cNvCxnSpPr/>
          <p:nvPr/>
        </p:nvCxnSpPr>
        <p:spPr>
          <a:xfrm flipV="1">
            <a:off x="3348038" y="3789363"/>
            <a:ext cx="0" cy="431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2315FBE0-E060-FE33-1389-41B18701B364}"/>
              </a:ext>
            </a:extLst>
          </p:cNvPr>
          <p:cNvCxnSpPr/>
          <p:nvPr/>
        </p:nvCxnSpPr>
        <p:spPr>
          <a:xfrm>
            <a:off x="5867400" y="3860800"/>
            <a:ext cx="0" cy="3603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BF352D8-919D-EDEA-901A-10EAA3175B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sz="3200" b="1"/>
              <a:t>NITIDEZ GEOMÉTRICA DA IMAGEM RADIOGRÁFICA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921E6DA-0E38-25B2-B5D4-0D5BDE2735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052513"/>
            <a:ext cx="7999413" cy="3540125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000" b="1" dirty="0">
                <a:ea typeface="Calibri" panose="020F0502020204030204" pitchFamily="34" charset="0"/>
              </a:rPr>
              <a:t> </a:t>
            </a:r>
            <a:r>
              <a:rPr lang="pt-BR" sz="2000" b="1" dirty="0">
                <a:latin typeface="+mj-lt"/>
                <a:ea typeface="Calibri" panose="020F0502020204030204" pitchFamily="34" charset="0"/>
              </a:rPr>
              <a:t>1) </a:t>
            </a:r>
            <a:r>
              <a:rPr lang="pt-BR" sz="2000" b="1" u="sng" dirty="0">
                <a:latin typeface="+mj-lt"/>
                <a:ea typeface="Calibri" panose="020F0502020204030204" pitchFamily="34" charset="0"/>
              </a:rPr>
              <a:t>Tamanho do foco emissor de </a:t>
            </a:r>
            <a:r>
              <a:rPr lang="pt-BR" sz="2000" b="1" u="sng" dirty="0" err="1">
                <a:latin typeface="+mj-lt"/>
                <a:ea typeface="Calibri" panose="020F0502020204030204" pitchFamily="34" charset="0"/>
              </a:rPr>
              <a:t>raio-x</a:t>
            </a:r>
            <a:r>
              <a:rPr lang="pt-BR" sz="2000" b="1" u="sng" dirty="0">
                <a:latin typeface="+mj-lt"/>
                <a:ea typeface="Calibri" panose="020F0502020204030204" pitchFamily="34" charset="0"/>
              </a:rPr>
              <a:t> </a:t>
            </a: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000" dirty="0">
                <a:latin typeface="+mj-lt"/>
                <a:ea typeface="Calibri" panose="020F0502020204030204" pitchFamily="34" charset="0"/>
              </a:rPr>
              <a:t> 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000" dirty="0">
                <a:latin typeface="+mj-lt"/>
                <a:ea typeface="Calibri" panose="020F0502020204030204" pitchFamily="34" charset="0"/>
              </a:rPr>
              <a:t>Zona de penumbra = </a:t>
            </a:r>
            <a:r>
              <a:rPr lang="pt-BR" sz="2000" dirty="0" err="1">
                <a:latin typeface="+mj-lt"/>
                <a:ea typeface="Calibri" panose="020F0502020204030204" pitchFamily="34" charset="0"/>
              </a:rPr>
              <a:t>borramento</a:t>
            </a:r>
            <a:r>
              <a:rPr lang="pt-BR" sz="2000" dirty="0">
                <a:latin typeface="+mj-lt"/>
                <a:ea typeface="Calibri" panose="020F0502020204030204" pitchFamily="34" charset="0"/>
              </a:rPr>
              <a:t> geométrico = “flou” geométrico - falta de nitidez - distorção.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36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      P = </a:t>
            </a:r>
            <a:r>
              <a:rPr lang="pt-BR" sz="3600" b="1" u="sng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  </a:t>
            </a:r>
            <a:r>
              <a:rPr lang="pt-BR" sz="3600" b="1" u="sng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dOFi</a:t>
            </a:r>
            <a:r>
              <a:rPr lang="pt-BR" sz="3600" b="1" u="sng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   </a:t>
            </a:r>
            <a:r>
              <a:rPr lang="pt-BR" sz="36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x tamanho do foco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36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              </a:t>
            </a:r>
            <a:r>
              <a:rPr lang="pt-BR" sz="3600" b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dFoO</a:t>
            </a:r>
            <a:r>
              <a:rPr lang="pt-BR" sz="36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Arial" panose="020B0604020202020204" pitchFamily="34" charset="0"/>
            </a:endParaRPr>
          </a:p>
        </p:txBody>
      </p:sp>
      <p:sp>
        <p:nvSpPr>
          <p:cNvPr id="21508" name="Espaço Reservado para Número de Slide 1">
            <a:extLst>
              <a:ext uri="{FF2B5EF4-FFF2-40B4-BE49-F238E27FC236}">
                <a16:creationId xmlns:a16="http://schemas.microsoft.com/office/drawing/2014/main" id="{3A69ADEF-03F1-CE55-00F1-0DC426570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2588" y="6381750"/>
            <a:ext cx="213360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6CC5349-217E-154F-B64E-B02DA265C7F6}" type="slidenum">
              <a:rPr lang="pt-BR" altLang="pt-BR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pt-BR" altLang="pt-BR" sz="1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9D2CA22-66A6-C244-1B00-4313EE1471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sz="3200" b="1"/>
              <a:t>NITIDEZ GEOMÉTRICA DA IMAGEM RADIOGRÁFICA</a:t>
            </a:r>
          </a:p>
        </p:txBody>
      </p:sp>
      <p:sp>
        <p:nvSpPr>
          <p:cNvPr id="22531" name="Espaço Reservado para Número de Slide 1">
            <a:extLst>
              <a:ext uri="{FF2B5EF4-FFF2-40B4-BE49-F238E27FC236}">
                <a16:creationId xmlns:a16="http://schemas.microsoft.com/office/drawing/2014/main" id="{CC9D2200-3A49-ABE5-BAD5-49345099A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2588" y="6381750"/>
            <a:ext cx="213360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55F576-4B83-C24F-BD80-2427F7D8BAFB}" type="slidenum">
              <a:rPr lang="pt-BR" altLang="pt-BR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pt-BR" altLang="pt-BR" sz="1200"/>
          </a:p>
        </p:txBody>
      </p:sp>
      <p:pic>
        <p:nvPicPr>
          <p:cNvPr id="22532" name="Imagem 9" descr="C:\Users\user\Desktop\trabalho\IMG-20250308-WA0010.jpg">
            <a:extLst>
              <a:ext uri="{FF2B5EF4-FFF2-40B4-BE49-F238E27FC236}">
                <a16:creationId xmlns:a16="http://schemas.microsoft.com/office/drawing/2014/main" id="{BCC16CD1-8AFE-5F77-455A-3588BA3D7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89138"/>
            <a:ext cx="7777162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F01DA5B6-FA4D-7209-0252-F0300E5413DA}"/>
              </a:ext>
            </a:extLst>
          </p:cNvPr>
          <p:cNvSpPr/>
          <p:nvPr/>
        </p:nvSpPr>
        <p:spPr>
          <a:xfrm>
            <a:off x="2263775" y="1538288"/>
            <a:ext cx="5526088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latin typeface="+mj-lt"/>
                <a:ea typeface="Calibri" panose="020F0502020204030204" pitchFamily="34" charset="0"/>
              </a:rPr>
              <a:t> 1) </a:t>
            </a:r>
            <a:r>
              <a:rPr lang="pt-BR" sz="2000" b="1" u="sng" dirty="0">
                <a:latin typeface="+mj-lt"/>
                <a:ea typeface="Calibri" panose="020F0502020204030204" pitchFamily="34" charset="0"/>
              </a:rPr>
              <a:t>Tamanho do foco emissor de </a:t>
            </a:r>
            <a:r>
              <a:rPr lang="pt-BR" sz="2000" b="1" u="sng" dirty="0" err="1">
                <a:latin typeface="+mj-lt"/>
                <a:ea typeface="Calibri" panose="020F0502020204030204" pitchFamily="34" charset="0"/>
              </a:rPr>
              <a:t>raio-x</a:t>
            </a:r>
            <a:r>
              <a:rPr lang="pt-BR" sz="2000" b="1" u="sng" dirty="0">
                <a:latin typeface="+mj-lt"/>
                <a:ea typeface="Calibri" panose="020F0502020204030204" pitchFamily="34" charset="0"/>
              </a:rPr>
              <a:t> </a:t>
            </a:r>
            <a:endParaRPr lang="pt-BR" sz="2000" dirty="0">
              <a:latin typeface="+mj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1F2E9FC-1642-2BD6-9A0E-81CBCEC6BC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sz="3200" b="1"/>
              <a:t>NITIDEZ GEOMÉTRICA DA IMAGEM RADIOGRÁFICA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FD9314F-9660-E442-5522-CC73C2E367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1184275"/>
            <a:ext cx="8356600" cy="3540125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000" b="1" dirty="0">
                <a:ea typeface="Calibri" panose="020F0502020204030204" pitchFamily="34" charset="0"/>
              </a:rPr>
              <a:t> </a:t>
            </a:r>
            <a:r>
              <a:rPr lang="pt-BR" sz="2000" b="1" dirty="0">
                <a:latin typeface="+mj-lt"/>
                <a:ea typeface="Calibri" panose="020F0502020204030204" pitchFamily="34" charset="0"/>
              </a:rPr>
              <a:t>2) </a:t>
            </a:r>
            <a:r>
              <a:rPr lang="pt-BR" sz="2000" b="1" u="sng" dirty="0">
                <a:latin typeface="+mj-lt"/>
                <a:ea typeface="Calibri" panose="020F0502020204030204" pitchFamily="34" charset="0"/>
              </a:rPr>
              <a:t>Distância foco-filme (</a:t>
            </a:r>
            <a:r>
              <a:rPr lang="pt-BR" sz="2000" b="1" u="sng" dirty="0" err="1">
                <a:latin typeface="+mj-lt"/>
                <a:ea typeface="Calibri" panose="020F0502020204030204" pitchFamily="34" charset="0"/>
              </a:rPr>
              <a:t>dFoFi</a:t>
            </a:r>
            <a:r>
              <a:rPr lang="pt-BR" sz="2000" b="1" u="sng" dirty="0">
                <a:latin typeface="+mj-lt"/>
                <a:ea typeface="Calibri" panose="020F0502020204030204" pitchFamily="34" charset="0"/>
              </a:rPr>
              <a:t>) </a:t>
            </a: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000" dirty="0">
                <a:latin typeface="+mj-lt"/>
                <a:ea typeface="Calibri" panose="020F0502020204030204" pitchFamily="34" charset="0"/>
              </a:rPr>
              <a:t> 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000" dirty="0">
                <a:latin typeface="+mj-lt"/>
                <a:ea typeface="Calibri" panose="020F0502020204030204" pitchFamily="34" charset="0"/>
              </a:rPr>
              <a:t>Para mesma </a:t>
            </a:r>
            <a:r>
              <a:rPr lang="pt-BR" sz="2000" dirty="0" err="1">
                <a:latin typeface="+mj-lt"/>
                <a:ea typeface="Calibri" panose="020F0502020204030204" pitchFamily="34" charset="0"/>
              </a:rPr>
              <a:t>dOFi</a:t>
            </a:r>
            <a:r>
              <a:rPr lang="pt-BR" sz="2000" dirty="0">
                <a:latin typeface="+mj-lt"/>
                <a:ea typeface="Calibri" panose="020F0502020204030204" pitchFamily="34" charset="0"/>
              </a:rPr>
              <a:t> -  </a:t>
            </a:r>
            <a:r>
              <a:rPr lang="pt-BR" sz="2000" dirty="0" err="1">
                <a:latin typeface="+mj-lt"/>
                <a:ea typeface="Calibri" panose="020F0502020204030204" pitchFamily="34" charset="0"/>
              </a:rPr>
              <a:t>dFoFi</a:t>
            </a:r>
            <a:r>
              <a:rPr lang="pt-BR" sz="2000" dirty="0">
                <a:latin typeface="+mj-lt"/>
                <a:ea typeface="Calibri" panose="020F0502020204030204" pitchFamily="34" charset="0"/>
              </a:rPr>
              <a:t>               ampliação da imagem e    penumbra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36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      </a:t>
            </a: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Arial" panose="020B0604020202020204" pitchFamily="34" charset="0"/>
            </a:endParaRPr>
          </a:p>
        </p:txBody>
      </p:sp>
      <p:sp>
        <p:nvSpPr>
          <p:cNvPr id="23556" name="Espaço Reservado para Número de Slide 1">
            <a:extLst>
              <a:ext uri="{FF2B5EF4-FFF2-40B4-BE49-F238E27FC236}">
                <a16:creationId xmlns:a16="http://schemas.microsoft.com/office/drawing/2014/main" id="{6CEA7F4A-914E-1BF5-87A9-DBEB0519E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2588" y="6381750"/>
            <a:ext cx="213360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CB91604-2EB0-E14F-ABA1-4DDE9D7D1533}" type="slidenum">
              <a:rPr lang="pt-BR" altLang="pt-BR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pt-BR" altLang="pt-BR" sz="1200">
              <a:solidFill>
                <a:srgbClr val="000000"/>
              </a:solidFill>
            </a:endParaRP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61B92224-33F5-D2D8-1905-193C42565D9F}"/>
              </a:ext>
            </a:extLst>
          </p:cNvPr>
          <p:cNvCxnSpPr/>
          <p:nvPr/>
        </p:nvCxnSpPr>
        <p:spPr>
          <a:xfrm flipV="1">
            <a:off x="3059113" y="2276475"/>
            <a:ext cx="0" cy="431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8E682D72-CFA6-308F-0A54-F200FB12A472}"/>
              </a:ext>
            </a:extLst>
          </p:cNvPr>
          <p:cNvCxnSpPr/>
          <p:nvPr/>
        </p:nvCxnSpPr>
        <p:spPr>
          <a:xfrm>
            <a:off x="3851275" y="2565400"/>
            <a:ext cx="72072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A11CCD27-F11A-0EB8-530D-35C6CD4C9A90}"/>
              </a:ext>
            </a:extLst>
          </p:cNvPr>
          <p:cNvCxnSpPr/>
          <p:nvPr/>
        </p:nvCxnSpPr>
        <p:spPr>
          <a:xfrm>
            <a:off x="4716463" y="2349500"/>
            <a:ext cx="0" cy="3587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23709CEE-4B0C-4A43-E99D-792134F8A0B1}"/>
              </a:ext>
            </a:extLst>
          </p:cNvPr>
          <p:cNvCxnSpPr/>
          <p:nvPr/>
        </p:nvCxnSpPr>
        <p:spPr>
          <a:xfrm>
            <a:off x="7667625" y="2349500"/>
            <a:ext cx="0" cy="3587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561" name="Imagem 8" descr="C:\Users\user\Desktop\trabalho\IMG-20250308-WA0011.jpg">
            <a:extLst>
              <a:ext uri="{FF2B5EF4-FFF2-40B4-BE49-F238E27FC236}">
                <a16:creationId xmlns:a16="http://schemas.microsoft.com/office/drawing/2014/main" id="{1B5A5B06-3565-506F-99E4-B511AD292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2708275"/>
            <a:ext cx="7507288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22186D8-55AF-C4A8-34F8-C80278CA8E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sz="3200" b="1"/>
              <a:t>INTRODUÇÃO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5AFAAD6-753F-2AA7-D66A-D28208D7A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9300" y="1733550"/>
            <a:ext cx="7999413" cy="4114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pt-BR" sz="2000" dirty="0" err="1">
                <a:latin typeface="Arial" panose="020B0604020202020204" pitchFamily="34" charset="0"/>
                <a:ea typeface="Calibri" panose="020F0502020204030204" pitchFamily="34" charset="0"/>
              </a:rPr>
              <a:t>Raio-x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</a:rPr>
              <a:t> - ondas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</a:rPr>
              <a:t>eletromagnéticas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</a:rPr>
              <a:t>; 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</a:rPr>
              <a:t>Comprimento de onda menor e </a:t>
            </a:r>
            <a:r>
              <a:rPr lang="pt-BR" sz="2000" dirty="0" err="1">
                <a:latin typeface="Arial" panose="020B0604020202020204" pitchFamily="34" charset="0"/>
                <a:ea typeface="Calibri" panose="020F0502020204030204" pitchFamily="34" charset="0"/>
              </a:rPr>
              <a:t>freqüência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</a:rPr>
              <a:t> maior que a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</a:rPr>
              <a:t>luz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</a:rPr>
              <a:t> - linha reta, reflexão, difração, propaga-se no vácuo;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</a:rPr>
              <a:t>Maior poder de penetração;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</a:rPr>
              <a:t>Mais energia;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</a:rPr>
              <a:t>Não é captada pelo olho humano;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Arial" panose="020B0604020202020204" pitchFamily="34" charset="0"/>
            </a:endParaRPr>
          </a:p>
        </p:txBody>
      </p:sp>
      <p:sp>
        <p:nvSpPr>
          <p:cNvPr id="6148" name="Espaço Reservado para Número de Slide 1">
            <a:extLst>
              <a:ext uri="{FF2B5EF4-FFF2-40B4-BE49-F238E27FC236}">
                <a16:creationId xmlns:a16="http://schemas.microsoft.com/office/drawing/2014/main" id="{CA7652E3-2611-E550-4724-BFC067C9F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5F75753-53C2-404F-B358-05956A38D985}" type="slidenum">
              <a:rPr lang="pt-BR" altLang="pt-BR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pt-BR" altLang="pt-BR" sz="1200"/>
          </a:p>
        </p:txBody>
      </p:sp>
      <p:pic>
        <p:nvPicPr>
          <p:cNvPr id="6149" name="Imagem 1">
            <a:extLst>
              <a:ext uri="{FF2B5EF4-FFF2-40B4-BE49-F238E27FC236}">
                <a16:creationId xmlns:a16="http://schemas.microsoft.com/office/drawing/2014/main" id="{9AE2B61E-311F-9A21-F67F-52E074575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25" y="2941638"/>
            <a:ext cx="3438525" cy="344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630A692-8A3F-A473-7AB6-F7DFBACA9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sz="3200" b="1"/>
              <a:t>NITIDEZ GEOMÉTRICA DA IMAGEM RADIOGRÁFICA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C9B6780-1626-F3F4-073F-AEBFAFF643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1184275"/>
            <a:ext cx="8356600" cy="3540125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000" b="1" dirty="0">
                <a:ea typeface="Calibri" panose="020F0502020204030204" pitchFamily="34" charset="0"/>
              </a:rPr>
              <a:t> </a:t>
            </a:r>
            <a:r>
              <a:rPr lang="pt-BR" sz="2000" b="1" dirty="0">
                <a:latin typeface="+mj-lt"/>
                <a:ea typeface="Calibri" panose="020F0502020204030204" pitchFamily="34" charset="0"/>
              </a:rPr>
              <a:t>3) </a:t>
            </a:r>
            <a:r>
              <a:rPr lang="pt-BR" sz="2000" b="1" u="sng" dirty="0">
                <a:latin typeface="+mj-lt"/>
                <a:ea typeface="Calibri" panose="020F0502020204030204" pitchFamily="34" charset="0"/>
              </a:rPr>
              <a:t>Distância objeto-filme (</a:t>
            </a:r>
            <a:r>
              <a:rPr lang="pt-BR" sz="2000" b="1" u="sng" dirty="0" err="1">
                <a:latin typeface="+mj-lt"/>
                <a:ea typeface="Calibri" panose="020F0502020204030204" pitchFamily="34" charset="0"/>
              </a:rPr>
              <a:t>dOFi</a:t>
            </a:r>
            <a:r>
              <a:rPr lang="pt-BR" sz="2000" b="1" u="sng" dirty="0">
                <a:latin typeface="+mj-lt"/>
                <a:ea typeface="Calibri" panose="020F0502020204030204" pitchFamily="34" charset="0"/>
              </a:rPr>
              <a:t>) </a:t>
            </a: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000" dirty="0">
                <a:latin typeface="+mj-lt"/>
                <a:ea typeface="Calibri" panose="020F0502020204030204" pitchFamily="34" charset="0"/>
              </a:rPr>
              <a:t> 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000" dirty="0">
                <a:latin typeface="+mj-lt"/>
                <a:ea typeface="Calibri" panose="020F0502020204030204" pitchFamily="34" charset="0"/>
              </a:rPr>
              <a:t>Para mesma </a:t>
            </a:r>
            <a:r>
              <a:rPr lang="pt-BR" sz="2000" dirty="0" err="1">
                <a:latin typeface="+mj-lt"/>
                <a:ea typeface="Calibri" panose="020F0502020204030204" pitchFamily="34" charset="0"/>
              </a:rPr>
              <a:t>dFoFi</a:t>
            </a:r>
            <a:r>
              <a:rPr lang="pt-BR" sz="2000" dirty="0">
                <a:latin typeface="+mj-lt"/>
                <a:ea typeface="Calibri" panose="020F0502020204030204" pitchFamily="34" charset="0"/>
              </a:rPr>
              <a:t> -   </a:t>
            </a:r>
            <a:r>
              <a:rPr lang="pt-BR" sz="2000" dirty="0" err="1">
                <a:latin typeface="+mj-lt"/>
                <a:ea typeface="Calibri" panose="020F0502020204030204" pitchFamily="34" charset="0"/>
              </a:rPr>
              <a:t>dOFi</a:t>
            </a:r>
            <a:r>
              <a:rPr lang="pt-BR" sz="2000" dirty="0">
                <a:latin typeface="+mj-lt"/>
                <a:ea typeface="Calibri" panose="020F0502020204030204" pitchFamily="34" charset="0"/>
              </a:rPr>
              <a:t>              ampliação da imagem e    penumbra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36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      </a:t>
            </a: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Arial" panose="020B0604020202020204" pitchFamily="34" charset="0"/>
            </a:endParaRPr>
          </a:p>
        </p:txBody>
      </p:sp>
      <p:sp>
        <p:nvSpPr>
          <p:cNvPr id="24580" name="Espaço Reservado para Número de Slide 1">
            <a:extLst>
              <a:ext uri="{FF2B5EF4-FFF2-40B4-BE49-F238E27FC236}">
                <a16:creationId xmlns:a16="http://schemas.microsoft.com/office/drawing/2014/main" id="{FC5D9870-3292-E594-6171-23B55C8A8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2588" y="6381750"/>
            <a:ext cx="213360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D6B7E40-2FE0-D14B-B75B-F7086BC6F41D}" type="slidenum">
              <a:rPr lang="pt-BR" altLang="pt-BR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pt-BR" altLang="pt-BR" sz="1200">
              <a:solidFill>
                <a:srgbClr val="000000"/>
              </a:solidFill>
            </a:endParaRP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39632F3F-008D-D0C3-56DF-EA5B2458956D}"/>
              </a:ext>
            </a:extLst>
          </p:cNvPr>
          <p:cNvCxnSpPr/>
          <p:nvPr/>
        </p:nvCxnSpPr>
        <p:spPr>
          <a:xfrm>
            <a:off x="3851275" y="2565400"/>
            <a:ext cx="72072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ED4113A2-B132-4B88-AD9C-F5B2743523DC}"/>
              </a:ext>
            </a:extLst>
          </p:cNvPr>
          <p:cNvCxnSpPr/>
          <p:nvPr/>
        </p:nvCxnSpPr>
        <p:spPr>
          <a:xfrm>
            <a:off x="3203575" y="2349500"/>
            <a:ext cx="0" cy="3587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CE2EB52A-EF43-02E3-C32A-05AB27E8B210}"/>
              </a:ext>
            </a:extLst>
          </p:cNvPr>
          <p:cNvCxnSpPr/>
          <p:nvPr/>
        </p:nvCxnSpPr>
        <p:spPr>
          <a:xfrm>
            <a:off x="4716463" y="2349500"/>
            <a:ext cx="0" cy="3587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1FC8E83A-320A-BB7D-0958-A1A3AA3D489B}"/>
              </a:ext>
            </a:extLst>
          </p:cNvPr>
          <p:cNvCxnSpPr/>
          <p:nvPr/>
        </p:nvCxnSpPr>
        <p:spPr>
          <a:xfrm>
            <a:off x="7667625" y="2349500"/>
            <a:ext cx="0" cy="3587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585" name="Imagem 10" descr="C:\Users\user\Desktop\trabalho\IMG-20250308-WA0012.jpg">
            <a:extLst>
              <a:ext uri="{FF2B5EF4-FFF2-40B4-BE49-F238E27FC236}">
                <a16:creationId xmlns:a16="http://schemas.microsoft.com/office/drawing/2014/main" id="{F9369245-1426-B460-3A0D-6745D77AC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722563"/>
            <a:ext cx="7540625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BD41169-C8E7-D724-A602-D5C6056270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sz="3200" b="1"/>
              <a:t>NITIDEZ GEOMÉTRICA DA IMAGEM RADIOGRÁFICA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E13B61F-34A5-64B5-772A-B5FEAB1EAE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3700" y="1196975"/>
            <a:ext cx="8570913" cy="3540125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000" b="1" dirty="0">
                <a:ea typeface="Calibri" panose="020F0502020204030204" pitchFamily="34" charset="0"/>
              </a:rPr>
              <a:t> </a:t>
            </a:r>
            <a:r>
              <a:rPr lang="pt-BR" sz="2000" b="1" dirty="0">
                <a:latin typeface="+mj-lt"/>
                <a:ea typeface="Calibri" panose="020F0502020204030204" pitchFamily="34" charset="0"/>
              </a:rPr>
              <a:t>4) </a:t>
            </a:r>
            <a:r>
              <a:rPr lang="pt-BR" sz="2000" b="1" u="sng" dirty="0">
                <a:latin typeface="+mj-lt"/>
                <a:ea typeface="Calibri" panose="020F0502020204030204" pitchFamily="34" charset="0"/>
              </a:rPr>
              <a:t>Distância foco-objeto (</a:t>
            </a:r>
            <a:r>
              <a:rPr lang="pt-BR" sz="2000" b="1" u="sng" dirty="0" err="1">
                <a:latin typeface="+mj-lt"/>
                <a:ea typeface="Calibri" panose="020F0502020204030204" pitchFamily="34" charset="0"/>
              </a:rPr>
              <a:t>dFoO</a:t>
            </a:r>
            <a:r>
              <a:rPr lang="pt-BR" sz="2000" b="1" u="sng" dirty="0">
                <a:latin typeface="+mj-lt"/>
                <a:ea typeface="Calibri" panose="020F0502020204030204" pitchFamily="34" charset="0"/>
              </a:rPr>
              <a:t>)  </a:t>
            </a: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000" dirty="0">
                <a:latin typeface="+mj-lt"/>
                <a:ea typeface="Calibri" panose="020F0502020204030204" pitchFamily="34" charset="0"/>
              </a:rPr>
              <a:t> 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000" dirty="0">
                <a:latin typeface="+mj-lt"/>
                <a:ea typeface="Calibri" panose="020F0502020204030204" pitchFamily="34" charset="0"/>
              </a:rPr>
              <a:t>Para mesma </a:t>
            </a:r>
            <a:r>
              <a:rPr lang="pt-BR" sz="2000" dirty="0" err="1">
                <a:latin typeface="+mj-lt"/>
                <a:ea typeface="Calibri" panose="020F0502020204030204" pitchFamily="34" charset="0"/>
              </a:rPr>
              <a:t>dFoFi</a:t>
            </a:r>
            <a:r>
              <a:rPr lang="pt-BR" sz="2000" dirty="0">
                <a:latin typeface="+mj-lt"/>
                <a:ea typeface="Calibri" panose="020F0502020204030204" pitchFamily="34" charset="0"/>
              </a:rPr>
              <a:t>  -   </a:t>
            </a:r>
            <a:r>
              <a:rPr lang="pt-BR" sz="2000" dirty="0" err="1">
                <a:latin typeface="+mj-lt"/>
                <a:ea typeface="Calibri" panose="020F0502020204030204" pitchFamily="34" charset="0"/>
              </a:rPr>
              <a:t>dFoO</a:t>
            </a:r>
            <a:r>
              <a:rPr lang="pt-BR" sz="2000" dirty="0">
                <a:latin typeface="+mj-lt"/>
                <a:ea typeface="Calibri" panose="020F0502020204030204" pitchFamily="34" charset="0"/>
              </a:rPr>
              <a:t>              ampliação da imagem e    penumbra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36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      </a:t>
            </a: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Arial" panose="020B0604020202020204" pitchFamily="34" charset="0"/>
            </a:endParaRPr>
          </a:p>
        </p:txBody>
      </p:sp>
      <p:sp>
        <p:nvSpPr>
          <p:cNvPr id="25604" name="Espaço Reservado para Número de Slide 1">
            <a:extLst>
              <a:ext uri="{FF2B5EF4-FFF2-40B4-BE49-F238E27FC236}">
                <a16:creationId xmlns:a16="http://schemas.microsoft.com/office/drawing/2014/main" id="{A14E9FBE-DF9A-C7FE-8AA5-108F66168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2588" y="6381750"/>
            <a:ext cx="213360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FF1E14C-F934-1442-B16E-48AB9953A5B5}" type="slidenum">
              <a:rPr lang="pt-BR" altLang="pt-BR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pt-BR" altLang="pt-BR" sz="1200">
              <a:solidFill>
                <a:srgbClr val="000000"/>
              </a:solidFill>
            </a:endParaRP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3183859E-8AFD-48E0-8D31-B72E0CF74D92}"/>
              </a:ext>
            </a:extLst>
          </p:cNvPr>
          <p:cNvCxnSpPr/>
          <p:nvPr/>
        </p:nvCxnSpPr>
        <p:spPr>
          <a:xfrm>
            <a:off x="3779838" y="2565400"/>
            <a:ext cx="72072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0D130D93-28BA-0FCD-822E-8FD72A28281B}"/>
              </a:ext>
            </a:extLst>
          </p:cNvPr>
          <p:cNvCxnSpPr/>
          <p:nvPr/>
        </p:nvCxnSpPr>
        <p:spPr>
          <a:xfrm>
            <a:off x="4643438" y="2349500"/>
            <a:ext cx="0" cy="3587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7AC0E56B-FED0-ED7B-4EF7-E601ED93694D}"/>
              </a:ext>
            </a:extLst>
          </p:cNvPr>
          <p:cNvCxnSpPr/>
          <p:nvPr/>
        </p:nvCxnSpPr>
        <p:spPr>
          <a:xfrm>
            <a:off x="7596188" y="2349500"/>
            <a:ext cx="0" cy="3587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623CEAEF-CF63-9F91-9434-40EEC828A70E}"/>
              </a:ext>
            </a:extLst>
          </p:cNvPr>
          <p:cNvCxnSpPr/>
          <p:nvPr/>
        </p:nvCxnSpPr>
        <p:spPr>
          <a:xfrm flipV="1">
            <a:off x="2987675" y="2276475"/>
            <a:ext cx="0" cy="431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609" name="Imagem 12" descr="C:\Users\user\Desktop\trabalho\IMG-20250308-WA0013.jpg">
            <a:extLst>
              <a:ext uri="{FF2B5EF4-FFF2-40B4-BE49-F238E27FC236}">
                <a16:creationId xmlns:a16="http://schemas.microsoft.com/office/drawing/2014/main" id="{39F795A0-069D-6C52-419D-2EACFC852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708275"/>
            <a:ext cx="7412037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E808FE3-9B9F-ACBC-0147-4FDDA21E7F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sz="3200" b="1"/>
              <a:t>NITIDEZ GEOMÉTRICA DA IMAGEM RADIOGRÁFICA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6201105-1515-9F7F-0A76-732D048011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570912" cy="3540125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000" b="1" dirty="0">
                <a:ea typeface="Calibri" panose="020F0502020204030204" pitchFamily="34" charset="0"/>
              </a:rPr>
              <a:t> </a:t>
            </a:r>
            <a:r>
              <a:rPr lang="pt-BR" sz="2000" b="1" dirty="0">
                <a:latin typeface="+mj-lt"/>
                <a:ea typeface="Calibri" panose="020F0502020204030204" pitchFamily="34" charset="0"/>
              </a:rPr>
              <a:t>4) </a:t>
            </a:r>
            <a:r>
              <a:rPr lang="pt-BR" sz="2000" b="1" u="sng" dirty="0">
                <a:latin typeface="+mj-lt"/>
                <a:ea typeface="Calibri" panose="020F0502020204030204" pitchFamily="34" charset="0"/>
              </a:rPr>
              <a:t>Distância foco-objeto (</a:t>
            </a:r>
            <a:r>
              <a:rPr lang="pt-BR" sz="2000" b="1" u="sng" dirty="0" err="1">
                <a:latin typeface="+mj-lt"/>
                <a:ea typeface="Calibri" panose="020F0502020204030204" pitchFamily="34" charset="0"/>
              </a:rPr>
              <a:t>dFoO</a:t>
            </a:r>
            <a:r>
              <a:rPr lang="pt-BR" sz="2000" b="1" u="sng" dirty="0">
                <a:latin typeface="+mj-lt"/>
                <a:ea typeface="Calibri" panose="020F0502020204030204" pitchFamily="34" charset="0"/>
              </a:rPr>
              <a:t>)  </a:t>
            </a: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000" dirty="0">
                <a:latin typeface="+mj-lt"/>
                <a:ea typeface="Calibri" panose="020F0502020204030204" pitchFamily="34" charset="0"/>
              </a:rPr>
              <a:t> 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36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      </a:t>
            </a: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Arial" panose="020B0604020202020204" pitchFamily="34" charset="0"/>
            </a:endParaRPr>
          </a:p>
        </p:txBody>
      </p:sp>
      <p:sp>
        <p:nvSpPr>
          <p:cNvPr id="26628" name="Espaço Reservado para Número de Slide 1">
            <a:extLst>
              <a:ext uri="{FF2B5EF4-FFF2-40B4-BE49-F238E27FC236}">
                <a16:creationId xmlns:a16="http://schemas.microsoft.com/office/drawing/2014/main" id="{2165ECFD-AF7D-3B2F-C7A1-FBA3B6D28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2588" y="6381750"/>
            <a:ext cx="213360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4B268C3-E423-A94B-8954-9857461B8404}" type="slidenum">
              <a:rPr lang="pt-BR" altLang="pt-BR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pt-BR" altLang="pt-BR" sz="1200">
              <a:solidFill>
                <a:srgbClr val="000000"/>
              </a:solidFill>
            </a:endParaRPr>
          </a:p>
        </p:txBody>
      </p:sp>
      <p:pic>
        <p:nvPicPr>
          <p:cNvPr id="26629" name="Imagem 10" descr="C:\Users\user\AppData\Local\Packages\5319275A.WhatsAppDesktop_cv1g1gvanyjgm\TempState\4B0A59DDF11C58E7446C9DF0DA541A84\Imagem do WhatsApp de 2025-03-09 à(s) 09.45.13_14abfaa6.jpg">
            <a:extLst>
              <a:ext uri="{FF2B5EF4-FFF2-40B4-BE49-F238E27FC236}">
                <a16:creationId xmlns:a16="http://schemas.microsoft.com/office/drawing/2014/main" id="{1448EE90-B09A-7BE6-A425-205FCFA7F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05038"/>
            <a:ext cx="78486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25DE893-72FF-15C8-44E8-ED513F0684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sz="3200" b="1"/>
              <a:t>NITIDEZ GEOMÉTRICA DA IMAGEM RADIOGRÁFICA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E976A9B-F90D-7DE9-103D-F2DA2F8309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5750" y="981075"/>
            <a:ext cx="8570913" cy="3540125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000" b="1" dirty="0">
                <a:ea typeface="Calibri" panose="020F0502020204030204" pitchFamily="34" charset="0"/>
              </a:rPr>
              <a:t> </a:t>
            </a:r>
            <a:r>
              <a:rPr lang="pt-BR" sz="2000" b="1" dirty="0">
                <a:latin typeface="+mj-lt"/>
                <a:ea typeface="Calibri" panose="020F0502020204030204" pitchFamily="34" charset="0"/>
              </a:rPr>
              <a:t>4) </a:t>
            </a:r>
            <a:r>
              <a:rPr lang="pt-BR" sz="2000" b="1" u="sng" dirty="0">
                <a:latin typeface="+mj-lt"/>
                <a:ea typeface="Calibri" panose="020F0502020204030204" pitchFamily="34" charset="0"/>
              </a:rPr>
              <a:t>Distância foco-objeto (</a:t>
            </a:r>
            <a:r>
              <a:rPr lang="pt-BR" sz="2000" b="1" u="sng" dirty="0" err="1">
                <a:latin typeface="+mj-lt"/>
                <a:ea typeface="Calibri" panose="020F0502020204030204" pitchFamily="34" charset="0"/>
              </a:rPr>
              <a:t>dFoO</a:t>
            </a:r>
            <a:r>
              <a:rPr lang="pt-BR" sz="2000" b="1" u="sng" dirty="0">
                <a:latin typeface="+mj-lt"/>
                <a:ea typeface="Calibri" panose="020F0502020204030204" pitchFamily="34" charset="0"/>
              </a:rPr>
              <a:t>)  </a:t>
            </a: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000" dirty="0">
                <a:latin typeface="+mj-lt"/>
                <a:ea typeface="Calibri" panose="020F0502020204030204" pitchFamily="34" charset="0"/>
              </a:rPr>
              <a:t> 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36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      </a:t>
            </a: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Arial" panose="020B0604020202020204" pitchFamily="34" charset="0"/>
            </a:endParaRPr>
          </a:p>
        </p:txBody>
      </p:sp>
      <p:sp>
        <p:nvSpPr>
          <p:cNvPr id="27652" name="Espaço Reservado para Número de Slide 1">
            <a:extLst>
              <a:ext uri="{FF2B5EF4-FFF2-40B4-BE49-F238E27FC236}">
                <a16:creationId xmlns:a16="http://schemas.microsoft.com/office/drawing/2014/main" id="{64DEA1AB-A8A3-9B8F-8E9D-578C87B1D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2588" y="6381750"/>
            <a:ext cx="213360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E7047D3-83B1-3040-921C-9C024FB4778D}" type="slidenum">
              <a:rPr lang="pt-BR" altLang="pt-BR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pt-BR" altLang="pt-BR" sz="1200">
              <a:solidFill>
                <a:srgbClr val="000000"/>
              </a:solidFill>
            </a:endParaRPr>
          </a:p>
        </p:txBody>
      </p:sp>
      <p:pic>
        <p:nvPicPr>
          <p:cNvPr id="27653" name="Imagem 5" descr="C:\Users\user\Desktop\trabalho\IMG-20250308-WA0014.jpg">
            <a:extLst>
              <a:ext uri="{FF2B5EF4-FFF2-40B4-BE49-F238E27FC236}">
                <a16:creationId xmlns:a16="http://schemas.microsoft.com/office/drawing/2014/main" id="{AAD069CD-9B5C-DB48-1CD3-81018ECFA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008188"/>
            <a:ext cx="7170737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FA03D670-9EA9-719B-6ADA-2FF1EE0E66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sz="3200" b="1"/>
              <a:t>NITIDEZ GEOMÉTRICA DA IMAGEM RADIOGRÁFICA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CB34977-7544-3C48-9675-8B8CE1FFC9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5750" y="981075"/>
            <a:ext cx="8570913" cy="3540125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000" b="1" dirty="0">
                <a:ea typeface="Calibri" panose="020F0502020204030204" pitchFamily="34" charset="0"/>
              </a:rPr>
              <a:t> </a:t>
            </a:r>
            <a:r>
              <a:rPr lang="pt-BR" sz="2000" b="1" dirty="0">
                <a:latin typeface="+mj-lt"/>
                <a:ea typeface="Calibri" panose="020F0502020204030204" pitchFamily="34" charset="0"/>
              </a:rPr>
              <a:t>4) </a:t>
            </a:r>
            <a:r>
              <a:rPr lang="pt-BR" sz="2000" b="1" u="sng" dirty="0">
                <a:latin typeface="+mj-lt"/>
                <a:ea typeface="Calibri" panose="020F0502020204030204" pitchFamily="34" charset="0"/>
              </a:rPr>
              <a:t>Distância foco-objeto (</a:t>
            </a:r>
            <a:r>
              <a:rPr lang="pt-BR" sz="2000" b="1" u="sng" dirty="0" err="1">
                <a:latin typeface="+mj-lt"/>
                <a:ea typeface="Calibri" panose="020F0502020204030204" pitchFamily="34" charset="0"/>
              </a:rPr>
              <a:t>dFoO</a:t>
            </a:r>
            <a:r>
              <a:rPr lang="pt-BR" sz="2000" b="1" u="sng" dirty="0">
                <a:latin typeface="+mj-lt"/>
                <a:ea typeface="Calibri" panose="020F0502020204030204" pitchFamily="34" charset="0"/>
              </a:rPr>
              <a:t>)  </a:t>
            </a: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000" dirty="0">
                <a:latin typeface="+mj-lt"/>
                <a:ea typeface="Calibri" panose="020F0502020204030204" pitchFamily="34" charset="0"/>
              </a:rPr>
              <a:t> 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36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      </a:t>
            </a: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Arial" panose="020B0604020202020204" pitchFamily="34" charset="0"/>
            </a:endParaRPr>
          </a:p>
        </p:txBody>
      </p:sp>
      <p:sp>
        <p:nvSpPr>
          <p:cNvPr id="28676" name="Espaço Reservado para Número de Slide 1">
            <a:extLst>
              <a:ext uri="{FF2B5EF4-FFF2-40B4-BE49-F238E27FC236}">
                <a16:creationId xmlns:a16="http://schemas.microsoft.com/office/drawing/2014/main" id="{6156ED65-A4AA-ED3D-924B-87DC2DAE4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2588" y="6381750"/>
            <a:ext cx="213360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6B45399-8BE6-AE4B-9B6E-BFA285A7C818}" type="slidenum">
              <a:rPr lang="pt-BR" altLang="pt-BR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pt-BR" altLang="pt-BR" sz="1200">
              <a:solidFill>
                <a:srgbClr val="000000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F412F79-BC1E-AAC4-1B33-33DEC7C49D14}"/>
              </a:ext>
            </a:extLst>
          </p:cNvPr>
          <p:cNvSpPr/>
          <p:nvPr/>
        </p:nvSpPr>
        <p:spPr>
          <a:xfrm>
            <a:off x="468313" y="2954338"/>
            <a:ext cx="8064500" cy="22733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pt-BR" sz="40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MMSS e MMII: 1,00m a 1,20m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pt-BR" sz="40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Coluna cervical: 1,50m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pt-BR" sz="40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Tórax: 1,80m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E81BCEAB-1316-4565-EAF4-A10B837AEA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sz="3200" b="1"/>
              <a:t>NITIDEZ GEOMÉTRICA DA IMAGEM RADIOGRÁFICA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A1476A1-918D-D83D-312D-AFD24FBA22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6775" y="1268413"/>
            <a:ext cx="7999413" cy="3540125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b="1" dirty="0">
              <a:latin typeface="+mj-lt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b="1" dirty="0">
              <a:latin typeface="+mj-lt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000" dirty="0">
                <a:latin typeface="+mj-lt"/>
                <a:ea typeface="Calibri" panose="020F0502020204030204" pitchFamily="34" charset="0"/>
              </a:rPr>
              <a:t>Maior </a:t>
            </a:r>
            <a:r>
              <a:rPr lang="pt-BR" sz="2000" dirty="0" err="1">
                <a:latin typeface="+mj-lt"/>
                <a:ea typeface="Calibri" panose="020F0502020204030204" pitchFamily="34" charset="0"/>
              </a:rPr>
              <a:t>dFoFi</a:t>
            </a:r>
            <a:r>
              <a:rPr lang="pt-BR" sz="2000" dirty="0">
                <a:latin typeface="+mj-lt"/>
                <a:ea typeface="Calibri" panose="020F0502020204030204" pitchFamily="34" charset="0"/>
              </a:rPr>
              <a:t>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000" dirty="0">
                <a:latin typeface="+mj-lt"/>
                <a:ea typeface="Calibri" panose="020F0502020204030204" pitchFamily="34" charset="0"/>
              </a:rPr>
              <a:t>Menor </a:t>
            </a:r>
            <a:r>
              <a:rPr lang="pt-BR" sz="2000" dirty="0" err="1">
                <a:latin typeface="+mj-lt"/>
                <a:ea typeface="Calibri" panose="020F0502020204030204" pitchFamily="34" charset="0"/>
              </a:rPr>
              <a:t>dOFi</a:t>
            </a:r>
            <a:r>
              <a:rPr lang="pt-BR" sz="2000" dirty="0">
                <a:latin typeface="+mj-lt"/>
                <a:ea typeface="Calibri" panose="020F0502020204030204" pitchFamily="34" charset="0"/>
              </a:rPr>
              <a:t>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000" dirty="0">
                <a:latin typeface="+mj-lt"/>
                <a:ea typeface="Calibri" panose="020F0502020204030204" pitchFamily="34" charset="0"/>
              </a:rPr>
              <a:t>Menor foco emissor. 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b="1" dirty="0">
              <a:latin typeface="Arial" panose="020B0604020202020204" pitchFamily="34" charset="0"/>
            </a:endParaRPr>
          </a:p>
        </p:txBody>
      </p:sp>
      <p:sp>
        <p:nvSpPr>
          <p:cNvPr id="29700" name="Espaço Reservado para Número de Slide 1">
            <a:extLst>
              <a:ext uri="{FF2B5EF4-FFF2-40B4-BE49-F238E27FC236}">
                <a16:creationId xmlns:a16="http://schemas.microsoft.com/office/drawing/2014/main" id="{64DC7CB6-F106-F7FE-6918-4379DFE73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2588" y="6381750"/>
            <a:ext cx="213360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06D12FB-7D1E-6141-8D0F-4CCC5AA00C40}" type="slidenum">
              <a:rPr lang="pt-BR" altLang="pt-BR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pt-BR" altLang="pt-BR" sz="1200"/>
          </a:p>
        </p:txBody>
      </p:sp>
      <p:pic>
        <p:nvPicPr>
          <p:cNvPr id="29701" name="Imagem 5">
            <a:extLst>
              <a:ext uri="{FF2B5EF4-FFF2-40B4-BE49-F238E27FC236}">
                <a16:creationId xmlns:a16="http://schemas.microsoft.com/office/drawing/2014/main" id="{1F695548-8180-5DCD-B257-1CFAC9D49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2781300"/>
            <a:ext cx="7018338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3BE3FC4-E7C6-B4C3-B03D-408024AAC6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sz="3200" b="1"/>
              <a:t>INTERAÇÃO DO FEIXE DE RADIAÇÃO COM O OBJETO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D879A28-1DA6-4066-CC76-63CF3B2EB9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789113"/>
            <a:ext cx="8240712" cy="41148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pt-BR" sz="2000" u="sng" dirty="0">
                <a:latin typeface="+mj-lt"/>
              </a:rPr>
              <a:t>Trajetória do feixe de </a:t>
            </a:r>
            <a:r>
              <a:rPr lang="pt-BR" sz="2000" u="sng" dirty="0" err="1">
                <a:latin typeface="+mj-lt"/>
              </a:rPr>
              <a:t>raio-x</a:t>
            </a:r>
            <a:endParaRPr lang="pt-BR" sz="2000" u="sng" dirty="0">
              <a:latin typeface="+mj-lt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pt-BR" sz="2000" u="sng" dirty="0">
              <a:latin typeface="+mj-lt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pt-BR" sz="2000" u="sng" dirty="0">
              <a:latin typeface="+mj-lt"/>
            </a:endParaRPr>
          </a:p>
          <a:p>
            <a:pPr algn="just">
              <a:defRPr/>
            </a:pPr>
            <a:r>
              <a:rPr lang="pt-BR" sz="2000" dirty="0">
                <a:latin typeface="+mj-lt"/>
              </a:rPr>
              <a:t>1ª Etapa: FEIXE → OBJETO</a:t>
            </a:r>
          </a:p>
          <a:p>
            <a:pPr algn="just">
              <a:defRPr/>
            </a:pPr>
            <a:r>
              <a:rPr lang="pt-BR" sz="2000" dirty="0">
                <a:latin typeface="+mj-lt"/>
              </a:rPr>
              <a:t>2ª Etapa : INTERAÇÃO COM O OBJETO → ATENUAÇÃO</a:t>
            </a:r>
          </a:p>
          <a:p>
            <a:pPr algn="just">
              <a:defRPr/>
            </a:pPr>
            <a:r>
              <a:rPr lang="pt-BR" sz="2000" dirty="0">
                <a:latin typeface="+mj-lt"/>
              </a:rPr>
              <a:t>3ª Etapa : EMERGÊNCIA DOS FEIXES → ANTEPARO</a:t>
            </a:r>
          </a:p>
          <a:p>
            <a:pPr algn="just">
              <a:defRPr/>
            </a:pPr>
            <a:endParaRPr lang="pt-BR" sz="2000" dirty="0">
              <a:latin typeface="+mj-lt"/>
            </a:endParaRPr>
          </a:p>
          <a:p>
            <a:pPr algn="just">
              <a:defRPr/>
            </a:pPr>
            <a:endParaRPr lang="pt-BR" sz="2000" dirty="0">
              <a:latin typeface="+mj-lt"/>
            </a:endParaRPr>
          </a:p>
          <a:p>
            <a:pPr algn="just">
              <a:defRPr/>
            </a:pPr>
            <a:endParaRPr lang="pt-BR" sz="2000" dirty="0">
              <a:latin typeface="+mj-lt"/>
            </a:endParaRPr>
          </a:p>
          <a:p>
            <a:pPr algn="just">
              <a:defRPr/>
            </a:pPr>
            <a:endParaRPr lang="pt-BR" sz="2000" dirty="0">
              <a:latin typeface="+mj-lt"/>
            </a:endParaRPr>
          </a:p>
        </p:txBody>
      </p:sp>
      <p:sp>
        <p:nvSpPr>
          <p:cNvPr id="30724" name="Espaço Reservado para Número de Slide 1">
            <a:extLst>
              <a:ext uri="{FF2B5EF4-FFF2-40B4-BE49-F238E27FC236}">
                <a16:creationId xmlns:a16="http://schemas.microsoft.com/office/drawing/2014/main" id="{25BD51E2-15F5-F674-A320-42AF48D2A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E2C5942-BC68-EA45-8FB0-30256E05EAD1}" type="slidenum">
              <a:rPr lang="pt-BR" altLang="pt-BR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pt-BR" altLang="pt-BR" sz="12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30C002F1-C542-1BF0-9216-58EAB6BF4A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sz="3200" b="1"/>
              <a:t>INTERAÇÃO DO FEIXE DE RADIAÇÃO COM O OBJETO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BB37141-0E47-A50A-91A9-521347A8B8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9163" y="1196975"/>
            <a:ext cx="8240712" cy="41148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pt-BR" sz="2000" u="sng" dirty="0">
              <a:latin typeface="+mj-lt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pt-BR" sz="2000" u="sng" dirty="0">
                <a:latin typeface="+mj-lt"/>
              </a:rPr>
              <a:t>1ª Etapa: FEIXE → OBJETO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pt-BR" sz="2000" dirty="0">
              <a:latin typeface="+mj-lt"/>
            </a:endParaRPr>
          </a:p>
          <a:p>
            <a:pPr algn="just">
              <a:defRPr/>
            </a:pPr>
            <a:endParaRPr lang="pt-BR" sz="2000" dirty="0">
              <a:latin typeface="+mj-lt"/>
            </a:endParaRPr>
          </a:p>
          <a:p>
            <a:pPr algn="just">
              <a:defRPr/>
            </a:pPr>
            <a:endParaRPr lang="pt-BR" sz="2000" dirty="0">
              <a:latin typeface="+mj-lt"/>
            </a:endParaRPr>
          </a:p>
          <a:p>
            <a:pPr algn="just">
              <a:defRPr/>
            </a:pPr>
            <a:endParaRPr lang="pt-BR" sz="2000" dirty="0">
              <a:latin typeface="+mj-lt"/>
            </a:endParaRPr>
          </a:p>
        </p:txBody>
      </p:sp>
      <p:sp>
        <p:nvSpPr>
          <p:cNvPr id="31748" name="Espaço Reservado para Número de Slide 1">
            <a:extLst>
              <a:ext uri="{FF2B5EF4-FFF2-40B4-BE49-F238E27FC236}">
                <a16:creationId xmlns:a16="http://schemas.microsoft.com/office/drawing/2014/main" id="{8306DC7D-AEF9-0952-AF1C-595AE639B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4846558-5C17-4649-BE5C-8D4E5FF2A364}" type="slidenum">
              <a:rPr lang="pt-BR" altLang="pt-BR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pt-BR" altLang="pt-BR" sz="1200"/>
          </a:p>
        </p:txBody>
      </p:sp>
      <p:pic>
        <p:nvPicPr>
          <p:cNvPr id="31749" name="Imagem 5" descr="C:\Users\user\Desktop\trabalho\IMG-20250308-WA0015.jpg">
            <a:extLst>
              <a:ext uri="{FF2B5EF4-FFF2-40B4-BE49-F238E27FC236}">
                <a16:creationId xmlns:a16="http://schemas.microsoft.com/office/drawing/2014/main" id="{49E27EC1-AF6E-9F3C-2B5E-2AC3FA775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144713"/>
            <a:ext cx="5229225" cy="45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6977D09-4148-CD4B-1CE1-04C43ECDDE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sz="3200" b="1"/>
              <a:t>INTERAÇÃO DO FEIXE DE RADIAÇÃO COM O OBJETO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58FAA10-6CD7-61F7-7301-A3CB215F59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9163" y="1196975"/>
            <a:ext cx="8240712" cy="41148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pt-BR" sz="2000" u="sng" dirty="0">
              <a:latin typeface="+mj-lt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pt-BR" sz="2000" u="sng" dirty="0">
                <a:latin typeface="+mj-lt"/>
              </a:rPr>
              <a:t>2ª Etapa : INTERAÇÃO COM O OBJETO → ATENUAÇÃO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pt-BR" sz="2000" dirty="0">
              <a:latin typeface="+mj-lt"/>
            </a:endParaRPr>
          </a:p>
          <a:p>
            <a:pPr algn="just">
              <a:defRPr/>
            </a:pPr>
            <a:endParaRPr lang="pt-BR" sz="2000" dirty="0">
              <a:latin typeface="+mj-lt"/>
            </a:endParaRPr>
          </a:p>
          <a:p>
            <a:pPr algn="just">
              <a:defRPr/>
            </a:pPr>
            <a:endParaRPr lang="pt-BR" sz="2000" dirty="0">
              <a:latin typeface="+mj-lt"/>
            </a:endParaRPr>
          </a:p>
          <a:p>
            <a:pPr algn="just">
              <a:defRPr/>
            </a:pPr>
            <a:endParaRPr lang="pt-BR" sz="2000" dirty="0">
              <a:latin typeface="+mj-lt"/>
            </a:endParaRPr>
          </a:p>
        </p:txBody>
      </p:sp>
      <p:sp>
        <p:nvSpPr>
          <p:cNvPr id="32772" name="Espaço Reservado para Número de Slide 1">
            <a:extLst>
              <a:ext uri="{FF2B5EF4-FFF2-40B4-BE49-F238E27FC236}">
                <a16:creationId xmlns:a16="http://schemas.microsoft.com/office/drawing/2014/main" id="{6CE797DA-8675-F3BF-AE0D-069B19116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58FE452-51F5-7B42-8DD1-CB182BA74CC8}" type="slidenum">
              <a:rPr lang="pt-BR" altLang="pt-BR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pt-BR" altLang="pt-BR" sz="1200"/>
          </a:p>
        </p:txBody>
      </p:sp>
      <p:pic>
        <p:nvPicPr>
          <p:cNvPr id="32773" name="Imagem 5" descr="C:\Users\user\Desktop\trabalho\IMG-20250308-WA0015.jpg">
            <a:extLst>
              <a:ext uri="{FF2B5EF4-FFF2-40B4-BE49-F238E27FC236}">
                <a16:creationId xmlns:a16="http://schemas.microsoft.com/office/drawing/2014/main" id="{6966F154-6681-E2BC-4473-E28256D95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144713"/>
            <a:ext cx="5229225" cy="45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38DA275F-2DDB-4533-F378-31412D5EF3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sz="3200" b="1"/>
              <a:t>INTERAÇÃO DO FEIXE DE RADIAÇÃO COM O OBJETO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7E2725B-1AC9-59E6-2553-0D78307A98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125538"/>
            <a:ext cx="8240712" cy="41148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pt-BR" sz="2000" u="sng" dirty="0">
              <a:latin typeface="+mj-lt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pt-BR" sz="2000" u="sng" dirty="0">
                <a:latin typeface="+mj-lt"/>
              </a:rPr>
              <a:t>2ª Etapa : INTERAÇÃO COM O OBJETO → ATENUAÇÃO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pt-BR" sz="2000" dirty="0">
              <a:latin typeface="+mj-lt"/>
            </a:endParaRPr>
          </a:p>
          <a:p>
            <a:pPr algn="just">
              <a:defRPr/>
            </a:pPr>
            <a:r>
              <a:rPr lang="pt-BR" sz="2000" b="1" dirty="0">
                <a:latin typeface="+mj-lt"/>
              </a:rPr>
              <a:t>Atenuação</a:t>
            </a:r>
            <a:r>
              <a:rPr lang="pt-BR" sz="2000" dirty="0">
                <a:latin typeface="+mj-lt"/>
              </a:rPr>
              <a:t> -  interação do feixe com objeto - redução da intensidade do feixe;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pt-BR" sz="2000" dirty="0">
              <a:latin typeface="+mj-lt"/>
            </a:endParaRPr>
          </a:p>
          <a:p>
            <a:pPr algn="just">
              <a:defRPr/>
            </a:pPr>
            <a:r>
              <a:rPr lang="pt-BR" sz="2000" dirty="0">
                <a:latin typeface="+mj-lt"/>
              </a:rPr>
              <a:t>Produto da absorção desses feixes;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pt-BR" sz="2000" dirty="0">
              <a:latin typeface="+mj-lt"/>
            </a:endParaRPr>
          </a:p>
          <a:p>
            <a:pPr>
              <a:defRPr/>
            </a:pPr>
            <a:r>
              <a:rPr lang="pt-BR" sz="2000" dirty="0">
                <a:latin typeface="+mj-lt"/>
              </a:rPr>
              <a:t> espessura do objeto    atenuação do feixe; </a:t>
            </a:r>
          </a:p>
          <a:p>
            <a:pPr marL="0" indent="0">
              <a:buFont typeface="Wingdings" pitchFamily="2" charset="2"/>
              <a:buNone/>
              <a:defRPr/>
            </a:pPr>
            <a:endParaRPr lang="pt-BR" sz="2000" dirty="0">
              <a:latin typeface="+mj-lt"/>
            </a:endParaRPr>
          </a:p>
          <a:p>
            <a:pPr>
              <a:defRPr/>
            </a:pPr>
            <a:r>
              <a:rPr lang="pt-BR" sz="2000" dirty="0">
                <a:latin typeface="+mj-lt"/>
              </a:rPr>
              <a:t> densidade do objeto    atenuação do feixe;  </a:t>
            </a:r>
          </a:p>
          <a:p>
            <a:pPr>
              <a:defRPr/>
            </a:pPr>
            <a:endParaRPr lang="pt-BR" sz="2000" dirty="0">
              <a:latin typeface="+mj-lt"/>
            </a:endParaRPr>
          </a:p>
          <a:p>
            <a:pPr>
              <a:defRPr/>
            </a:pPr>
            <a:r>
              <a:rPr lang="pt-BR" sz="2000" dirty="0">
                <a:latin typeface="+mj-lt"/>
              </a:rPr>
              <a:t>  número atômico (Z) do objeto   atenuação do feixe.</a:t>
            </a:r>
          </a:p>
          <a:p>
            <a:pPr algn="just">
              <a:defRPr/>
            </a:pPr>
            <a:endParaRPr lang="pt-BR" sz="2000" dirty="0">
              <a:latin typeface="+mj-lt"/>
            </a:endParaRPr>
          </a:p>
          <a:p>
            <a:pPr algn="just">
              <a:defRPr/>
            </a:pPr>
            <a:endParaRPr lang="pt-BR" sz="2000" dirty="0">
              <a:latin typeface="+mj-lt"/>
            </a:endParaRPr>
          </a:p>
        </p:txBody>
      </p:sp>
      <p:sp>
        <p:nvSpPr>
          <p:cNvPr id="33796" name="Espaço Reservado para Número de Slide 1">
            <a:extLst>
              <a:ext uri="{FF2B5EF4-FFF2-40B4-BE49-F238E27FC236}">
                <a16:creationId xmlns:a16="http://schemas.microsoft.com/office/drawing/2014/main" id="{2F912E10-B621-0869-F2F1-7B3D0A8E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424F44D-01BE-A445-90D5-8CA38DC8CAFE}" type="slidenum">
              <a:rPr lang="pt-BR" altLang="pt-BR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pt-BR" altLang="pt-BR" sz="1200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71A0498A-AD1D-9968-DFE2-4DEA88A66153}"/>
              </a:ext>
            </a:extLst>
          </p:cNvPr>
          <p:cNvCxnSpPr/>
          <p:nvPr/>
        </p:nvCxnSpPr>
        <p:spPr>
          <a:xfrm flipV="1">
            <a:off x="1258888" y="3933825"/>
            <a:ext cx="0" cy="431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69905CA3-F032-77B1-2374-8FEED5EBE10F}"/>
              </a:ext>
            </a:extLst>
          </p:cNvPr>
          <p:cNvCxnSpPr/>
          <p:nvPr/>
        </p:nvCxnSpPr>
        <p:spPr>
          <a:xfrm flipV="1">
            <a:off x="3779838" y="3933825"/>
            <a:ext cx="0" cy="431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755445FF-E2E3-B38E-6FF6-CCB32C04BFD9}"/>
              </a:ext>
            </a:extLst>
          </p:cNvPr>
          <p:cNvCxnSpPr/>
          <p:nvPr/>
        </p:nvCxnSpPr>
        <p:spPr>
          <a:xfrm flipV="1">
            <a:off x="1271588" y="4652963"/>
            <a:ext cx="0" cy="431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E2772090-D67A-EDF0-3096-B6C866B7C597}"/>
              </a:ext>
            </a:extLst>
          </p:cNvPr>
          <p:cNvCxnSpPr/>
          <p:nvPr/>
        </p:nvCxnSpPr>
        <p:spPr>
          <a:xfrm flipV="1">
            <a:off x="3779838" y="4652963"/>
            <a:ext cx="0" cy="431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FCD49BCB-5ABF-46BD-E961-E01798EEA095}"/>
              </a:ext>
            </a:extLst>
          </p:cNvPr>
          <p:cNvCxnSpPr/>
          <p:nvPr/>
        </p:nvCxnSpPr>
        <p:spPr>
          <a:xfrm flipV="1">
            <a:off x="1285875" y="5373688"/>
            <a:ext cx="0" cy="431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A6F5433D-7C1B-2360-7BC0-1A8DADE9B242}"/>
              </a:ext>
            </a:extLst>
          </p:cNvPr>
          <p:cNvCxnSpPr/>
          <p:nvPr/>
        </p:nvCxnSpPr>
        <p:spPr>
          <a:xfrm flipV="1">
            <a:off x="4859338" y="5373688"/>
            <a:ext cx="0" cy="431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6E5F2B9-B4E6-3ACE-1EC8-F597BE8A78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sz="3200" b="1"/>
              <a:t>INTRODUÇÃO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6754216-5572-DF7F-0037-2049FC880C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9300" y="1733550"/>
            <a:ext cx="7999413" cy="4114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</a:rPr>
              <a:t>Alguma forma de energia interage com corpo humano;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</a:rPr>
              <a:t>Colhida por filme;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</a:rPr>
              <a:t>Transformada numa imagem visível.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Arial" panose="020B0604020202020204" pitchFamily="34" charset="0"/>
            </a:endParaRPr>
          </a:p>
        </p:txBody>
      </p:sp>
      <p:sp>
        <p:nvSpPr>
          <p:cNvPr id="7172" name="Espaço Reservado para Número de Slide 1">
            <a:extLst>
              <a:ext uri="{FF2B5EF4-FFF2-40B4-BE49-F238E27FC236}">
                <a16:creationId xmlns:a16="http://schemas.microsoft.com/office/drawing/2014/main" id="{28682698-D164-CE66-920B-C10CBB7E8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5FB2B5A-61E4-A04F-8695-A0D691647395}" type="slidenum">
              <a:rPr lang="pt-BR" altLang="pt-BR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pt-BR" altLang="pt-BR" sz="1200"/>
          </a:p>
        </p:txBody>
      </p:sp>
      <p:pic>
        <p:nvPicPr>
          <p:cNvPr id="7173" name="Imagem 2">
            <a:extLst>
              <a:ext uri="{FF2B5EF4-FFF2-40B4-BE49-F238E27FC236}">
                <a16:creationId xmlns:a16="http://schemas.microsoft.com/office/drawing/2014/main" id="{AFB3FBB8-92EC-E675-6C89-C2C2E72C3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443288"/>
            <a:ext cx="531177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E3DA839-A548-D8BB-B336-00A5C9006C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sz="3200" b="1"/>
              <a:t>INTERAÇÃO DO FEIXE DE RADIAÇÃO COM O OBJETO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7CE1E95-181C-9038-1474-F411C65141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125538"/>
            <a:ext cx="8240712" cy="41148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pt-BR" sz="2000" u="sng" dirty="0">
              <a:latin typeface="+mj-lt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pt-BR" sz="2000" u="sng" dirty="0">
                <a:latin typeface="+mj-lt"/>
              </a:rPr>
              <a:t>2ª Etapa : INTERAÇÃO COM O OBJETO → ATENUAÇÃO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pt-BR" sz="2000" dirty="0">
              <a:latin typeface="+mj-lt"/>
            </a:endParaRPr>
          </a:p>
          <a:p>
            <a:pPr algn="just">
              <a:defRPr/>
            </a:pPr>
            <a:r>
              <a:rPr lang="pt-BR" sz="2000" dirty="0">
                <a:latin typeface="+mj-lt"/>
              </a:rPr>
              <a:t>atenuação – claro;</a:t>
            </a:r>
          </a:p>
          <a:p>
            <a:pPr algn="just">
              <a:defRPr/>
            </a:pPr>
            <a:r>
              <a:rPr lang="pt-BR" sz="2000" dirty="0">
                <a:latin typeface="+mj-lt"/>
              </a:rPr>
              <a:t> atenuação – escuro.</a:t>
            </a:r>
          </a:p>
        </p:txBody>
      </p:sp>
      <p:sp>
        <p:nvSpPr>
          <p:cNvPr id="34820" name="Espaço Reservado para Número de Slide 1">
            <a:extLst>
              <a:ext uri="{FF2B5EF4-FFF2-40B4-BE49-F238E27FC236}">
                <a16:creationId xmlns:a16="http://schemas.microsoft.com/office/drawing/2014/main" id="{DD188B81-E123-9227-6D03-C09A76BB2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2AC8796-1F33-2847-B4EB-88F27DEB56CE}" type="slidenum">
              <a:rPr lang="pt-BR" altLang="pt-BR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pt-BR" altLang="pt-BR" sz="1200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3335A8F8-7528-1310-FA0F-424E19F211FB}"/>
              </a:ext>
            </a:extLst>
          </p:cNvPr>
          <p:cNvCxnSpPr/>
          <p:nvPr/>
        </p:nvCxnSpPr>
        <p:spPr>
          <a:xfrm flipV="1">
            <a:off x="1187450" y="2133600"/>
            <a:ext cx="0" cy="431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B9B5AFB9-8A72-5380-DCF7-3829BF19C68F}"/>
              </a:ext>
            </a:extLst>
          </p:cNvPr>
          <p:cNvCxnSpPr/>
          <p:nvPr/>
        </p:nvCxnSpPr>
        <p:spPr>
          <a:xfrm>
            <a:off x="1204913" y="2636838"/>
            <a:ext cx="0" cy="3603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823" name="Imagem 13">
            <a:extLst>
              <a:ext uri="{FF2B5EF4-FFF2-40B4-BE49-F238E27FC236}">
                <a16:creationId xmlns:a16="http://schemas.microsoft.com/office/drawing/2014/main" id="{BBC12D5A-41A9-9D2C-77EE-9F35841A9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2636838"/>
            <a:ext cx="43211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9951E164-6A7F-C94B-88B7-889BA0A76F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sz="3200" b="1"/>
              <a:t>INTERAÇÃO DO FEIXE DE RADIAÇÃO COM O OBJETO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15231AC-1CC5-E0F2-DA25-4A89C83A8A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125538"/>
            <a:ext cx="8240712" cy="41148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pt-BR" sz="2000" u="sng" dirty="0">
              <a:latin typeface="+mj-lt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pt-BR" sz="2000" u="sng" dirty="0">
                <a:latin typeface="+mj-lt"/>
              </a:rPr>
              <a:t>3ª Etapa : EMERGÊNCIA DOS FEIXES → ANTEPARO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pt-BR" sz="2000" dirty="0">
                <a:latin typeface="+mj-lt"/>
              </a:rPr>
              <a:t>5% dos fótons que incidem no objeto emergem sem alterações</a:t>
            </a:r>
          </a:p>
          <a:p>
            <a:pPr algn="just">
              <a:defRPr/>
            </a:pPr>
            <a:endParaRPr lang="pt-BR" sz="2000" dirty="0">
              <a:latin typeface="+mj-lt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endParaRPr lang="pt-BR" sz="2000" dirty="0">
              <a:latin typeface="+mj-lt"/>
            </a:endParaRPr>
          </a:p>
        </p:txBody>
      </p:sp>
      <p:sp>
        <p:nvSpPr>
          <p:cNvPr id="35844" name="Espaço Reservado para Número de Slide 1">
            <a:extLst>
              <a:ext uri="{FF2B5EF4-FFF2-40B4-BE49-F238E27FC236}">
                <a16:creationId xmlns:a16="http://schemas.microsoft.com/office/drawing/2014/main" id="{92291745-A7F4-3A12-BBBE-00E85AB4F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48A3EBA-5F98-FA4F-B07B-0FE2364BF5B2}" type="slidenum">
              <a:rPr lang="pt-BR" altLang="pt-BR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pt-BR" altLang="pt-BR" sz="1200"/>
          </a:p>
        </p:txBody>
      </p:sp>
      <p:pic>
        <p:nvPicPr>
          <p:cNvPr id="35845" name="Imagem 7" descr="C:\Users\user\Desktop\trabalho\IMG-20250308-WA0023.jpg">
            <a:extLst>
              <a:ext uri="{FF2B5EF4-FFF2-40B4-BE49-F238E27FC236}">
                <a16:creationId xmlns:a16="http://schemas.microsoft.com/office/drawing/2014/main" id="{0CF79E5C-0C71-29E0-76AA-10BCD9CFC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0" y="2320925"/>
            <a:ext cx="5008563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3BB55BBA-7BC4-0E03-A280-52092D3A04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sz="3200" b="1"/>
              <a:t>CONSIDERAÇÕES FINAIS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302F707-7693-D8BA-D5BD-93B75875EE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906588"/>
            <a:ext cx="8821738" cy="4114800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endParaRPr lang="pt-BR" sz="2000" dirty="0">
              <a:latin typeface="+mj-lt"/>
            </a:endParaRPr>
          </a:p>
          <a:p>
            <a:pPr algn="just">
              <a:defRPr/>
            </a:pPr>
            <a:r>
              <a:rPr lang="pt-BR" sz="2000" b="1" dirty="0">
                <a:latin typeface="+mj-lt"/>
              </a:rPr>
              <a:t>Densidade</a:t>
            </a:r>
            <a:r>
              <a:rPr lang="pt-BR" sz="2000" dirty="0">
                <a:latin typeface="+mj-lt"/>
              </a:rPr>
              <a:t> - quantidade de </a:t>
            </a:r>
            <a:r>
              <a:rPr lang="pt-BR" sz="2000" dirty="0" err="1">
                <a:latin typeface="+mj-lt"/>
              </a:rPr>
              <a:t>raio-x</a:t>
            </a:r>
            <a:r>
              <a:rPr lang="pt-BR" sz="2000" dirty="0">
                <a:latin typeface="+mj-lt"/>
              </a:rPr>
              <a:t> e duração; 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pt-BR" sz="2000" dirty="0">
              <a:latin typeface="+mj-lt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endParaRPr lang="pt-BR" sz="2000" dirty="0">
              <a:latin typeface="+mj-lt"/>
            </a:endParaRPr>
          </a:p>
          <a:p>
            <a:pPr algn="just">
              <a:defRPr/>
            </a:pPr>
            <a:r>
              <a:rPr lang="pt-BR" sz="2000" b="1" dirty="0">
                <a:latin typeface="+mj-lt"/>
              </a:rPr>
              <a:t>Contraste</a:t>
            </a:r>
            <a:r>
              <a:rPr lang="pt-BR" sz="2000" dirty="0">
                <a:latin typeface="+mj-lt"/>
              </a:rPr>
              <a:t> - poder penetrante do feixe e quantidade de radiação no filme; 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pt-BR" sz="2000" dirty="0">
              <a:latin typeface="+mj-lt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endParaRPr lang="pt-BR" sz="2000" dirty="0">
              <a:latin typeface="+mj-lt"/>
            </a:endParaRPr>
          </a:p>
          <a:p>
            <a:pPr algn="just">
              <a:defRPr/>
            </a:pPr>
            <a:r>
              <a:rPr lang="pt-BR" sz="2000" b="1" dirty="0">
                <a:latin typeface="+mj-lt"/>
              </a:rPr>
              <a:t>Resolução</a:t>
            </a:r>
            <a:r>
              <a:rPr lang="pt-BR" sz="2000" dirty="0">
                <a:latin typeface="+mj-lt"/>
              </a:rPr>
              <a:t> </a:t>
            </a:r>
            <a:r>
              <a:rPr lang="pt-BR" sz="2000" b="1" dirty="0">
                <a:latin typeface="+mj-lt"/>
              </a:rPr>
              <a:t>espacial/detalhe</a:t>
            </a:r>
            <a:r>
              <a:rPr lang="pt-BR" sz="2000" dirty="0">
                <a:latin typeface="+mj-lt"/>
              </a:rPr>
              <a:t> -  foco, </a:t>
            </a:r>
            <a:r>
              <a:rPr lang="pt-BR" sz="2000" dirty="0" err="1">
                <a:latin typeface="+mj-lt"/>
              </a:rPr>
              <a:t>dFoFi</a:t>
            </a:r>
            <a:r>
              <a:rPr lang="pt-BR" sz="2000" dirty="0">
                <a:latin typeface="+mj-lt"/>
              </a:rPr>
              <a:t>, </a:t>
            </a:r>
            <a:r>
              <a:rPr lang="pt-BR" sz="2000" dirty="0" err="1">
                <a:latin typeface="+mj-lt"/>
              </a:rPr>
              <a:t>dOFi</a:t>
            </a:r>
            <a:r>
              <a:rPr lang="pt-BR" sz="2000" dirty="0">
                <a:latin typeface="+mj-lt"/>
              </a:rPr>
              <a:t> e movimentação;</a:t>
            </a:r>
          </a:p>
          <a:p>
            <a:pPr algn="just">
              <a:defRPr/>
            </a:pPr>
            <a:endParaRPr lang="pt-BR" sz="2000" dirty="0">
              <a:latin typeface="+mj-lt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endParaRPr lang="pt-BR" sz="2000" dirty="0">
              <a:latin typeface="+mj-lt"/>
            </a:endParaRPr>
          </a:p>
          <a:p>
            <a:pPr algn="just">
              <a:defRPr/>
            </a:pPr>
            <a:r>
              <a:rPr lang="pt-BR" sz="2000" b="1" dirty="0">
                <a:latin typeface="+mj-lt"/>
              </a:rPr>
              <a:t>Distorção</a:t>
            </a:r>
            <a:r>
              <a:rPr lang="pt-BR" sz="2000" dirty="0">
                <a:latin typeface="+mj-lt"/>
              </a:rPr>
              <a:t> - </a:t>
            </a:r>
            <a:r>
              <a:rPr lang="pt-BR" sz="2000" dirty="0" err="1">
                <a:latin typeface="+mj-lt"/>
              </a:rPr>
              <a:t>dFoFi</a:t>
            </a:r>
            <a:r>
              <a:rPr lang="pt-BR" sz="2000" dirty="0">
                <a:latin typeface="+mj-lt"/>
              </a:rPr>
              <a:t>, </a:t>
            </a:r>
            <a:r>
              <a:rPr lang="pt-BR" sz="2000" dirty="0" err="1">
                <a:latin typeface="+mj-lt"/>
              </a:rPr>
              <a:t>dOFi</a:t>
            </a:r>
            <a:r>
              <a:rPr lang="pt-BR" sz="2000" dirty="0">
                <a:latin typeface="+mj-lt"/>
              </a:rPr>
              <a:t>, alinhamento do receptor.</a:t>
            </a:r>
          </a:p>
          <a:p>
            <a:pPr algn="just">
              <a:defRPr/>
            </a:pPr>
            <a:endParaRPr lang="pt-BR" sz="2000" dirty="0">
              <a:latin typeface="+mj-lt"/>
            </a:endParaRPr>
          </a:p>
        </p:txBody>
      </p:sp>
      <p:sp>
        <p:nvSpPr>
          <p:cNvPr id="36868" name="Espaço Reservado para Número de Slide 1">
            <a:extLst>
              <a:ext uri="{FF2B5EF4-FFF2-40B4-BE49-F238E27FC236}">
                <a16:creationId xmlns:a16="http://schemas.microsoft.com/office/drawing/2014/main" id="{6A226DF8-12FE-7700-4039-022645A30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02F18F3-87D1-D843-B5F7-892224A10CBB}" type="slidenum">
              <a:rPr lang="pt-BR" altLang="pt-BR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pt-BR" altLang="pt-BR" sz="12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F6FD830-BBCE-8AE9-1963-30D74B7C18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sz="3200" b="1"/>
              <a:t>MENSAGEM FINAL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9CF7E9E-692D-696B-4D83-E4C9E69E69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6013" y="1773238"/>
            <a:ext cx="7313612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pt-BR" altLang="pt-BR" sz="2800">
              <a:latin typeface="Arial" panose="020B0604020202020204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pt-BR" altLang="pt-BR" sz="2800">
                <a:latin typeface="Arial" panose="020B0604020202020204" pitchFamily="34" charset="0"/>
              </a:rPr>
              <a:t>“Minhas imperfeições e fracassos são como uma bênção de Deus, assim como meus sucessos e meus talentos, e eu coloco ambos a seus pés</a:t>
            </a:r>
            <a:r>
              <a:rPr lang="pt-BR" altLang="pt-BR" sz="3200">
                <a:latin typeface="Arial" panose="020B0604020202020204" pitchFamily="34" charset="0"/>
              </a:rPr>
              <a:t>”</a:t>
            </a:r>
            <a:endParaRPr lang="pt-BR" altLang="pt-BR" sz="32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r" eaLnBrk="1" hangingPunct="1">
              <a:buFont typeface="Wingdings" pitchFamily="2" charset="2"/>
              <a:buNone/>
            </a:pPr>
            <a:endParaRPr lang="pt-BR" altLang="pt-BR" sz="32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r" eaLnBrk="1" hangingPunct="1">
              <a:buFont typeface="Wingdings" pitchFamily="2" charset="2"/>
              <a:buNone/>
            </a:pPr>
            <a:endParaRPr lang="pt-BR" altLang="pt-BR" sz="32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r" eaLnBrk="1" hangingPunct="1">
              <a:buFont typeface="Wingdings" pitchFamily="2" charset="2"/>
              <a:buNone/>
            </a:pPr>
            <a:r>
              <a:rPr lang="pt-BR" altLang="pt-BR" sz="2800">
                <a:solidFill>
                  <a:schemeClr val="tx2"/>
                </a:solidFill>
                <a:latin typeface="Arial" panose="020B0604020202020204" pitchFamily="34" charset="0"/>
              </a:rPr>
              <a:t>MAHATMA GANDHI </a:t>
            </a:r>
            <a:endParaRPr lang="pt-BR" altLang="pt-BR" sz="2800" u="sng">
              <a:latin typeface="Arial" panose="020B0604020202020204" pitchFamily="34" charset="0"/>
            </a:endParaRPr>
          </a:p>
        </p:txBody>
      </p:sp>
      <p:sp>
        <p:nvSpPr>
          <p:cNvPr id="37892" name="Espaço Reservado para Número de Slide 1">
            <a:extLst>
              <a:ext uri="{FF2B5EF4-FFF2-40B4-BE49-F238E27FC236}">
                <a16:creationId xmlns:a16="http://schemas.microsoft.com/office/drawing/2014/main" id="{EEAF7F48-196D-CB79-3EB9-B1E1C32C4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73BD292-93FA-1B47-8755-E5CF69E30B63}" type="slidenum">
              <a:rPr lang="pt-BR" altLang="pt-BR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pt-BR" altLang="pt-B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E77D0133-8D3A-5A9E-AC0A-41BC63BAC8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27313" y="5029200"/>
            <a:ext cx="5765800" cy="1511300"/>
          </a:xfrm>
        </p:spPr>
        <p:txBody>
          <a:bodyPr/>
          <a:lstStyle/>
          <a:p>
            <a:pPr algn="r" eaLnBrk="1" hangingPunct="1"/>
            <a:r>
              <a:rPr lang="pt-BR" altLang="pt-BR" sz="6000" b="1"/>
              <a:t>OBRIGADA!</a:t>
            </a:r>
          </a:p>
        </p:txBody>
      </p:sp>
      <p:sp>
        <p:nvSpPr>
          <p:cNvPr id="38915" name="Espaço Reservado para Número de Slide 1">
            <a:extLst>
              <a:ext uri="{FF2B5EF4-FFF2-40B4-BE49-F238E27FC236}">
                <a16:creationId xmlns:a16="http://schemas.microsoft.com/office/drawing/2014/main" id="{F04885C4-A282-B712-BFBD-0B153A7B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363" y="6311900"/>
            <a:ext cx="213360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451CAB6-C5F6-2C45-B153-1AC01E92348A}" type="slidenum">
              <a:rPr lang="pt-BR" altLang="pt-BR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pt-BR" altLang="pt-BR" sz="1200"/>
          </a:p>
        </p:txBody>
      </p:sp>
      <p:pic>
        <p:nvPicPr>
          <p:cNvPr id="38916" name="Imagem 1">
            <a:extLst>
              <a:ext uri="{FF2B5EF4-FFF2-40B4-BE49-F238E27FC236}">
                <a16:creationId xmlns:a16="http://schemas.microsoft.com/office/drawing/2014/main" id="{A1BDB357-79CC-A302-F64B-9B6806E7C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33350"/>
            <a:ext cx="4168775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00EB929D-BF2B-004B-A8C9-68B02A711A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sz="3200" b="1"/>
              <a:t>REFERÊNCIA BIBLIOGRÁFICA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3D8C3246-7041-1B1E-DAD1-48687C72F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628775"/>
            <a:ext cx="8216900" cy="4114800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pt-B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SILVA, C. I. S.; MULLER, N. L. </a:t>
            </a:r>
            <a:r>
              <a:rPr lang="pt-BR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Tórax – Radiografia</a:t>
            </a:r>
            <a:r>
              <a:rPr lang="pt-B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1ª. edição. Rio de Janeiro: </a:t>
            </a:r>
            <a:r>
              <a:rPr lang="pt-B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Elsevier</a:t>
            </a:r>
            <a:r>
              <a:rPr lang="pt-B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2010.</a:t>
            </a:r>
          </a:p>
          <a:p>
            <a:pPr marL="0" indent="0" algn="just">
              <a:lnSpc>
                <a:spcPct val="107000"/>
              </a:lnSpc>
              <a:buFont typeface="Wingdings" pitchFamily="2" charset="2"/>
              <a:buNone/>
              <a:defRPr/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940" name="Espaço Reservado para Número de Slide 1">
            <a:extLst>
              <a:ext uri="{FF2B5EF4-FFF2-40B4-BE49-F238E27FC236}">
                <a16:creationId xmlns:a16="http://schemas.microsoft.com/office/drawing/2014/main" id="{77C09FBC-4CA3-9595-0AD8-3804D7B87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60ABEE-FE39-FF4F-95FC-53B44B6CDA20}" type="slidenum">
              <a:rPr lang="pt-BR" altLang="pt-BR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pt-BR" altLang="pt-B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EBC90CF-6FA8-955C-88CC-3971A41700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sz="3200" b="1"/>
              <a:t>HISTÓRIA DA RADIOLOGIA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69179E0-C67D-704F-63A7-11BB31F7C0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855788"/>
            <a:ext cx="7999412" cy="4114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</a:rPr>
              <a:t>1895 - descoberta dos raios-x;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</a:rPr>
              <a:t>Alemão Wilhelm </a:t>
            </a:r>
            <a:r>
              <a:rPr lang="pt-BR" sz="2000" dirty="0" err="1">
                <a:latin typeface="Arial" panose="020B0604020202020204" pitchFamily="34" charset="0"/>
                <a:ea typeface="Calibri" panose="020F0502020204030204" pitchFamily="34" charset="0"/>
              </a:rPr>
              <a:t>Roetgen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Arial" panose="020B0604020202020204" pitchFamily="34" charset="0"/>
            </a:endParaRPr>
          </a:p>
        </p:txBody>
      </p:sp>
      <p:sp>
        <p:nvSpPr>
          <p:cNvPr id="8196" name="Espaço Reservado para Número de Slide 1">
            <a:extLst>
              <a:ext uri="{FF2B5EF4-FFF2-40B4-BE49-F238E27FC236}">
                <a16:creationId xmlns:a16="http://schemas.microsoft.com/office/drawing/2014/main" id="{966EDD61-4E91-F67B-D398-D2E17415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2588" y="6381750"/>
            <a:ext cx="213360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71DEF3-5A51-B441-8087-375FFC7E3E7A}" type="slidenum">
              <a:rPr lang="pt-BR" altLang="pt-BR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pt-BR" altLang="pt-BR" sz="1200"/>
          </a:p>
        </p:txBody>
      </p:sp>
      <p:pic>
        <p:nvPicPr>
          <p:cNvPr id="8197" name="Imagem 4" descr="Wilhelm Röntgen – Wikipédia, a enciclopédia livre">
            <a:extLst>
              <a:ext uri="{FF2B5EF4-FFF2-40B4-BE49-F238E27FC236}">
                <a16:creationId xmlns:a16="http://schemas.microsoft.com/office/drawing/2014/main" id="{333B49AC-0E4C-F049-51FC-D941BA2D1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2228850"/>
            <a:ext cx="3705225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24325F6-E156-EE0C-DB55-CF3701AA50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sz="3200" b="1"/>
              <a:t>HISTÓRIA DA RADIOLOGIA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07198C2-C755-9BA7-244A-A8D691E6A4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1700213"/>
            <a:ext cx="7999413" cy="4114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</a:rPr>
              <a:t>Rapidez - espalhou por todo o mundo;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</a:rPr>
              <a:t>Mais de 70 anos -  método de diagnóstico por imagem;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000" dirty="0" err="1">
                <a:latin typeface="Arial" panose="020B0604020202020204" pitchFamily="34" charset="0"/>
                <a:ea typeface="Calibri" panose="020F0502020204030204" pitchFamily="34" charset="0"/>
              </a:rPr>
              <a:t>Planigrafia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</a:rPr>
              <a:t> - tomografia simples – 1920 - “cortes”.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Arial" panose="020B0604020202020204" pitchFamily="34" charset="0"/>
            </a:endParaRPr>
          </a:p>
        </p:txBody>
      </p:sp>
      <p:sp>
        <p:nvSpPr>
          <p:cNvPr id="9220" name="Espaço Reservado para Número de Slide 1">
            <a:extLst>
              <a:ext uri="{FF2B5EF4-FFF2-40B4-BE49-F238E27FC236}">
                <a16:creationId xmlns:a16="http://schemas.microsoft.com/office/drawing/2014/main" id="{3D2786C1-A02A-881C-09AC-F9FB362F4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2588" y="6381750"/>
            <a:ext cx="213360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0E5A8EC-19E7-9447-9D74-AC238EF52680}" type="slidenum">
              <a:rPr lang="pt-BR" altLang="pt-BR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pt-BR" altLang="pt-BR" sz="1200"/>
          </a:p>
        </p:txBody>
      </p:sp>
      <p:pic>
        <p:nvPicPr>
          <p:cNvPr id="9221" name="Imagem 5" descr="On the 120th anniversary of the X-ray, a look at how it changed our view of  the world">
            <a:extLst>
              <a:ext uri="{FF2B5EF4-FFF2-40B4-BE49-F238E27FC236}">
                <a16:creationId xmlns:a16="http://schemas.microsoft.com/office/drawing/2014/main" id="{C4130E76-4AC9-5A32-F666-E339DB531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389313"/>
            <a:ext cx="594201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E2BBC48-16F8-D057-C43D-D87EAB8054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sz="3200" b="1"/>
              <a:t>HISTÓRIA DA RADIOLOGIA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58A55E0-F250-AF4B-BB2B-FAC5CF388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855788"/>
            <a:ext cx="7999412" cy="4114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</a:rPr>
              <a:t>Contrastes radiológicos - estudo detalhado;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</a:rPr>
              <a:t>Novos geradores potentes trifásicos               atuais;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</a:rPr>
              <a:t>1950 -  </a:t>
            </a:r>
            <a:r>
              <a:rPr lang="pt-BR" sz="2000" dirty="0" err="1">
                <a:latin typeface="Arial" panose="020B0604020202020204" pitchFamily="34" charset="0"/>
                <a:ea typeface="Calibri" panose="020F0502020204030204" pitchFamily="34" charset="0"/>
              </a:rPr>
              <a:t>Seldinger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</a:rPr>
              <a:t> - </a:t>
            </a:r>
            <a:r>
              <a:rPr lang="pt-BR" sz="2000" dirty="0" err="1">
                <a:latin typeface="Arial" panose="020B0604020202020204" pitchFamily="34" charset="0"/>
                <a:ea typeface="Calibri" panose="020F0502020204030204" pitchFamily="34" charset="0"/>
              </a:rPr>
              <a:t>cateterização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</a:rPr>
              <a:t> vascular - todos órgãos.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Arial" panose="020B0604020202020204" pitchFamily="34" charset="0"/>
            </a:endParaRPr>
          </a:p>
        </p:txBody>
      </p:sp>
      <p:sp>
        <p:nvSpPr>
          <p:cNvPr id="10244" name="Espaço Reservado para Número de Slide 1">
            <a:extLst>
              <a:ext uri="{FF2B5EF4-FFF2-40B4-BE49-F238E27FC236}">
                <a16:creationId xmlns:a16="http://schemas.microsoft.com/office/drawing/2014/main" id="{DE751B79-73A7-A55A-684D-93BDE781C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2588" y="6381750"/>
            <a:ext cx="213360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FD19D5B-B9FC-C640-B753-5D68C7B9CE9A}" type="slidenum">
              <a:rPr lang="pt-BR" altLang="pt-BR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pt-BR" altLang="pt-BR" sz="1200"/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E1B569AC-50AA-F416-C8D2-7B4967425106}"/>
              </a:ext>
            </a:extLst>
          </p:cNvPr>
          <p:cNvCxnSpPr/>
          <p:nvPr/>
        </p:nvCxnSpPr>
        <p:spPr>
          <a:xfrm>
            <a:off x="5292725" y="2636838"/>
            <a:ext cx="71913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46" name="Imagem 3">
            <a:extLst>
              <a:ext uri="{FF2B5EF4-FFF2-40B4-BE49-F238E27FC236}">
                <a16:creationId xmlns:a16="http://schemas.microsoft.com/office/drawing/2014/main" id="{569BDFDF-CB5F-F4C1-12CF-4C9677BE0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402013"/>
            <a:ext cx="2890838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040D8FD-7354-19EA-F8F3-98968DB292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sz="3200" b="1"/>
              <a:t>HISTÓRIA DA RADIOLOGIA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9AC9C7B-2D96-F8D6-4E96-9E01609EC9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855788"/>
            <a:ext cx="7999412" cy="4114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</a:rPr>
              <a:t>Últimos 40 anos - revolução no diagnóstico por imagem;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</a:rPr>
              <a:t>USG             TC             RNM anos 80.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Arial" panose="020B0604020202020204" pitchFamily="34" charset="0"/>
            </a:endParaRPr>
          </a:p>
        </p:txBody>
      </p:sp>
      <p:sp>
        <p:nvSpPr>
          <p:cNvPr id="11268" name="Espaço Reservado para Número de Slide 1">
            <a:extLst>
              <a:ext uri="{FF2B5EF4-FFF2-40B4-BE49-F238E27FC236}">
                <a16:creationId xmlns:a16="http://schemas.microsoft.com/office/drawing/2014/main" id="{CC361102-CFD2-3167-52D4-A10341E08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2588" y="6381750"/>
            <a:ext cx="213360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9654B75-A8EA-D04A-A85A-98262A5BD694}" type="slidenum">
              <a:rPr lang="pt-BR" altLang="pt-BR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pt-BR" altLang="pt-BR" sz="1200"/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52887C67-AC7A-FBCA-9A69-E14A1B6ADD51}"/>
              </a:ext>
            </a:extLst>
          </p:cNvPr>
          <p:cNvCxnSpPr/>
          <p:nvPr/>
        </p:nvCxnSpPr>
        <p:spPr>
          <a:xfrm>
            <a:off x="1692275" y="2276475"/>
            <a:ext cx="71913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44E698FF-4C2D-ECC6-C108-CC8FA646AC38}"/>
              </a:ext>
            </a:extLst>
          </p:cNvPr>
          <p:cNvCxnSpPr/>
          <p:nvPr/>
        </p:nvCxnSpPr>
        <p:spPr>
          <a:xfrm>
            <a:off x="2916238" y="2276475"/>
            <a:ext cx="71913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271" name="Imagem 7" descr="Konimagem | Principais considerações ao comprar um equipamento de Ultrassom">
            <a:extLst>
              <a:ext uri="{FF2B5EF4-FFF2-40B4-BE49-F238E27FC236}">
                <a16:creationId xmlns:a16="http://schemas.microsoft.com/office/drawing/2014/main" id="{C3EB072E-470F-02AD-335E-655BE52F8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20938"/>
            <a:ext cx="3240088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Imagem 8" descr="Tomógrafo: o que é e como funciona o aparelho de tomografia">
            <a:extLst>
              <a:ext uri="{FF2B5EF4-FFF2-40B4-BE49-F238E27FC236}">
                <a16:creationId xmlns:a16="http://schemas.microsoft.com/office/drawing/2014/main" id="{CE57E5E0-1AED-5349-857E-2ED4EF0FD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205038"/>
            <a:ext cx="3640138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Imagem 9" descr="Cruzeiro do Sul terá aparelho de Ressonância Magnética | ac24horas |  Notícias do Acre">
            <a:extLst>
              <a:ext uri="{FF2B5EF4-FFF2-40B4-BE49-F238E27FC236}">
                <a16:creationId xmlns:a16="http://schemas.microsoft.com/office/drawing/2014/main" id="{20086833-511C-9589-231B-1D96F4B06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422775"/>
            <a:ext cx="3671887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2731913-2F6C-6542-28FA-9A8F6A074C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sz="3200" b="1"/>
              <a:t>FORMAÇÃO DA IMAGEM RADIOLÓGICA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AD3C1B-FB89-F1A6-493F-AB935790B5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7999413" cy="4114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000" dirty="0">
                <a:latin typeface="+mj-lt"/>
                <a:ea typeface="Calibri" panose="020F0502020204030204" pitchFamily="34" charset="0"/>
              </a:rPr>
              <a:t>Sombra projetada em um único plano no anteparo;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000" dirty="0">
                <a:latin typeface="+mj-lt"/>
                <a:ea typeface="Calibri" panose="020F0502020204030204" pitchFamily="34" charset="0"/>
              </a:rPr>
              <a:t>Ótica geométrica - distâncias entre foco, objeto e  anteparo;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000" dirty="0">
                <a:latin typeface="+mj-lt"/>
                <a:ea typeface="Calibri" panose="020F0502020204030204" pitchFamily="34" charset="0"/>
              </a:rPr>
              <a:t>Feixe - atravessa objeto - imagem não perceptível - </a:t>
            </a:r>
            <a:r>
              <a:rPr lang="pt-BR" sz="2000" b="1" dirty="0">
                <a:latin typeface="+mj-lt"/>
                <a:ea typeface="Calibri" panose="020F0502020204030204" pitchFamily="34" charset="0"/>
              </a:rPr>
              <a:t>imagem radiante </a:t>
            </a:r>
            <a:r>
              <a:rPr lang="pt-BR" sz="2000" dirty="0">
                <a:latin typeface="+mj-lt"/>
                <a:ea typeface="Calibri" panose="020F0502020204030204" pitchFamily="34" charset="0"/>
              </a:rPr>
              <a:t>- visível sobre um receptor.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latin typeface="Arial" panose="020B0604020202020204" pitchFamily="34" charset="0"/>
            </a:endParaRPr>
          </a:p>
        </p:txBody>
      </p:sp>
      <p:sp>
        <p:nvSpPr>
          <p:cNvPr id="12292" name="Espaço Reservado para Número de Slide 1">
            <a:extLst>
              <a:ext uri="{FF2B5EF4-FFF2-40B4-BE49-F238E27FC236}">
                <a16:creationId xmlns:a16="http://schemas.microsoft.com/office/drawing/2014/main" id="{B8686DA0-D713-7A9E-1F39-7E01F233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2588" y="6381750"/>
            <a:ext cx="213360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6106548-5457-6F4C-B29F-A3D8D8F0082E}" type="slidenum">
              <a:rPr lang="pt-BR" altLang="pt-BR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pt-BR" altLang="pt-BR"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E9A21D3-E710-746F-CABD-13B7E1ABE7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0013" y="188913"/>
            <a:ext cx="7313612" cy="838200"/>
          </a:xfrm>
        </p:spPr>
        <p:txBody>
          <a:bodyPr/>
          <a:lstStyle/>
          <a:p>
            <a:pPr algn="ctr" eaLnBrk="1" hangingPunct="1"/>
            <a:r>
              <a:rPr lang="pt-BR" altLang="pt-BR" sz="3200" b="1"/>
              <a:t>FORMAÇÃO DA IMAGEM RADIOLÓGICA</a:t>
            </a:r>
          </a:p>
        </p:txBody>
      </p:sp>
      <p:sp>
        <p:nvSpPr>
          <p:cNvPr id="13315" name="Espaço Reservado para Número de Slide 1">
            <a:extLst>
              <a:ext uri="{FF2B5EF4-FFF2-40B4-BE49-F238E27FC236}">
                <a16:creationId xmlns:a16="http://schemas.microsoft.com/office/drawing/2014/main" id="{A2ECB7A0-FC95-80D6-245E-DF199F867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2588" y="6381750"/>
            <a:ext cx="213360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3B9D8AE-FF34-514C-95FD-9306DAED974D}" type="slidenum">
              <a:rPr lang="pt-BR" altLang="pt-BR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pt-BR" altLang="pt-BR" sz="1200"/>
          </a:p>
        </p:txBody>
      </p:sp>
      <p:pic>
        <p:nvPicPr>
          <p:cNvPr id="13316" name="Imagem 5" descr="C:\Users\user\Desktop\trabalho\Imagem do WhatsApp de 2025-03-08 à(s) 12.24.38_97e7213f.jpg">
            <a:extLst>
              <a:ext uri="{FF2B5EF4-FFF2-40B4-BE49-F238E27FC236}">
                <a16:creationId xmlns:a16="http://schemas.microsoft.com/office/drawing/2014/main" id="{46555792-E609-5472-8713-EC2721842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12825"/>
            <a:ext cx="8964612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7136</TotalTime>
  <Words>869</Words>
  <Application>Microsoft Macintosh PowerPoint</Application>
  <PresentationFormat>Apresentação na tela (4:3)</PresentationFormat>
  <Paragraphs>296</Paragraphs>
  <Slides>35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1" baseType="lpstr">
      <vt:lpstr>Verdana</vt:lpstr>
      <vt:lpstr>Arial</vt:lpstr>
      <vt:lpstr>Wingdings</vt:lpstr>
      <vt:lpstr>Calibri</vt:lpstr>
      <vt:lpstr>Times New Roman</vt:lpstr>
      <vt:lpstr>Eclipse</vt:lpstr>
      <vt:lpstr>FORMAÇÃO DA IMAGEM RADIOLÓGICA</vt:lpstr>
      <vt:lpstr>INTRODUÇÃO</vt:lpstr>
      <vt:lpstr>INTRODUÇÃO</vt:lpstr>
      <vt:lpstr>HISTÓRIA DA RADIOLOGIA</vt:lpstr>
      <vt:lpstr>HISTÓRIA DA RADIOLOGIA</vt:lpstr>
      <vt:lpstr>HISTÓRIA DA RADIOLOGIA</vt:lpstr>
      <vt:lpstr>HISTÓRIA DA RADIOLOGIA</vt:lpstr>
      <vt:lpstr>FORMAÇÃO DA IMAGEM RADIOLÓGICA</vt:lpstr>
      <vt:lpstr>FORMAÇÃO DA IMAGEM RADIOLÓGICA</vt:lpstr>
      <vt:lpstr>PRINCÍPIOS GEOMÉTRICOS DA FORMAÇÃO DA IMAGEM</vt:lpstr>
      <vt:lpstr>TAMANHO DA IMAGEM PROJETADA</vt:lpstr>
      <vt:lpstr>TAMANHO DA IMAGEM PROJETADA</vt:lpstr>
      <vt:lpstr>TAMANHO DA IMAGEM PROJETADA</vt:lpstr>
      <vt:lpstr>TAMANHO DA IMAGEM PROJETADA</vt:lpstr>
      <vt:lpstr>TAMANHO DA IMAGEM PROJETADA</vt:lpstr>
      <vt:lpstr>NITIDEZ GEOMÉTRICA DA IMAGEM RADIOGRÁFICA</vt:lpstr>
      <vt:lpstr>NITIDEZ GEOMÉTRICA DA IMAGEM RADIOGRÁFICA</vt:lpstr>
      <vt:lpstr>NITIDEZ GEOMÉTRICA DA IMAGEM RADIOGRÁFICA</vt:lpstr>
      <vt:lpstr>NITIDEZ GEOMÉTRICA DA IMAGEM RADIOGRÁFICA</vt:lpstr>
      <vt:lpstr>NITIDEZ GEOMÉTRICA DA IMAGEM RADIOGRÁFICA</vt:lpstr>
      <vt:lpstr>NITIDEZ GEOMÉTRICA DA IMAGEM RADIOGRÁFICA</vt:lpstr>
      <vt:lpstr>NITIDEZ GEOMÉTRICA DA IMAGEM RADIOGRÁFICA</vt:lpstr>
      <vt:lpstr>NITIDEZ GEOMÉTRICA DA IMAGEM RADIOGRÁFICA</vt:lpstr>
      <vt:lpstr>NITIDEZ GEOMÉTRICA DA IMAGEM RADIOGRÁFICA</vt:lpstr>
      <vt:lpstr>NITIDEZ GEOMÉTRICA DA IMAGEM RADIOGRÁFICA</vt:lpstr>
      <vt:lpstr>INTERAÇÃO DO FEIXE DE RADIAÇÃO COM O OBJETO</vt:lpstr>
      <vt:lpstr>INTERAÇÃO DO FEIXE DE RADIAÇÃO COM O OBJETO</vt:lpstr>
      <vt:lpstr>INTERAÇÃO DO FEIXE DE RADIAÇÃO COM O OBJETO</vt:lpstr>
      <vt:lpstr>INTERAÇÃO DO FEIXE DE RADIAÇÃO COM O OBJETO</vt:lpstr>
      <vt:lpstr>INTERAÇÃO DO FEIXE DE RADIAÇÃO COM O OBJETO</vt:lpstr>
      <vt:lpstr>INTERAÇÃO DO FEIXE DE RADIAÇÃO COM O OBJETO</vt:lpstr>
      <vt:lpstr>CONSIDERAÇÕES FINAIS</vt:lpstr>
      <vt:lpstr>MENSAGEM FINAL</vt:lpstr>
      <vt:lpstr>OBRIGADA!</vt:lpstr>
      <vt:lpstr>REFERÊNCIA BIBLIOGRÁFICA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AVALIAÇÃO COMPORTAMENTAL DO REANIMADOR DE MULLER EM PACIENTES SUBMETIDOS À CIRURGIA DE LAPAROTOMIA NO HOSPITAL SÃO JOÃO BATISTA DE VIÇOSA/MG</dc:title>
  <dc:creator>ALICE</dc:creator>
  <cp:lastModifiedBy>Wilson Rocha</cp:lastModifiedBy>
  <cp:revision>2924</cp:revision>
  <dcterms:created xsi:type="dcterms:W3CDTF">2010-02-16T16:55:39Z</dcterms:created>
  <dcterms:modified xsi:type="dcterms:W3CDTF">2025-05-10T13:59:15Z</dcterms:modified>
</cp:coreProperties>
</file>