
<file path=[Content_Types].xml><?xml version="1.0" encoding="utf-8"?>
<Types xmlns="http://schemas.openxmlformats.org/package/2006/content-types">
  <Default Extension="crdownload" ContentType="image/png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62"/>
  </p:notesMasterIdLst>
  <p:sldIdLst>
    <p:sldId id="256" r:id="rId2"/>
    <p:sldId id="258" r:id="rId3"/>
    <p:sldId id="312" r:id="rId4"/>
    <p:sldId id="260" r:id="rId5"/>
    <p:sldId id="259" r:id="rId6"/>
    <p:sldId id="268" r:id="rId7"/>
    <p:sldId id="261" r:id="rId8"/>
    <p:sldId id="324" r:id="rId9"/>
    <p:sldId id="262" r:id="rId10"/>
    <p:sldId id="265" r:id="rId11"/>
    <p:sldId id="267" r:id="rId12"/>
    <p:sldId id="272" r:id="rId13"/>
    <p:sldId id="274" r:id="rId14"/>
    <p:sldId id="269" r:id="rId15"/>
    <p:sldId id="270" r:id="rId16"/>
    <p:sldId id="271" r:id="rId17"/>
    <p:sldId id="263" r:id="rId18"/>
    <p:sldId id="264" r:id="rId19"/>
    <p:sldId id="275" r:id="rId20"/>
    <p:sldId id="322" r:id="rId21"/>
    <p:sldId id="323" r:id="rId22"/>
    <p:sldId id="313" r:id="rId23"/>
    <p:sldId id="314" r:id="rId24"/>
    <p:sldId id="315" r:id="rId25"/>
    <p:sldId id="316" r:id="rId26"/>
    <p:sldId id="280" r:id="rId27"/>
    <p:sldId id="317" r:id="rId28"/>
    <p:sldId id="318" r:id="rId29"/>
    <p:sldId id="319" r:id="rId30"/>
    <p:sldId id="321" r:id="rId31"/>
    <p:sldId id="277" r:id="rId32"/>
    <p:sldId id="282" r:id="rId33"/>
    <p:sldId id="288" r:id="rId34"/>
    <p:sldId id="325" r:id="rId35"/>
    <p:sldId id="281" r:id="rId36"/>
    <p:sldId id="290" r:id="rId37"/>
    <p:sldId id="289" r:id="rId38"/>
    <p:sldId id="291" r:id="rId39"/>
    <p:sldId id="292" r:id="rId40"/>
    <p:sldId id="293" r:id="rId41"/>
    <p:sldId id="296" r:id="rId42"/>
    <p:sldId id="294" r:id="rId43"/>
    <p:sldId id="297" r:id="rId44"/>
    <p:sldId id="295" r:id="rId45"/>
    <p:sldId id="298" r:id="rId46"/>
    <p:sldId id="300" r:id="rId47"/>
    <p:sldId id="301" r:id="rId48"/>
    <p:sldId id="299" r:id="rId49"/>
    <p:sldId id="303" r:id="rId50"/>
    <p:sldId id="304" r:id="rId51"/>
    <p:sldId id="309" r:id="rId52"/>
    <p:sldId id="310" r:id="rId53"/>
    <p:sldId id="327" r:id="rId54"/>
    <p:sldId id="330" r:id="rId55"/>
    <p:sldId id="328" r:id="rId56"/>
    <p:sldId id="329" r:id="rId57"/>
    <p:sldId id="331" r:id="rId58"/>
    <p:sldId id="332" r:id="rId59"/>
    <p:sldId id="307" r:id="rId60"/>
    <p:sldId id="311" r:id="rId6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8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06" autoAdjust="0"/>
    <p:restoredTop sz="94643"/>
  </p:normalViewPr>
  <p:slideViewPr>
    <p:cSldViewPr snapToGrid="0">
      <p:cViewPr varScale="1">
        <p:scale>
          <a:sx n="96" d="100"/>
          <a:sy n="96" d="100"/>
        </p:scale>
        <p:origin x="1288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C3CF3D-E172-4811-9DD5-369F9621D00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63A9B6B-EEFA-4FF6-8893-2B66EB806897}">
      <dgm:prSet phldrT="[Texto]" custT="1"/>
      <dgm:spPr/>
      <dgm:t>
        <a:bodyPr/>
        <a:lstStyle/>
        <a:p>
          <a:r>
            <a:rPr lang="pt-BR" sz="1800" b="1" u="sng" dirty="0"/>
            <a:t>DENGVAXIA</a:t>
          </a:r>
          <a:r>
            <a:rPr lang="pt-BR" sz="1800" dirty="0"/>
            <a:t>: </a:t>
          </a:r>
        </a:p>
        <a:p>
          <a:r>
            <a:rPr lang="pt-BR" sz="1800" dirty="0"/>
            <a:t>Dengue prévia</a:t>
          </a:r>
        </a:p>
        <a:p>
          <a:r>
            <a:rPr lang="pt-BR" sz="1800" dirty="0"/>
            <a:t>Crianças a partir de 6 anos, adolescentes e adultos até 45 anos</a:t>
          </a:r>
        </a:p>
      </dgm:t>
    </dgm:pt>
    <dgm:pt modelId="{B746CFCB-0A32-40CD-AC1F-F679D91AFDA2}" type="parTrans" cxnId="{2E3DB5F6-620E-4368-AF6A-0E219878A9D8}">
      <dgm:prSet/>
      <dgm:spPr/>
      <dgm:t>
        <a:bodyPr/>
        <a:lstStyle/>
        <a:p>
          <a:endParaRPr lang="pt-BR"/>
        </a:p>
      </dgm:t>
    </dgm:pt>
    <dgm:pt modelId="{B40EE0DD-9673-40C6-A835-3AD1FE9D60B4}" type="sibTrans" cxnId="{2E3DB5F6-620E-4368-AF6A-0E219878A9D8}">
      <dgm:prSet/>
      <dgm:spPr/>
      <dgm:t>
        <a:bodyPr/>
        <a:lstStyle/>
        <a:p>
          <a:endParaRPr lang="pt-BR"/>
        </a:p>
      </dgm:t>
    </dgm:pt>
    <dgm:pt modelId="{1844DBB8-1F44-45DA-9F60-5D426387F978}">
      <dgm:prSet phldrT="[Texto]" custT="1"/>
      <dgm:spPr/>
      <dgm:t>
        <a:bodyPr/>
        <a:lstStyle/>
        <a:p>
          <a:r>
            <a:rPr lang="pt-BR" sz="1800" b="1" u="sng" dirty="0" err="1"/>
            <a:t>Qdenga</a:t>
          </a:r>
          <a:r>
            <a:rPr lang="pt-BR" sz="1800" dirty="0"/>
            <a:t>:</a:t>
          </a:r>
        </a:p>
        <a:p>
          <a:r>
            <a:rPr lang="pt-BR" sz="1800" dirty="0"/>
            <a:t>Crianças a partir de 4 anos, adolescentes e adultos até 60 anos</a:t>
          </a:r>
        </a:p>
        <a:p>
          <a:r>
            <a:rPr lang="pt-BR" sz="1800" dirty="0"/>
            <a:t>Pessoas </a:t>
          </a:r>
          <a:r>
            <a:rPr lang="pt-BR" sz="1800" dirty="0" err="1"/>
            <a:t>sorongeativas</a:t>
          </a:r>
          <a:r>
            <a:rPr lang="pt-BR" sz="1800" dirty="0"/>
            <a:t> e soropositivas para dengue</a:t>
          </a:r>
        </a:p>
      </dgm:t>
    </dgm:pt>
    <dgm:pt modelId="{DBC161C7-3A68-411D-8530-D55C81873D64}" type="parTrans" cxnId="{B2469341-567A-4A30-8D81-78D55CF1D5D6}">
      <dgm:prSet/>
      <dgm:spPr/>
      <dgm:t>
        <a:bodyPr/>
        <a:lstStyle/>
        <a:p>
          <a:endParaRPr lang="pt-BR"/>
        </a:p>
      </dgm:t>
    </dgm:pt>
    <dgm:pt modelId="{6F3B6E20-4681-49BC-B42C-37B828C55ABD}" type="sibTrans" cxnId="{B2469341-567A-4A30-8D81-78D55CF1D5D6}">
      <dgm:prSet/>
      <dgm:spPr/>
      <dgm:t>
        <a:bodyPr/>
        <a:lstStyle/>
        <a:p>
          <a:endParaRPr lang="pt-BR"/>
        </a:p>
      </dgm:t>
    </dgm:pt>
    <dgm:pt modelId="{16189FC3-A077-4178-9406-B453F6D7F748}">
      <dgm:prSet phldrT="[Texto]" custT="1"/>
      <dgm:spPr/>
      <dgm:t>
        <a:bodyPr/>
        <a:lstStyle/>
        <a:p>
          <a:r>
            <a:rPr lang="pt-BR" sz="1800" b="1" u="sng" dirty="0"/>
            <a:t>ESQUEMA VACINAL</a:t>
          </a:r>
          <a:r>
            <a:rPr lang="pt-BR" sz="1800" dirty="0"/>
            <a:t>:</a:t>
          </a:r>
        </a:p>
        <a:p>
          <a:r>
            <a:rPr lang="pt-BR" sz="1800" dirty="0"/>
            <a:t>Duas doses com intervalo de 3 meses entre as </a:t>
          </a:r>
          <a:r>
            <a:rPr lang="pt-BR" sz="1800" dirty="0" err="1"/>
            <a:t>dosex</a:t>
          </a:r>
          <a:endParaRPr lang="pt-BR" sz="1800" dirty="0"/>
        </a:p>
      </dgm:t>
    </dgm:pt>
    <dgm:pt modelId="{B0876330-71A9-4011-B9D3-28894457A606}" type="parTrans" cxnId="{B81940D1-F6BE-4775-BA8D-A9147A66615F}">
      <dgm:prSet/>
      <dgm:spPr/>
      <dgm:t>
        <a:bodyPr/>
        <a:lstStyle/>
        <a:p>
          <a:endParaRPr lang="pt-BR"/>
        </a:p>
      </dgm:t>
    </dgm:pt>
    <dgm:pt modelId="{3CA6D2A4-0CCB-461E-BD25-71602B3B13CD}" type="sibTrans" cxnId="{B81940D1-F6BE-4775-BA8D-A9147A66615F}">
      <dgm:prSet/>
      <dgm:spPr/>
      <dgm:t>
        <a:bodyPr/>
        <a:lstStyle/>
        <a:p>
          <a:endParaRPr lang="pt-BR"/>
        </a:p>
      </dgm:t>
    </dgm:pt>
    <dgm:pt modelId="{F288C794-66D1-43F3-A9D2-278E3C44B00A}" type="pres">
      <dgm:prSet presAssocID="{20C3CF3D-E172-4811-9DD5-369F9621D00E}" presName="linear" presStyleCnt="0">
        <dgm:presLayoutVars>
          <dgm:dir/>
          <dgm:animLvl val="lvl"/>
          <dgm:resizeHandles val="exact"/>
        </dgm:presLayoutVars>
      </dgm:prSet>
      <dgm:spPr/>
    </dgm:pt>
    <dgm:pt modelId="{07D2FB9A-024B-4DBF-BAD7-DFE195CA761D}" type="pres">
      <dgm:prSet presAssocID="{C63A9B6B-EEFA-4FF6-8893-2B66EB806897}" presName="parentLin" presStyleCnt="0"/>
      <dgm:spPr/>
    </dgm:pt>
    <dgm:pt modelId="{81C7A9A1-1ABA-4EFB-971D-F5EA5079E6C1}" type="pres">
      <dgm:prSet presAssocID="{C63A9B6B-EEFA-4FF6-8893-2B66EB806897}" presName="parentLeftMargin" presStyleLbl="node1" presStyleIdx="0" presStyleCnt="3"/>
      <dgm:spPr/>
    </dgm:pt>
    <dgm:pt modelId="{5A961465-16B7-4867-AF1F-6EBCE62EF459}" type="pres">
      <dgm:prSet presAssocID="{C63A9B6B-EEFA-4FF6-8893-2B66EB806897}" presName="parentText" presStyleLbl="node1" presStyleIdx="0" presStyleCnt="3" custScaleX="122326" custScaleY="120767">
        <dgm:presLayoutVars>
          <dgm:chMax val="0"/>
          <dgm:bulletEnabled val="1"/>
        </dgm:presLayoutVars>
      </dgm:prSet>
      <dgm:spPr/>
    </dgm:pt>
    <dgm:pt modelId="{4B5D490E-8628-4300-9400-9B6950682570}" type="pres">
      <dgm:prSet presAssocID="{C63A9B6B-EEFA-4FF6-8893-2B66EB806897}" presName="negativeSpace" presStyleCnt="0"/>
      <dgm:spPr/>
    </dgm:pt>
    <dgm:pt modelId="{A0E67AA0-D49F-42EC-9E22-E69B4F6C157C}" type="pres">
      <dgm:prSet presAssocID="{C63A9B6B-EEFA-4FF6-8893-2B66EB806897}" presName="childText" presStyleLbl="conFgAcc1" presStyleIdx="0" presStyleCnt="3">
        <dgm:presLayoutVars>
          <dgm:bulletEnabled val="1"/>
        </dgm:presLayoutVars>
      </dgm:prSet>
      <dgm:spPr/>
    </dgm:pt>
    <dgm:pt modelId="{3283C666-C493-46ED-A0BC-B1E3CC8CCB52}" type="pres">
      <dgm:prSet presAssocID="{B40EE0DD-9673-40C6-A835-3AD1FE9D60B4}" presName="spaceBetweenRectangles" presStyleCnt="0"/>
      <dgm:spPr/>
    </dgm:pt>
    <dgm:pt modelId="{D9D9781B-F5D1-4250-8813-634E924C18DA}" type="pres">
      <dgm:prSet presAssocID="{1844DBB8-1F44-45DA-9F60-5D426387F978}" presName="parentLin" presStyleCnt="0"/>
      <dgm:spPr/>
    </dgm:pt>
    <dgm:pt modelId="{20E9C91A-F51C-4F27-8725-ABEE6BDF1FFF}" type="pres">
      <dgm:prSet presAssocID="{1844DBB8-1F44-45DA-9F60-5D426387F978}" presName="parentLeftMargin" presStyleLbl="node1" presStyleIdx="0" presStyleCnt="3"/>
      <dgm:spPr/>
    </dgm:pt>
    <dgm:pt modelId="{91368046-A35E-4A0A-9B98-D33A633B8F38}" type="pres">
      <dgm:prSet presAssocID="{1844DBB8-1F44-45DA-9F60-5D426387F978}" presName="parentText" presStyleLbl="node1" presStyleIdx="1" presStyleCnt="3" custScaleX="118404" custScaleY="138767">
        <dgm:presLayoutVars>
          <dgm:chMax val="0"/>
          <dgm:bulletEnabled val="1"/>
        </dgm:presLayoutVars>
      </dgm:prSet>
      <dgm:spPr/>
    </dgm:pt>
    <dgm:pt modelId="{FFD24FE6-97D6-4078-B4BC-302AADE7E221}" type="pres">
      <dgm:prSet presAssocID="{1844DBB8-1F44-45DA-9F60-5D426387F978}" presName="negativeSpace" presStyleCnt="0"/>
      <dgm:spPr/>
    </dgm:pt>
    <dgm:pt modelId="{66322077-A1E1-4F75-A5E0-F13D6C5FDF84}" type="pres">
      <dgm:prSet presAssocID="{1844DBB8-1F44-45DA-9F60-5D426387F978}" presName="childText" presStyleLbl="conFgAcc1" presStyleIdx="1" presStyleCnt="3">
        <dgm:presLayoutVars>
          <dgm:bulletEnabled val="1"/>
        </dgm:presLayoutVars>
      </dgm:prSet>
      <dgm:spPr/>
    </dgm:pt>
    <dgm:pt modelId="{17003FB6-8988-41BB-A5D5-74C38FFC586D}" type="pres">
      <dgm:prSet presAssocID="{6F3B6E20-4681-49BC-B42C-37B828C55ABD}" presName="spaceBetweenRectangles" presStyleCnt="0"/>
      <dgm:spPr/>
    </dgm:pt>
    <dgm:pt modelId="{5E01AE46-C3A7-4605-A9D7-3B760472CA79}" type="pres">
      <dgm:prSet presAssocID="{16189FC3-A077-4178-9406-B453F6D7F748}" presName="parentLin" presStyleCnt="0"/>
      <dgm:spPr/>
    </dgm:pt>
    <dgm:pt modelId="{5791BF57-7A60-4B52-B6D6-85760AC4F0ED}" type="pres">
      <dgm:prSet presAssocID="{16189FC3-A077-4178-9406-B453F6D7F748}" presName="parentLeftMargin" presStyleLbl="node1" presStyleIdx="1" presStyleCnt="3"/>
      <dgm:spPr/>
    </dgm:pt>
    <dgm:pt modelId="{BE7E5F2F-7B89-43C8-A0F3-0EB336D25638}" type="pres">
      <dgm:prSet presAssocID="{16189FC3-A077-4178-9406-B453F6D7F74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8CB8122-BA4E-4A0B-99B4-20E9E3A53D42}" type="pres">
      <dgm:prSet presAssocID="{16189FC3-A077-4178-9406-B453F6D7F748}" presName="negativeSpace" presStyleCnt="0"/>
      <dgm:spPr/>
    </dgm:pt>
    <dgm:pt modelId="{F7CE42BB-AF00-4958-B49D-558C46C1D297}" type="pres">
      <dgm:prSet presAssocID="{16189FC3-A077-4178-9406-B453F6D7F748}" presName="childText" presStyleLbl="conFgAcc1" presStyleIdx="2" presStyleCnt="3" custLinFactNeighborX="-25257" custLinFactNeighborY="17871">
        <dgm:presLayoutVars>
          <dgm:bulletEnabled val="1"/>
        </dgm:presLayoutVars>
      </dgm:prSet>
      <dgm:spPr/>
    </dgm:pt>
  </dgm:ptLst>
  <dgm:cxnLst>
    <dgm:cxn modelId="{29C9E80F-DB85-48B8-8B6B-248699D9D706}" type="presOf" srcId="{C63A9B6B-EEFA-4FF6-8893-2B66EB806897}" destId="{5A961465-16B7-4867-AF1F-6EBCE62EF459}" srcOrd="1" destOrd="0" presId="urn:microsoft.com/office/officeart/2005/8/layout/list1"/>
    <dgm:cxn modelId="{2E127333-99C2-4615-9BA4-366B46037E66}" type="presOf" srcId="{20C3CF3D-E172-4811-9DD5-369F9621D00E}" destId="{F288C794-66D1-43F3-A9D2-278E3C44B00A}" srcOrd="0" destOrd="0" presId="urn:microsoft.com/office/officeart/2005/8/layout/list1"/>
    <dgm:cxn modelId="{B2469341-567A-4A30-8D81-78D55CF1D5D6}" srcId="{20C3CF3D-E172-4811-9DD5-369F9621D00E}" destId="{1844DBB8-1F44-45DA-9F60-5D426387F978}" srcOrd="1" destOrd="0" parTransId="{DBC161C7-3A68-411D-8530-D55C81873D64}" sibTransId="{6F3B6E20-4681-49BC-B42C-37B828C55ABD}"/>
    <dgm:cxn modelId="{DB702771-C087-427D-9B62-14BFB66FF8E8}" type="presOf" srcId="{16189FC3-A077-4178-9406-B453F6D7F748}" destId="{BE7E5F2F-7B89-43C8-A0F3-0EB336D25638}" srcOrd="1" destOrd="0" presId="urn:microsoft.com/office/officeart/2005/8/layout/list1"/>
    <dgm:cxn modelId="{9C2E1E97-97E3-4753-977C-EA0DD998A352}" type="presOf" srcId="{1844DBB8-1F44-45DA-9F60-5D426387F978}" destId="{91368046-A35E-4A0A-9B98-D33A633B8F38}" srcOrd="1" destOrd="0" presId="urn:microsoft.com/office/officeart/2005/8/layout/list1"/>
    <dgm:cxn modelId="{FA3FB6AB-164D-45A3-B4AF-59C00FFB7B13}" type="presOf" srcId="{16189FC3-A077-4178-9406-B453F6D7F748}" destId="{5791BF57-7A60-4B52-B6D6-85760AC4F0ED}" srcOrd="0" destOrd="0" presId="urn:microsoft.com/office/officeart/2005/8/layout/list1"/>
    <dgm:cxn modelId="{8061C5AF-444C-430A-8EB9-E0B46D067377}" type="presOf" srcId="{C63A9B6B-EEFA-4FF6-8893-2B66EB806897}" destId="{81C7A9A1-1ABA-4EFB-971D-F5EA5079E6C1}" srcOrd="0" destOrd="0" presId="urn:microsoft.com/office/officeart/2005/8/layout/list1"/>
    <dgm:cxn modelId="{14FC2AB0-4AEB-4CD0-BC8E-895CA5D66885}" type="presOf" srcId="{1844DBB8-1F44-45DA-9F60-5D426387F978}" destId="{20E9C91A-F51C-4F27-8725-ABEE6BDF1FFF}" srcOrd="0" destOrd="0" presId="urn:microsoft.com/office/officeart/2005/8/layout/list1"/>
    <dgm:cxn modelId="{B81940D1-F6BE-4775-BA8D-A9147A66615F}" srcId="{20C3CF3D-E172-4811-9DD5-369F9621D00E}" destId="{16189FC3-A077-4178-9406-B453F6D7F748}" srcOrd="2" destOrd="0" parTransId="{B0876330-71A9-4011-B9D3-28894457A606}" sibTransId="{3CA6D2A4-0CCB-461E-BD25-71602B3B13CD}"/>
    <dgm:cxn modelId="{2E3DB5F6-620E-4368-AF6A-0E219878A9D8}" srcId="{20C3CF3D-E172-4811-9DD5-369F9621D00E}" destId="{C63A9B6B-EEFA-4FF6-8893-2B66EB806897}" srcOrd="0" destOrd="0" parTransId="{B746CFCB-0A32-40CD-AC1F-F679D91AFDA2}" sibTransId="{B40EE0DD-9673-40C6-A835-3AD1FE9D60B4}"/>
    <dgm:cxn modelId="{F8A4B579-2257-47DE-862E-7489C306371C}" type="presParOf" srcId="{F288C794-66D1-43F3-A9D2-278E3C44B00A}" destId="{07D2FB9A-024B-4DBF-BAD7-DFE195CA761D}" srcOrd="0" destOrd="0" presId="urn:microsoft.com/office/officeart/2005/8/layout/list1"/>
    <dgm:cxn modelId="{62E334F6-8378-4102-B40A-DE33CD34C58F}" type="presParOf" srcId="{07D2FB9A-024B-4DBF-BAD7-DFE195CA761D}" destId="{81C7A9A1-1ABA-4EFB-971D-F5EA5079E6C1}" srcOrd="0" destOrd="0" presId="urn:microsoft.com/office/officeart/2005/8/layout/list1"/>
    <dgm:cxn modelId="{30ABFE5F-3707-4C79-9683-075B49C10D32}" type="presParOf" srcId="{07D2FB9A-024B-4DBF-BAD7-DFE195CA761D}" destId="{5A961465-16B7-4867-AF1F-6EBCE62EF459}" srcOrd="1" destOrd="0" presId="urn:microsoft.com/office/officeart/2005/8/layout/list1"/>
    <dgm:cxn modelId="{EB7ADB15-80D1-4A1B-9FC3-6BE809568C0F}" type="presParOf" srcId="{F288C794-66D1-43F3-A9D2-278E3C44B00A}" destId="{4B5D490E-8628-4300-9400-9B6950682570}" srcOrd="1" destOrd="0" presId="urn:microsoft.com/office/officeart/2005/8/layout/list1"/>
    <dgm:cxn modelId="{5B47C394-735B-4FB1-B0E6-BE0738D5038D}" type="presParOf" srcId="{F288C794-66D1-43F3-A9D2-278E3C44B00A}" destId="{A0E67AA0-D49F-42EC-9E22-E69B4F6C157C}" srcOrd="2" destOrd="0" presId="urn:microsoft.com/office/officeart/2005/8/layout/list1"/>
    <dgm:cxn modelId="{826DA6E2-DA89-4783-B11C-065751BABA80}" type="presParOf" srcId="{F288C794-66D1-43F3-A9D2-278E3C44B00A}" destId="{3283C666-C493-46ED-A0BC-B1E3CC8CCB52}" srcOrd="3" destOrd="0" presId="urn:microsoft.com/office/officeart/2005/8/layout/list1"/>
    <dgm:cxn modelId="{F14A3FBC-C98B-4B88-A2E6-35E43B1EA69B}" type="presParOf" srcId="{F288C794-66D1-43F3-A9D2-278E3C44B00A}" destId="{D9D9781B-F5D1-4250-8813-634E924C18DA}" srcOrd="4" destOrd="0" presId="urn:microsoft.com/office/officeart/2005/8/layout/list1"/>
    <dgm:cxn modelId="{67B11DB8-AB52-4EBE-8993-6AC29E36E8A6}" type="presParOf" srcId="{D9D9781B-F5D1-4250-8813-634E924C18DA}" destId="{20E9C91A-F51C-4F27-8725-ABEE6BDF1FFF}" srcOrd="0" destOrd="0" presId="urn:microsoft.com/office/officeart/2005/8/layout/list1"/>
    <dgm:cxn modelId="{CF5358EA-78B1-4BD5-92F2-7EEE254DA31B}" type="presParOf" srcId="{D9D9781B-F5D1-4250-8813-634E924C18DA}" destId="{91368046-A35E-4A0A-9B98-D33A633B8F38}" srcOrd="1" destOrd="0" presId="urn:microsoft.com/office/officeart/2005/8/layout/list1"/>
    <dgm:cxn modelId="{B0D7C266-96D9-4021-BA47-4F122C2ED29A}" type="presParOf" srcId="{F288C794-66D1-43F3-A9D2-278E3C44B00A}" destId="{FFD24FE6-97D6-4078-B4BC-302AADE7E221}" srcOrd="5" destOrd="0" presId="urn:microsoft.com/office/officeart/2005/8/layout/list1"/>
    <dgm:cxn modelId="{BF4DB552-6209-4C9A-AF0E-47CD3C698609}" type="presParOf" srcId="{F288C794-66D1-43F3-A9D2-278E3C44B00A}" destId="{66322077-A1E1-4F75-A5E0-F13D6C5FDF84}" srcOrd="6" destOrd="0" presId="urn:microsoft.com/office/officeart/2005/8/layout/list1"/>
    <dgm:cxn modelId="{68CAE577-FA0F-40BA-B601-36366D01E0F0}" type="presParOf" srcId="{F288C794-66D1-43F3-A9D2-278E3C44B00A}" destId="{17003FB6-8988-41BB-A5D5-74C38FFC586D}" srcOrd="7" destOrd="0" presId="urn:microsoft.com/office/officeart/2005/8/layout/list1"/>
    <dgm:cxn modelId="{CB5FB171-12E9-4CE2-985F-4C38222ED97D}" type="presParOf" srcId="{F288C794-66D1-43F3-A9D2-278E3C44B00A}" destId="{5E01AE46-C3A7-4605-A9D7-3B760472CA79}" srcOrd="8" destOrd="0" presId="urn:microsoft.com/office/officeart/2005/8/layout/list1"/>
    <dgm:cxn modelId="{C43C4C2C-1554-4347-9444-8B90B34EBD73}" type="presParOf" srcId="{5E01AE46-C3A7-4605-A9D7-3B760472CA79}" destId="{5791BF57-7A60-4B52-B6D6-85760AC4F0ED}" srcOrd="0" destOrd="0" presId="urn:microsoft.com/office/officeart/2005/8/layout/list1"/>
    <dgm:cxn modelId="{9888981C-EA3F-471F-AE27-578A1B1D49FA}" type="presParOf" srcId="{5E01AE46-C3A7-4605-A9D7-3B760472CA79}" destId="{BE7E5F2F-7B89-43C8-A0F3-0EB336D25638}" srcOrd="1" destOrd="0" presId="urn:microsoft.com/office/officeart/2005/8/layout/list1"/>
    <dgm:cxn modelId="{186F9DF6-AF48-47CE-9CB7-99229FB69C6B}" type="presParOf" srcId="{F288C794-66D1-43F3-A9D2-278E3C44B00A}" destId="{98CB8122-BA4E-4A0B-99B4-20E9E3A53D42}" srcOrd="9" destOrd="0" presId="urn:microsoft.com/office/officeart/2005/8/layout/list1"/>
    <dgm:cxn modelId="{15B368CA-9E28-4194-BB13-A96DD0674DB5}" type="presParOf" srcId="{F288C794-66D1-43F3-A9D2-278E3C44B00A}" destId="{F7CE42BB-AF00-4958-B49D-558C46C1D29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67AA0-D49F-42EC-9E22-E69B4F6C157C}">
      <dsp:nvSpPr>
        <dsp:cNvPr id="0" name=""/>
        <dsp:cNvSpPr/>
      </dsp:nvSpPr>
      <dsp:spPr>
        <a:xfrm>
          <a:off x="0" y="730767"/>
          <a:ext cx="678561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961465-16B7-4867-AF1F-6EBCE62EF459}">
      <dsp:nvSpPr>
        <dsp:cNvPr id="0" name=""/>
        <dsp:cNvSpPr/>
      </dsp:nvSpPr>
      <dsp:spPr>
        <a:xfrm>
          <a:off x="339280" y="41383"/>
          <a:ext cx="5810395" cy="11764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536" tIns="0" rIns="1795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u="sng" kern="1200" dirty="0"/>
            <a:t>DENGVAXIA</a:t>
          </a:r>
          <a:r>
            <a:rPr lang="pt-BR" sz="1800" kern="1200" dirty="0"/>
            <a:t>: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Dengue prévia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Crianças a partir de 6 anos, adolescentes e adultos até 45 anos</a:t>
          </a:r>
        </a:p>
      </dsp:txBody>
      <dsp:txXfrm>
        <a:off x="396710" y="98813"/>
        <a:ext cx="5695535" cy="1061603"/>
      </dsp:txXfrm>
    </dsp:sp>
    <dsp:sp modelId="{66322077-A1E1-4F75-A5E0-F13D6C5FDF84}">
      <dsp:nvSpPr>
        <dsp:cNvPr id="0" name=""/>
        <dsp:cNvSpPr/>
      </dsp:nvSpPr>
      <dsp:spPr>
        <a:xfrm>
          <a:off x="0" y="2605300"/>
          <a:ext cx="678561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68046-A35E-4A0A-9B98-D33A633B8F38}">
      <dsp:nvSpPr>
        <dsp:cNvPr id="0" name=""/>
        <dsp:cNvSpPr/>
      </dsp:nvSpPr>
      <dsp:spPr>
        <a:xfrm>
          <a:off x="339280" y="1740567"/>
          <a:ext cx="5624103" cy="1351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536" tIns="0" rIns="1795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u="sng" kern="1200" dirty="0" err="1"/>
            <a:t>Qdenga</a:t>
          </a:r>
          <a:r>
            <a:rPr lang="pt-BR" sz="1800" kern="1200" dirty="0"/>
            <a:t>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Crianças a partir de 4 anos, adolescentes e adultos até 60 anos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Pessoas </a:t>
          </a:r>
          <a:r>
            <a:rPr lang="pt-BR" sz="1800" kern="1200" dirty="0" err="1"/>
            <a:t>sorongeativas</a:t>
          </a:r>
          <a:r>
            <a:rPr lang="pt-BR" sz="1800" kern="1200" dirty="0"/>
            <a:t> e soropositivas para dengue</a:t>
          </a:r>
        </a:p>
      </dsp:txBody>
      <dsp:txXfrm>
        <a:off x="405270" y="1806557"/>
        <a:ext cx="5492123" cy="1219832"/>
      </dsp:txXfrm>
    </dsp:sp>
    <dsp:sp modelId="{F7CE42BB-AF00-4958-B49D-558C46C1D297}">
      <dsp:nvSpPr>
        <dsp:cNvPr id="0" name=""/>
        <dsp:cNvSpPr/>
      </dsp:nvSpPr>
      <dsp:spPr>
        <a:xfrm>
          <a:off x="0" y="4143564"/>
          <a:ext cx="678561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E5F2F-7B89-43C8-A0F3-0EB336D25638}">
      <dsp:nvSpPr>
        <dsp:cNvPr id="0" name=""/>
        <dsp:cNvSpPr/>
      </dsp:nvSpPr>
      <dsp:spPr>
        <a:xfrm>
          <a:off x="339280" y="3615100"/>
          <a:ext cx="4749927" cy="97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536" tIns="0" rIns="1795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u="sng" kern="1200" dirty="0"/>
            <a:t>ESQUEMA VACINAL</a:t>
          </a:r>
          <a:r>
            <a:rPr lang="pt-BR" sz="1800" kern="1200" dirty="0"/>
            <a:t>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Duas doses com intervalo de 3 meses entre as </a:t>
          </a:r>
          <a:r>
            <a:rPr lang="pt-BR" sz="1800" kern="1200" dirty="0" err="1"/>
            <a:t>dosex</a:t>
          </a:r>
          <a:endParaRPr lang="pt-BR" sz="1800" kern="1200" dirty="0"/>
        </a:p>
      </dsp:txBody>
      <dsp:txXfrm>
        <a:off x="386835" y="3662655"/>
        <a:ext cx="4654817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E9A90-A7F1-461A-BB73-B2F061C9266D}" type="datetimeFigureOut">
              <a:rPr lang="pt-BR" smtClean="0"/>
              <a:t>08/05/2025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3A3C4-BEC7-41D3-AC07-D1B048CA7E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4052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primeira vacina foi descoberta por Edward Jenner em 1796, após 20 anos de estudos e experimentos com a varíola bovina, 100 anos antes do mundo ter conhecimento sobre os vírus. Com a descoberta o pesquisador deu origem aos termos </a:t>
            </a:r>
            <a:r>
              <a:rPr lang="pt-BR" dirty="0" err="1"/>
              <a:t>vaccine</a:t>
            </a:r>
            <a:r>
              <a:rPr lang="pt-BR" dirty="0"/>
              <a:t> e </a:t>
            </a:r>
            <a:r>
              <a:rPr lang="pt-BR" dirty="0" err="1"/>
              <a:t>vaccination</a:t>
            </a:r>
            <a:r>
              <a:rPr lang="pt-BR" dirty="0"/>
              <a:t> (derivados do termo latino </a:t>
            </a:r>
            <a:r>
              <a:rPr lang="pt-BR" dirty="0" err="1"/>
              <a:t>vacca</a:t>
            </a:r>
            <a:r>
              <a:rPr lang="pt-BR" dirty="0"/>
              <a:t>). Classificada como uma das doenças mais devastadoras da história da humanidade, a varíola foi considerada erradicada pela Organização Mundial de Saúde (OMS) em 1980, após realização de um programa de vacinação em massa de ordem mundial. </a:t>
            </a:r>
            <a:r>
              <a:rPr lang="pt-BR" b="0" i="0" dirty="0">
                <a:solidFill>
                  <a:srgbClr val="000000"/>
                </a:solidFill>
                <a:effectLst/>
                <a:latin typeface="Raleway"/>
              </a:rPr>
              <a:t>A primeira vacina surgiu a partir dos estudos realizados pelo médico inglês </a:t>
            </a:r>
            <a:r>
              <a:rPr lang="pt-BR" b="1" i="0" dirty="0">
                <a:solidFill>
                  <a:srgbClr val="000000"/>
                </a:solidFill>
                <a:effectLst/>
                <a:latin typeface="Raleway"/>
              </a:rPr>
              <a:t>Edward Jenner.</a:t>
            </a:r>
            <a:r>
              <a:rPr lang="pt-BR" b="0" i="0" dirty="0">
                <a:solidFill>
                  <a:srgbClr val="000000"/>
                </a:solidFill>
                <a:effectLst/>
                <a:latin typeface="Raleway"/>
              </a:rPr>
              <a:t> Ele observou pessoas que se contaminaram, ao ordenharem vacas, por uma doença de gado e chegou à conclusão de que essas pessoas</a:t>
            </a:r>
            <a:r>
              <a:rPr lang="pt-BR" b="1" i="0" dirty="0">
                <a:solidFill>
                  <a:srgbClr val="000000"/>
                </a:solidFill>
                <a:effectLst/>
                <a:latin typeface="Raleway"/>
              </a:rPr>
              <a:t> tornavam-se imunes à varíola.</a:t>
            </a:r>
            <a:r>
              <a:rPr lang="pt-BR" b="0" i="0" dirty="0">
                <a:solidFill>
                  <a:srgbClr val="000000"/>
                </a:solidFill>
                <a:effectLst/>
                <a:latin typeface="Raleway"/>
              </a:rPr>
              <a:t> A doença, chamada de </a:t>
            </a:r>
            <a:r>
              <a:rPr lang="pt-BR" b="1" i="1" dirty="0" err="1">
                <a:solidFill>
                  <a:srgbClr val="000000"/>
                </a:solidFill>
                <a:effectLst/>
                <a:latin typeface="inherit"/>
              </a:rPr>
              <a:t>cowpox</a:t>
            </a:r>
            <a:r>
              <a:rPr lang="pt-BR" b="1" i="0" dirty="0">
                <a:solidFill>
                  <a:srgbClr val="000000"/>
                </a:solidFill>
                <a:effectLst/>
                <a:latin typeface="Raleway"/>
              </a:rPr>
              <a:t>,</a:t>
            </a:r>
            <a:r>
              <a:rPr lang="pt-BR" b="0" i="0" dirty="0">
                <a:solidFill>
                  <a:srgbClr val="000000"/>
                </a:solidFill>
                <a:effectLst/>
                <a:latin typeface="Raleway"/>
              </a:rPr>
              <a:t> assemelhava-se à varíola humana pela formação de pústulas (lesões com pus). Diante dessa observação, em 1796, Jenner inoculou o pus presente em uma lesão de uma ordenhadora chamada</a:t>
            </a:r>
            <a:r>
              <a:rPr lang="pt-BR" b="1" i="0" dirty="0">
                <a:solidFill>
                  <a:srgbClr val="000000"/>
                </a:solidFill>
                <a:effectLst/>
                <a:latin typeface="Raleway"/>
              </a:rPr>
              <a:t> Sarah </a:t>
            </a:r>
            <a:r>
              <a:rPr lang="pt-BR" b="1" i="0" dirty="0" err="1">
                <a:solidFill>
                  <a:srgbClr val="000000"/>
                </a:solidFill>
                <a:effectLst/>
                <a:latin typeface="Raleway"/>
              </a:rPr>
              <a:t>Nelmes</a:t>
            </a:r>
            <a:r>
              <a:rPr lang="pt-BR" b="1" i="0" dirty="0">
                <a:solidFill>
                  <a:srgbClr val="000000"/>
                </a:solidFill>
                <a:effectLst/>
                <a:latin typeface="Raleway"/>
              </a:rPr>
              <a:t>,</a:t>
            </a:r>
            <a:r>
              <a:rPr lang="pt-BR" b="0" i="0" dirty="0">
                <a:solidFill>
                  <a:srgbClr val="000000"/>
                </a:solidFill>
                <a:effectLst/>
                <a:latin typeface="Raleway"/>
              </a:rPr>
              <a:t> que possuía a doença (</a:t>
            </a:r>
            <a:r>
              <a:rPr lang="pt-BR" b="0" i="1" dirty="0" err="1">
                <a:solidFill>
                  <a:srgbClr val="000000"/>
                </a:solidFill>
                <a:effectLst/>
                <a:latin typeface="Raleway"/>
              </a:rPr>
              <a:t>cowpox</a:t>
            </a:r>
            <a:r>
              <a:rPr lang="pt-BR" b="0" i="0" dirty="0">
                <a:solidFill>
                  <a:srgbClr val="000000"/>
                </a:solidFill>
                <a:effectLst/>
                <a:latin typeface="Raleway"/>
              </a:rPr>
              <a:t>), em um garoto de oito anos de nome </a:t>
            </a:r>
            <a:r>
              <a:rPr lang="pt-BR" b="1" i="0" dirty="0">
                <a:solidFill>
                  <a:srgbClr val="000000"/>
                </a:solidFill>
                <a:effectLst/>
                <a:latin typeface="Raleway"/>
              </a:rPr>
              <a:t>James </a:t>
            </a:r>
            <a:r>
              <a:rPr lang="pt-BR" b="1" i="0" dirty="0" err="1">
                <a:solidFill>
                  <a:srgbClr val="000000"/>
                </a:solidFill>
                <a:effectLst/>
                <a:latin typeface="Raleway"/>
              </a:rPr>
              <a:t>Phipps</a:t>
            </a:r>
            <a:r>
              <a:rPr lang="pt-BR" b="0" i="0" dirty="0">
                <a:solidFill>
                  <a:srgbClr val="000000"/>
                </a:solidFill>
                <a:effectLst/>
                <a:latin typeface="Raleway"/>
              </a:rPr>
              <a:t>.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Raleway"/>
              </a:rPr>
              <a:t>Phipps</a:t>
            </a:r>
            <a:r>
              <a:rPr lang="pt-BR" b="0" i="0" dirty="0">
                <a:solidFill>
                  <a:srgbClr val="000000"/>
                </a:solidFill>
                <a:effectLst/>
                <a:latin typeface="Raleway"/>
              </a:rPr>
              <a:t> adquiriu a infecção de forma leve e, após dez dias, estava curado. Posteriormente, Jenner inoculou em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Raleway"/>
              </a:rPr>
              <a:t>Phipps</a:t>
            </a:r>
            <a:r>
              <a:rPr lang="pt-BR" b="0" i="0" dirty="0">
                <a:solidFill>
                  <a:srgbClr val="000000"/>
                </a:solidFill>
                <a:effectLst/>
                <a:latin typeface="Raleway"/>
              </a:rPr>
              <a:t> pus de uma pessoa com varíola, e o garoto nada sofreu. </a:t>
            </a:r>
            <a:r>
              <a:rPr lang="pt-BR" b="1" i="0" dirty="0">
                <a:solidFill>
                  <a:srgbClr val="000000"/>
                </a:solidFill>
                <a:effectLst/>
                <a:latin typeface="Raleway"/>
              </a:rPr>
              <a:t>Surgia aí a primeira vacina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3A3C4-BEC7-41D3-AC07-D1B048CA7E4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6765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Até hoje reações alérgicas graves foram relatadas com dois tipos de vacinas RNA mensageiro, produzidos pela Pfizer e Moderna</a:t>
            </a:r>
          </a:p>
          <a:p>
            <a:r>
              <a:rPr lang="pt-BR" dirty="0"/>
              <a:t>Muitos desses pacientes apresentaram sintomas precoces de coceira ou formigamento, sensação de edema ou </a:t>
            </a:r>
            <a:r>
              <a:rPr lang="pt-BR" dirty="0" err="1"/>
              <a:t>inchacço</a:t>
            </a:r>
            <a:r>
              <a:rPr lang="pt-BR" dirty="0"/>
              <a:t> na garganta e/ou pescoço e dificuldade para respirar sem sintomas objetivos de urticaria, angioedema ou </a:t>
            </a:r>
            <a:r>
              <a:rPr lang="pt-BR" dirty="0" err="1"/>
              <a:t>sibilancia</a:t>
            </a:r>
            <a:r>
              <a:rPr lang="pt-BR" dirty="0"/>
              <a:t>. Reações relacionadas à ansiedade?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3A3C4-BEC7-41D3-AC07-D1B048CA7E46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4566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Até hoje reações alérgicas graves foram relatadas com dois tipos de vacinas RNA mensageiro, produzidos pela Pfizer e Moderna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3A3C4-BEC7-41D3-AC07-D1B048CA7E46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2221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Exemplos de reações leves: urticaria leve, rubor, sintomas subjetivos, dor torácica leve e de resolução </a:t>
            </a:r>
            <a:r>
              <a:rPr lang="pt-BR" dirty="0" err="1"/>
              <a:t>espotanea</a:t>
            </a:r>
            <a:r>
              <a:rPr lang="pt-BR" dirty="0"/>
              <a:t>, sintomas na garganta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3A3C4-BEC7-41D3-AC07-D1B048CA7E46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8510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Nos pacientes com teste vacinal positivo o teste cutâneo com PEG pode ser considerado para avaliar o PEG como um possível alérgeno causador. Entretanto, tal teste provou ser de limitada utilidade clínica (baixa sensibilidade e </a:t>
            </a:r>
            <a:r>
              <a:rPr lang="pt-BR" dirty="0" err="1"/>
              <a:t>espeficidade</a:t>
            </a:r>
            <a:r>
              <a:rPr lang="pt-BR" dirty="0"/>
              <a:t>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3A3C4-BEC7-41D3-AC07-D1B048CA7E46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6694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As vacinas são compostas basicamente pelo antígeno imunizador que será o principal componente </a:t>
            </a:r>
            <a:r>
              <a:rPr lang="pt-BR" dirty="0" err="1"/>
              <a:t>estimulatório</a:t>
            </a:r>
            <a:r>
              <a:rPr lang="pt-BR" dirty="0"/>
              <a:t> do sistema imunológico (vírus vivo atenuado, fragmento de RNA, toxinas, </a:t>
            </a:r>
            <a:r>
              <a:rPr lang="pt-BR" dirty="0" err="1"/>
              <a:t>ect</a:t>
            </a:r>
            <a:r>
              <a:rPr lang="pt-BR" dirty="0"/>
              <a:t>), pelos preservativos, estabilizantes  e ATB, como por exemplo a glicina, gelatina, albumina, </a:t>
            </a:r>
            <a:r>
              <a:rPr lang="pt-BR" dirty="0" err="1"/>
              <a:t>canamicina</a:t>
            </a:r>
            <a:r>
              <a:rPr lang="pt-BR" dirty="0"/>
              <a:t>, gentamicina e outros), pelos adjuvantes que são componentes adicionados a vacinas inativadas com o intuito de aumentar a imunogenicidade dos antígenos vacinais ou de prolongar o seu efeito </a:t>
            </a:r>
            <a:r>
              <a:rPr lang="pt-BR" dirty="0" err="1"/>
              <a:t>estimulatório</a:t>
            </a:r>
            <a:r>
              <a:rPr lang="pt-BR" dirty="0"/>
              <a:t>, sendo com isso possível reduzir a quantidade do antígeno vacinal ou o numero de doses necessárias da vacina para imunização. E por fim o líquido para suspensão, mais comumente solução salina ou ABD.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3A3C4-BEC7-41D3-AC07-D1B048CA7E4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9693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VAERS é um sistema gerenciado pelo CDC e pelo FDA estabelecido em 1990 para detectar possíveis problemas de segurança com os imunizantes. Qualquer pessoa que recebeu uma vacina pode enviar um relatório sobre possíveis reações, o sistema gera dados que depois são </a:t>
            </a:r>
            <a:r>
              <a:rPr lang="pt-BR" dirty="0" err="1"/>
              <a:t>analizados</a:t>
            </a:r>
            <a:r>
              <a:rPr lang="pt-BR" dirty="0"/>
              <a:t> pelo CDC e FDA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3A3C4-BEC7-41D3-AC07-D1B048CA7E4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803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Estudo retrospectivo com revisão dos pacientes atendidos em ambulatório de alergia no Canada por suspeita de alergia pós vacinal de 2008 a 2011. A </a:t>
            </a:r>
            <a:r>
              <a:rPr lang="pt-BR" dirty="0" err="1"/>
              <a:t>reimunização</a:t>
            </a:r>
            <a:r>
              <a:rPr lang="pt-BR" dirty="0"/>
              <a:t> foi feita em 90% dos casos. Foram 135 pacientes com 141 eventos adversos vacinais. Dos 135 pacientes 57% eram crianças, sendo meninas quase 3x mais comum do que meninos. A maioria das consultas dos adultos foi pela vacina de influenza (82%). Uma história de atopia foi reportada por 24% dos pacientes.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3A3C4-BEC7-41D3-AC07-D1B048CA7E4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382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classificação das reações de hipersensibilidade as vacinais é um desafio uma vez que o mecanismo relacionado às reações é pouco compreendido não existindo um consenso na literatura. Várias classificações já foram propostas baseando-se na extensão, gravidade e no tempo para surgimento dos sintomas. A classificação mais utilizada inclusive pela OMS é em reações sistêmicas e locais.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3A3C4-BEC7-41D3-AC07-D1B048CA7E4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7947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</a:t>
            </a:r>
            <a:r>
              <a:rPr lang="pt-BR" dirty="0" err="1"/>
              <a:t>ovoalbumina</a:t>
            </a:r>
            <a:r>
              <a:rPr lang="pt-BR" dirty="0"/>
              <a:t> residual do ovo de galinha pode estar presente nas vacinas de FA, influenza, tríplice ou </a:t>
            </a:r>
            <a:r>
              <a:rPr lang="pt-BR" dirty="0" err="1"/>
              <a:t>tetraviral</a:t>
            </a:r>
            <a:r>
              <a:rPr lang="pt-BR" dirty="0"/>
              <a:t> e em algumas vacinas de raiva em diversas concentrações. A vacina tríplice viral tem seu cultivo realizados em fibroblastos de embriões da galinha, podendo conter vestígios de </a:t>
            </a:r>
            <a:r>
              <a:rPr lang="pt-BR" dirty="0" err="1"/>
              <a:t>ovoalbumina</a:t>
            </a:r>
            <a:r>
              <a:rPr lang="pt-BR" dirty="0"/>
              <a:t> em quantidade insuficiente para causar uma reação alérgica em lactentes e crianças a alérgicos ao ovo. Estudos em larga escala já confirmaram também a segurança da vacina de influenza em alérgicos a ovo de qualquer gravidade, não sendo necessária nenhuma precaução especial com teste cutâneos vacinais ou </a:t>
            </a:r>
            <a:r>
              <a:rPr lang="pt-BR" dirty="0" err="1"/>
              <a:t>dessensibilizaçao</a:t>
            </a:r>
            <a:r>
              <a:rPr lang="pt-BR" dirty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3A3C4-BEC7-41D3-AC07-D1B048CA7E4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742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ea typeface="Calibri" panose="020F0502020204030204" pitchFamily="34" charset="0"/>
              </a:rPr>
              <a:t>Vacina de influenza recombinante (não contém ovo): ≥ 18 anos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ea typeface="Calibri" panose="020F0502020204030204" pitchFamily="34" charset="0"/>
              </a:rPr>
              <a:t>Sintomas leves a moderados após ingestão de ovo: nenhuma precaução adicional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ea typeface="Calibri" panose="020F0502020204030204" pitchFamily="34" charset="0"/>
              </a:rPr>
              <a:t>Sintomas mais graves imediatos: vacinação sob supervisão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3A3C4-BEC7-41D3-AC07-D1B048CA7E4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635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Dos 43 , 19 tinham anafilaxia ao ovo, desse apenas 2 tiveram reação vacinal e 1 que teve reação vacinal não tinha anafilaxia ao ovo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746C4-E6E0-4788-BA41-ADF06A7D954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1387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Janssen não esta disponível no Brasil</a:t>
            </a:r>
          </a:p>
          <a:p>
            <a:r>
              <a:rPr lang="pt-BR" dirty="0" err="1"/>
              <a:t>Coronavac</a:t>
            </a:r>
            <a:r>
              <a:rPr lang="pt-BR" dirty="0"/>
              <a:t>: vírus inativado, parceria entre o </a:t>
            </a:r>
            <a:r>
              <a:rPr lang="pt-BR" dirty="0" err="1"/>
              <a:t>Butantam</a:t>
            </a:r>
            <a:r>
              <a:rPr lang="pt-BR" dirty="0"/>
              <a:t> e Sinovac</a:t>
            </a:r>
          </a:p>
          <a:p>
            <a:r>
              <a:rPr lang="pt-BR" dirty="0" err="1"/>
              <a:t>Astrazeneca</a:t>
            </a:r>
            <a:r>
              <a:rPr lang="pt-BR" dirty="0"/>
              <a:t>: vetor viral, adenovírus de chimpanzé modificado com a proteína Spike do </a:t>
            </a:r>
            <a:r>
              <a:rPr lang="pt-BR" dirty="0" err="1"/>
              <a:t>SarsCov</a:t>
            </a:r>
            <a:r>
              <a:rPr lang="pt-BR" dirty="0"/>
              <a:t> 2. Parceria entre </a:t>
            </a:r>
            <a:r>
              <a:rPr lang="pt-BR" dirty="0" err="1"/>
              <a:t>FioCruz</a:t>
            </a:r>
            <a:r>
              <a:rPr lang="pt-BR" dirty="0"/>
              <a:t> e Oxford</a:t>
            </a:r>
          </a:p>
          <a:p>
            <a:r>
              <a:rPr lang="pt-BR" dirty="0"/>
              <a:t>Pfizer: tecnologia de RNA mensageiro, parceria entre Pfizer e </a:t>
            </a:r>
            <a:r>
              <a:rPr lang="pt-BR" dirty="0" err="1"/>
              <a:t>BioNtech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3A3C4-BEC7-41D3-AC07-D1B048CA7E46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136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D45CE6-E251-4061-A92C-8E23FC22B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79398-8FFC-4DC3-B862-853D8F092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F6AC9C-4C57-4B18-9F74-0D1486025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pPr/>
              <a:t>5/8/25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ABC315-1447-4370-8B77-EAAF7269B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FEFF57-1AC2-4DB4-AA1A-D7739A341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698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36FB53-5001-424A-B6F3-B7888FA62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C237252-1D31-4849-9906-D0D61E1A5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43BA30-ADFD-4A65-9811-DCEA5E9A9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pPr/>
              <a:t>5/8/25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F0F077-1EE0-4B6B-B320-981BCB9D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CF27F7-0CB3-45A0-9D2B-7549E49C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913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BE49C5E-4026-418C-AE72-8439AA7528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1139AA0-BE8C-4464-8BA4-FB212A4E0E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DC065E-B50F-44B7-A535-E318C3A5E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pPr/>
              <a:t>5/8/25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FA6C61-D986-4349-8E5E-2E711C1A4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AAA6F1-F5B3-48E0-963F-E81C7852D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585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35F6F2-7FFE-414F-A6F1-88DC1366C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EA80CC-6FD7-42B8-8C0E-52A16CAE8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279CFF-FFBA-4CCA-9063-DF18CEEB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pPr/>
              <a:t>5/8/25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94C540-14AF-4387-A984-38D0F0DA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960AD79-A9A7-47D6-AB51-46FD1A158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446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84DA9F-581B-435D-9AC6-C66A3F12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B7B658C-B8A9-46A0-A4D1-7D2344D95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68737E-702A-4E74-BC66-D5F18E683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pPr/>
              <a:t>5/8/25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4D826D-C33C-48F4-ADD7-F39914BA7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D5C758-A620-4DA1-A637-D78F0B767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832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BC5D86-FD38-475B-8131-1E4B16622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E450B2-491B-4CB2-863F-0B7E8323C3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1F0FB54-3AB8-4CCB-9456-F3F6079E5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9AD3F9-6011-4629-9B3A-91140B391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pPr/>
              <a:t>5/8/25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69F8C84-8F65-4ED2-AAC8-A8DD84F2E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AE7877D-C1B3-4A4F-8B0F-CCEB50689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83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2D2E93-64FE-4BF4-A48E-0D924D322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12052FB-D9B2-457B-91DA-65C460606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2E3339D-A17D-4295-8473-C164A9FD4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DE55C4-11ED-4E70-9EAA-E77BDB78C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51D3BB4-CE20-4F29-8CE8-2AD2CA9D8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A38C89A-6F69-487B-90BE-1C7BFA8A9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pPr/>
              <a:t>5/8/25</a:t>
            </a:fld>
            <a:endParaRPr lang="en-US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BA14162-2590-4EBA-873B-27FD72F9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17771D4-42A2-4B87-8A57-06452C8C9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989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29BC0B-02D2-4110-A32C-C97CC713B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577EAB3-83F8-4DAD-90BB-686449E4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pPr/>
              <a:t>5/8/25</a:t>
            </a:fld>
            <a:endParaRPr lang="en-US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8857F99-67F1-40DD-826E-21ECC45EE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56545AD-FB0F-4925-8972-63BDD139B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33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4B12CF5-F12E-4D8D-8BBF-B4F2DE725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pPr/>
              <a:t>5/8/25</a:t>
            </a:fld>
            <a:endParaRPr lang="en-US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7749124-C5BB-4242-B479-7AE9A1CE2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26D310D-15A6-4D10-9597-D2416A361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53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EEFF1A-1BF0-43D2-812B-898C5F2C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0F314C-E0D9-4612-841B-789CD484B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A02E087-B7A8-4A6D-A176-36F8A80BC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8C652EC-9E52-4FCD-8ADE-ABFF5D822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pPr/>
              <a:t>5/8/25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6E5CC10-D9AC-4699-A775-C39892472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9798FA-7EC5-40EA-8557-D0E932C73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641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978666-3F3F-40BE-BF7A-B470FE4D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8BCD440-59E3-4381-BDA3-65A4662D66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4A4446-6357-43A1-8E98-EF06567B21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369440-1BF1-4520-8D81-0AB0325D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pPr/>
              <a:t>5/8/25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1A08344-4BA6-4031-94B5-278F7AB9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9BCE6F2-63E9-4909-A47D-380BB0C8E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65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9AF574E-F419-4CA2-ACE6-06B516DAE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821E37-5E8E-42B5-88D9-A8DFB25F6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81E15F-AE1D-481A-B76E-1C240ACC5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BA41-EC5B-4197-BCC8-0FD2E523CD7A}" type="datetimeFigureOut">
              <a:rPr lang="en-US" smtClean="0"/>
              <a:pPr/>
              <a:t>5/8/25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90E5BC-FB02-480D-8668-BFF04FC01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D3F7BD-7B2C-4F40-964E-C9E8334EF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108C-154A-4A5A-9C05-91A49A422BA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21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crdownload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crdownload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crdownload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crdownload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crdownload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5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crdownload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994AF-C84E-4575-93E7-C06824CAD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9726" y="722903"/>
            <a:ext cx="5415521" cy="2706098"/>
          </a:xfrm>
        </p:spPr>
        <p:txBody>
          <a:bodyPr>
            <a:normAutofit/>
          </a:bodyPr>
          <a:lstStyle/>
          <a:p>
            <a:pPr algn="ctr"/>
            <a:r>
              <a:rPr lang="pt-BR" b="1" dirty="0"/>
              <a:t>Alergia e Vacinas: </a:t>
            </a:r>
            <a:br>
              <a:rPr lang="pt-BR" dirty="0"/>
            </a:br>
            <a:r>
              <a:rPr lang="pt-BR" sz="4000" dirty="0"/>
              <a:t>Mitos e Verdades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AEDE4C-7093-4290-8A1F-0B455DF6F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7328" y="5286241"/>
            <a:ext cx="5415521" cy="2460770"/>
          </a:xfrm>
        </p:spPr>
        <p:txBody>
          <a:bodyPr>
            <a:normAutofit/>
          </a:bodyPr>
          <a:lstStyle/>
          <a:p>
            <a:pPr algn="l"/>
            <a:r>
              <a:rPr lang="pt-BR" sz="1600" b="1" dirty="0"/>
              <a:t>Fernanda Tormin </a:t>
            </a:r>
            <a:r>
              <a:rPr lang="pt-BR" sz="1600" b="1" dirty="0" err="1"/>
              <a:t>Tanos</a:t>
            </a:r>
            <a:r>
              <a:rPr lang="pt-BR" sz="1600" b="1" dirty="0"/>
              <a:t> Lopes</a:t>
            </a:r>
            <a:br>
              <a:rPr lang="pt-BR" sz="1600" dirty="0"/>
            </a:br>
            <a:r>
              <a:rPr lang="pt-BR" sz="1600" dirty="0"/>
              <a:t>Pneumologista e Alergista Pediátrica integrante da equipe de Pneumologia do HIJPII e HC-UFMG</a:t>
            </a:r>
            <a:br>
              <a:rPr lang="pt-BR" sz="1600" dirty="0"/>
            </a:br>
            <a:r>
              <a:rPr lang="pt-BR" sz="1600" dirty="0"/>
              <a:t>Preceptora da Faculdade de Medicina FADIP</a:t>
            </a:r>
            <a:br>
              <a:rPr lang="pt-BR" sz="1600" dirty="0"/>
            </a:br>
            <a:r>
              <a:rPr lang="pt-BR" sz="1600" dirty="0"/>
              <a:t>Mestre em Saúde da Criança e do Adolescente Faculdade de Medicina da UFMG</a:t>
            </a:r>
          </a:p>
          <a:p>
            <a:endParaRPr lang="pt-BR" dirty="0"/>
          </a:p>
        </p:txBody>
      </p:sp>
      <p:pic>
        <p:nvPicPr>
          <p:cNvPr id="7" name="Imagem 6" descr="Uma imagem contendo no interior, quarto, vivendo, mulher&#10;&#10;Descrição gerada automaticamente">
            <a:extLst>
              <a:ext uri="{FF2B5EF4-FFF2-40B4-BE49-F238E27FC236}">
                <a16:creationId xmlns:a16="http://schemas.microsoft.com/office/drawing/2014/main" id="{67534999-F855-4086-986F-E36CF570B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2" r="18530" b="-1"/>
          <a:stretch/>
        </p:blipFill>
        <p:spPr>
          <a:xfrm>
            <a:off x="0" y="10"/>
            <a:ext cx="5854890" cy="6857990"/>
          </a:xfrm>
          <a:custGeom>
            <a:avLst/>
            <a:gdLst/>
            <a:ahLst/>
            <a:cxnLst/>
            <a:rect l="l" t="t" r="r" b="b"/>
            <a:pathLst>
              <a:path w="6036633" h="6858000">
                <a:moveTo>
                  <a:pt x="0" y="0"/>
                </a:moveTo>
                <a:lnTo>
                  <a:pt x="5782584" y="0"/>
                </a:lnTo>
                <a:lnTo>
                  <a:pt x="5847735" y="280891"/>
                </a:lnTo>
                <a:cubicBezTo>
                  <a:pt x="6512611" y="3337011"/>
                  <a:pt x="5215360" y="3533975"/>
                  <a:pt x="5130974" y="6590095"/>
                </a:cubicBezTo>
                <a:lnTo>
                  <a:pt x="512734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0670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8BC1746-047D-4C21-AF1C-91F3EEFD7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51" t="27715" r="6124" b="37977"/>
          <a:stretch/>
        </p:blipFill>
        <p:spPr>
          <a:xfrm>
            <a:off x="2938409" y="154113"/>
            <a:ext cx="6698750" cy="193444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0AE1C41-3D65-453C-B2B3-1162A442ABCD}"/>
              </a:ext>
            </a:extLst>
          </p:cNvPr>
          <p:cNvSpPr txBox="1"/>
          <p:nvPr/>
        </p:nvSpPr>
        <p:spPr>
          <a:xfrm>
            <a:off x="6048375" y="6492875"/>
            <a:ext cx="96588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dirty="0"/>
              <a:t>                                                                                J </a:t>
            </a:r>
            <a:r>
              <a:rPr lang="pt-BR" sz="1400" dirty="0" err="1"/>
              <a:t>Allergy</a:t>
            </a:r>
            <a:r>
              <a:rPr lang="pt-BR" sz="1400" dirty="0"/>
              <a:t> </a:t>
            </a:r>
            <a:r>
              <a:rPr lang="pt-BR" sz="1400" dirty="0" err="1"/>
              <a:t>Clin</a:t>
            </a:r>
            <a:r>
              <a:rPr lang="pt-BR" sz="1400" dirty="0"/>
              <a:t> </a:t>
            </a:r>
            <a:r>
              <a:rPr lang="pt-BR" sz="1400" dirty="0" err="1"/>
              <a:t>Immunol</a:t>
            </a:r>
            <a:r>
              <a:rPr lang="pt-BR" sz="1400" dirty="0"/>
              <a:t> </a:t>
            </a:r>
            <a:r>
              <a:rPr lang="pt-BR" sz="1400" dirty="0" err="1"/>
              <a:t>Pract</a:t>
            </a:r>
            <a:r>
              <a:rPr lang="pt-BR" sz="1400" dirty="0"/>
              <a:t> 2016.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FD566B0-1C11-4CF3-A1F3-164AF23A00EF}"/>
              </a:ext>
            </a:extLst>
          </p:cNvPr>
          <p:cNvSpPr/>
          <p:nvPr/>
        </p:nvSpPr>
        <p:spPr>
          <a:xfrm>
            <a:off x="3378485" y="2445248"/>
            <a:ext cx="5435029" cy="1674689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/>
              <a:t>Em pacientes com história de um </a:t>
            </a:r>
            <a:r>
              <a:rPr lang="pt-BR" sz="2000" b="1" dirty="0"/>
              <a:t>evento alérgico pós-vacinal</a:t>
            </a:r>
            <a:r>
              <a:rPr lang="pt-BR" sz="2000" dirty="0"/>
              <a:t>, o risco de anafilaxia em uma segunda exposição </a:t>
            </a:r>
            <a:r>
              <a:rPr lang="pt-BR" sz="2000" b="1" dirty="0"/>
              <a:t>depende do mecanismo </a:t>
            </a:r>
            <a:r>
              <a:rPr lang="pt-BR" sz="2000" dirty="0"/>
              <a:t>(IgE mediado ou não) e da </a:t>
            </a:r>
            <a:r>
              <a:rPr lang="pt-BR" sz="2000" b="1" dirty="0"/>
              <a:t>severidade do evento inicial </a:t>
            </a:r>
            <a:r>
              <a:rPr lang="pt-BR" sz="2000" dirty="0"/>
              <a:t>(anafilaxia)</a:t>
            </a:r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DF4238B9-C0F7-43D4-B845-8B91C8D1279A}"/>
              </a:ext>
            </a:extLst>
          </p:cNvPr>
          <p:cNvSpPr/>
          <p:nvPr/>
        </p:nvSpPr>
        <p:spPr>
          <a:xfrm>
            <a:off x="5977847" y="4119937"/>
            <a:ext cx="397267" cy="452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D8DFAC1-3AE7-431E-B9D5-22A634BF180B}"/>
              </a:ext>
            </a:extLst>
          </p:cNvPr>
          <p:cNvSpPr/>
          <p:nvPr/>
        </p:nvSpPr>
        <p:spPr>
          <a:xfrm>
            <a:off x="3378484" y="4695093"/>
            <a:ext cx="5435029" cy="1674689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/>
              <a:t>Temos que questionar:</a:t>
            </a:r>
          </a:p>
          <a:p>
            <a:pPr algn="ctr"/>
            <a:r>
              <a:rPr lang="pt-BR" sz="2000" b="1" dirty="0"/>
              <a:t>“A natureza e o tempo da reação são compatíveis com uma reação anafilática?”</a:t>
            </a:r>
          </a:p>
          <a:p>
            <a:pPr algn="ctr"/>
            <a:r>
              <a:rPr lang="pt-BR" sz="2000" dirty="0"/>
              <a:t>(até 4 horas afetando 02 ou mais sistemas)</a:t>
            </a:r>
          </a:p>
        </p:txBody>
      </p:sp>
    </p:spTree>
    <p:extLst>
      <p:ext uri="{BB962C8B-B14F-4D97-AF65-F5344CB8AC3E}">
        <p14:creationId xmlns:p14="http://schemas.microsoft.com/office/powerpoint/2010/main" val="217370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24D458D-A52A-451C-9FDD-8F859A873041}"/>
              </a:ext>
            </a:extLst>
          </p:cNvPr>
          <p:cNvSpPr/>
          <p:nvPr/>
        </p:nvSpPr>
        <p:spPr>
          <a:xfrm>
            <a:off x="4863101" y="1993186"/>
            <a:ext cx="2465798" cy="636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/>
                </a:solidFill>
              </a:rPr>
              <a:t>Reações Vacinais</a:t>
            </a:r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62A8F7B6-737F-4D84-84C5-2ED83959429A}"/>
              </a:ext>
            </a:extLst>
          </p:cNvPr>
          <p:cNvCxnSpPr/>
          <p:nvPr/>
        </p:nvCxnSpPr>
        <p:spPr>
          <a:xfrm flipH="1">
            <a:off x="4161834" y="2267774"/>
            <a:ext cx="701267" cy="5342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7CD0C7EB-0DC4-4F38-97E3-8B6476E53F5A}"/>
              </a:ext>
            </a:extLst>
          </p:cNvPr>
          <p:cNvCxnSpPr/>
          <p:nvPr/>
        </p:nvCxnSpPr>
        <p:spPr>
          <a:xfrm>
            <a:off x="7328899" y="2363056"/>
            <a:ext cx="850743" cy="4534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1163A4F2-BA25-4070-9A9E-2CBC3F6CDDB4}"/>
              </a:ext>
            </a:extLst>
          </p:cNvPr>
          <p:cNvSpPr/>
          <p:nvPr/>
        </p:nvSpPr>
        <p:spPr>
          <a:xfrm>
            <a:off x="8390564" y="2887177"/>
            <a:ext cx="2527443" cy="85275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Reações Sistêmicas:</a:t>
            </a:r>
          </a:p>
          <a:p>
            <a:pPr algn="ctr"/>
            <a:r>
              <a:rPr lang="pt-BR" sz="2000" dirty="0">
                <a:solidFill>
                  <a:schemeClr val="tx1"/>
                </a:solidFill>
              </a:rPr>
              <a:t>Anafilaxia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D0C5325-EF12-4575-890A-0DAEDA5596AC}"/>
              </a:ext>
            </a:extLst>
          </p:cNvPr>
          <p:cNvSpPr/>
          <p:nvPr/>
        </p:nvSpPr>
        <p:spPr>
          <a:xfrm>
            <a:off x="1356189" y="2887177"/>
            <a:ext cx="2578813" cy="9452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Reações Locais:</a:t>
            </a:r>
          </a:p>
          <a:p>
            <a:pPr algn="ctr"/>
            <a:r>
              <a:rPr lang="pt-BR" dirty="0"/>
              <a:t>Dor, eritema e/ou edema no local da injeção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5C5DBFA-C79D-4CDD-B7A1-329E3C37D437}"/>
              </a:ext>
            </a:extLst>
          </p:cNvPr>
          <p:cNvSpPr/>
          <p:nvPr/>
        </p:nvSpPr>
        <p:spPr>
          <a:xfrm>
            <a:off x="3576868" y="4227817"/>
            <a:ext cx="5291191" cy="201334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Anafilaxia</a:t>
            </a:r>
            <a:r>
              <a:rPr lang="en-US" sz="2200" b="1" dirty="0"/>
              <a:t> </a:t>
            </a:r>
            <a:r>
              <a:rPr lang="en-US" sz="2200" b="1" dirty="0" err="1"/>
              <a:t>após</a:t>
            </a:r>
            <a:r>
              <a:rPr lang="en-US" sz="2200" b="1" dirty="0"/>
              <a:t> </a:t>
            </a:r>
            <a:r>
              <a:rPr lang="en-US" sz="2200" b="1" dirty="0" err="1"/>
              <a:t>vacinação</a:t>
            </a:r>
            <a:r>
              <a:rPr lang="en-US" sz="2200" b="1" dirty="0"/>
              <a:t> é rara </a:t>
            </a:r>
            <a:r>
              <a:rPr lang="en-US" sz="2200" b="1" dirty="0" err="1"/>
              <a:t>devendo</a:t>
            </a:r>
            <a:r>
              <a:rPr lang="en-US" sz="2200" b="1" dirty="0"/>
              <a:t> ser </a:t>
            </a:r>
            <a:r>
              <a:rPr lang="en-US" sz="2200" b="1" dirty="0" err="1"/>
              <a:t>diferenciada</a:t>
            </a:r>
            <a:r>
              <a:rPr lang="en-US" sz="2200" b="1" dirty="0"/>
              <a:t> de </a:t>
            </a:r>
            <a:r>
              <a:rPr lang="en-US" sz="2200" b="1" dirty="0" err="1"/>
              <a:t>reações</a:t>
            </a:r>
            <a:r>
              <a:rPr lang="en-US" sz="2200" b="1" dirty="0"/>
              <a:t> </a:t>
            </a:r>
            <a:r>
              <a:rPr lang="en-US" sz="2200" b="1" dirty="0" err="1"/>
              <a:t>vasovagais</a:t>
            </a:r>
            <a:r>
              <a:rPr lang="en-US" sz="2200" b="1" dirty="0"/>
              <a:t>! </a:t>
            </a:r>
            <a:r>
              <a:rPr lang="en-US" sz="2200" b="1" dirty="0" err="1"/>
              <a:t>Reações</a:t>
            </a:r>
            <a:r>
              <a:rPr lang="en-US" sz="2200" b="1" dirty="0"/>
              <a:t> </a:t>
            </a:r>
            <a:r>
              <a:rPr lang="en-US" sz="2200" b="1" dirty="0" err="1"/>
              <a:t>locais</a:t>
            </a:r>
            <a:r>
              <a:rPr lang="en-US" sz="2200" b="1" dirty="0"/>
              <a:t> </a:t>
            </a:r>
            <a:r>
              <a:rPr lang="en-US" sz="2200" b="1" dirty="0" err="1"/>
              <a:t>são</a:t>
            </a:r>
            <a:r>
              <a:rPr lang="en-US" sz="2200" b="1" dirty="0"/>
              <a:t> </a:t>
            </a:r>
            <a:r>
              <a:rPr lang="en-US" sz="2200" b="1" dirty="0" err="1"/>
              <a:t>comuns</a:t>
            </a:r>
            <a:r>
              <a:rPr lang="en-US" sz="2200" b="1" dirty="0"/>
              <a:t> e </a:t>
            </a:r>
            <a:r>
              <a:rPr lang="en-US" sz="2200" b="1" dirty="0" err="1"/>
              <a:t>comumente</a:t>
            </a:r>
            <a:r>
              <a:rPr lang="en-US" sz="2200" b="1" dirty="0"/>
              <a:t> </a:t>
            </a:r>
            <a:r>
              <a:rPr lang="en-US" sz="2200" b="1" dirty="0" err="1"/>
              <a:t>secundárias</a:t>
            </a:r>
            <a:r>
              <a:rPr lang="en-US" sz="2200" b="1" dirty="0"/>
              <a:t> a </a:t>
            </a:r>
            <a:r>
              <a:rPr lang="en-US" sz="2200" b="1" dirty="0" err="1"/>
              <a:t>uma</a:t>
            </a:r>
            <a:r>
              <a:rPr lang="en-US" sz="2200" b="1" dirty="0"/>
              <a:t> </a:t>
            </a:r>
            <a:r>
              <a:rPr lang="en-US" sz="2200" b="1" dirty="0" err="1"/>
              <a:t>reação</a:t>
            </a:r>
            <a:r>
              <a:rPr lang="en-US" sz="2200" b="1" dirty="0"/>
              <a:t> </a:t>
            </a:r>
            <a:r>
              <a:rPr lang="en-US" sz="2200" b="1" dirty="0" err="1"/>
              <a:t>imune</a:t>
            </a:r>
            <a:r>
              <a:rPr lang="en-US" sz="2200" b="1" dirty="0"/>
              <a:t> </a:t>
            </a:r>
            <a:r>
              <a:rPr lang="en-US" sz="2200" b="1" dirty="0" err="1"/>
              <a:t>não</a:t>
            </a:r>
            <a:r>
              <a:rPr lang="en-US" sz="2200" b="1" dirty="0"/>
              <a:t> </a:t>
            </a:r>
            <a:r>
              <a:rPr lang="en-US" sz="2200" b="1" dirty="0" err="1"/>
              <a:t>alérgica</a:t>
            </a:r>
            <a:r>
              <a:rPr lang="en-US" sz="2200" b="1" dirty="0"/>
              <a:t>!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0E9743B-0FCF-4CBD-930C-3EEDF6311BF6}"/>
              </a:ext>
            </a:extLst>
          </p:cNvPr>
          <p:cNvSpPr txBox="1">
            <a:spLocks/>
          </p:cNvSpPr>
          <p:nvPr/>
        </p:nvSpPr>
        <p:spPr>
          <a:xfrm>
            <a:off x="4059092" y="524060"/>
            <a:ext cx="707088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Reações Vacinais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DA34AAD-640F-49E4-87AC-AE5702253F54}"/>
              </a:ext>
            </a:extLst>
          </p:cNvPr>
          <p:cNvSpPr txBox="1"/>
          <p:nvPr/>
        </p:nvSpPr>
        <p:spPr>
          <a:xfrm>
            <a:off x="7328899" y="6390490"/>
            <a:ext cx="78764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/>
              <a:t>WHO 2013. / </a:t>
            </a:r>
            <a:r>
              <a:rPr lang="pt-BR" sz="1600" dirty="0" err="1"/>
              <a:t>Nilsson</a:t>
            </a:r>
            <a:r>
              <a:rPr lang="pt-BR" sz="1600" dirty="0"/>
              <a:t> 2017. </a:t>
            </a:r>
            <a:r>
              <a:rPr lang="pt-BR" sz="1600" dirty="0" err="1"/>
              <a:t>Pediatric</a:t>
            </a:r>
            <a:r>
              <a:rPr lang="pt-BR" sz="1600" dirty="0"/>
              <a:t> </a:t>
            </a:r>
            <a:r>
              <a:rPr lang="pt-BR" sz="1600" dirty="0" err="1"/>
              <a:t>Allergy</a:t>
            </a:r>
            <a:r>
              <a:rPr lang="pt-BR" sz="1600" dirty="0"/>
              <a:t> </a:t>
            </a:r>
            <a:r>
              <a:rPr lang="pt-BR" sz="1600" dirty="0" err="1"/>
              <a:t>Immunol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32559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609D7-81CF-4F59-B3B8-F78457EEA4C9}"/>
              </a:ext>
            </a:extLst>
          </p:cNvPr>
          <p:cNvSpPr txBox="1">
            <a:spLocks/>
          </p:cNvSpPr>
          <p:nvPr/>
        </p:nvSpPr>
        <p:spPr>
          <a:xfrm>
            <a:off x="4089914" y="485257"/>
            <a:ext cx="707088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Reações Vacinais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38BD51F2-6817-411A-91D4-C3655BC1AB8A}"/>
              </a:ext>
            </a:extLst>
          </p:cNvPr>
          <p:cNvSpPr/>
          <p:nvPr/>
        </p:nvSpPr>
        <p:spPr>
          <a:xfrm>
            <a:off x="791109" y="2948683"/>
            <a:ext cx="2486347" cy="12842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EAPV </a:t>
            </a:r>
          </a:p>
          <a:p>
            <a:pPr algn="ctr"/>
            <a:r>
              <a:rPr lang="pt-BR" sz="2000" b="1" dirty="0">
                <a:solidFill>
                  <a:schemeClr val="tx1"/>
                </a:solidFill>
              </a:rPr>
              <a:t>Hipersensibilidade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9E7C7B39-00B7-4F35-8306-AC7B70DFA819}"/>
              </a:ext>
            </a:extLst>
          </p:cNvPr>
          <p:cNvCxnSpPr>
            <a:stCxn id="3" idx="3"/>
          </p:cNvCxnSpPr>
          <p:nvPr/>
        </p:nvCxnSpPr>
        <p:spPr>
          <a:xfrm flipV="1">
            <a:off x="3277456" y="2599362"/>
            <a:ext cx="1099335" cy="9914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A473F87A-568F-4A16-8BCE-CD726CB963E7}"/>
              </a:ext>
            </a:extLst>
          </p:cNvPr>
          <p:cNvCxnSpPr>
            <a:cxnSpLocks/>
          </p:cNvCxnSpPr>
          <p:nvPr/>
        </p:nvCxnSpPr>
        <p:spPr>
          <a:xfrm>
            <a:off x="3287730" y="3590818"/>
            <a:ext cx="1191803" cy="10620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9D327F45-E13D-423A-81D5-431FEFE6C37D}"/>
              </a:ext>
            </a:extLst>
          </p:cNvPr>
          <p:cNvSpPr/>
          <p:nvPr/>
        </p:nvSpPr>
        <p:spPr>
          <a:xfrm>
            <a:off x="4654193" y="1839074"/>
            <a:ext cx="2486347" cy="1284270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IgE Mediada</a:t>
            </a:r>
          </a:p>
          <a:p>
            <a:pPr algn="ctr"/>
            <a:r>
              <a:rPr lang="pt-BR" sz="2000" b="1" dirty="0">
                <a:solidFill>
                  <a:schemeClr val="tx1"/>
                </a:solidFill>
              </a:rPr>
              <a:t>Tipo I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D575631-2C39-4622-8EBF-3978E4808104}"/>
              </a:ext>
            </a:extLst>
          </p:cNvPr>
          <p:cNvSpPr/>
          <p:nvPr/>
        </p:nvSpPr>
        <p:spPr>
          <a:xfrm>
            <a:off x="4654193" y="4652909"/>
            <a:ext cx="2486347" cy="128427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Não IgE Mediada</a:t>
            </a:r>
          </a:p>
          <a:p>
            <a:pPr algn="ctr"/>
            <a:r>
              <a:rPr lang="pt-BR" sz="2000" b="1" dirty="0">
                <a:solidFill>
                  <a:schemeClr val="tx1"/>
                </a:solidFill>
              </a:rPr>
              <a:t>Tipos II, III, IV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8457C677-E026-4D2D-AD1D-057AE9276178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7140540" y="1555251"/>
            <a:ext cx="1356188" cy="9259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B5C35C7D-2DCB-4ED7-85CD-3DB7A45283A4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7140540" y="2481209"/>
            <a:ext cx="1273995" cy="9477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Elipse 13">
            <a:extLst>
              <a:ext uri="{FF2B5EF4-FFF2-40B4-BE49-F238E27FC236}">
                <a16:creationId xmlns:a16="http://schemas.microsoft.com/office/drawing/2014/main" id="{E2C19D2B-CC9B-43DC-A3D4-39A4EA248493}"/>
              </a:ext>
            </a:extLst>
          </p:cNvPr>
          <p:cNvSpPr/>
          <p:nvPr/>
        </p:nvSpPr>
        <p:spPr>
          <a:xfrm>
            <a:off x="8772596" y="782120"/>
            <a:ext cx="2016803" cy="1422971"/>
          </a:xfrm>
          <a:prstGeom prst="ellipse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Alimentos:</a:t>
            </a:r>
          </a:p>
          <a:p>
            <a:pPr algn="ctr"/>
            <a:r>
              <a:rPr lang="pt-BR" b="1" dirty="0"/>
              <a:t>Ovo</a:t>
            </a:r>
          </a:p>
          <a:p>
            <a:pPr algn="ctr"/>
            <a:r>
              <a:rPr lang="pt-BR" b="1" dirty="0"/>
              <a:t>Gelatina</a:t>
            </a:r>
          </a:p>
          <a:p>
            <a:pPr algn="ctr"/>
            <a:r>
              <a:rPr lang="pt-BR" b="1" dirty="0"/>
              <a:t>Leite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9CD9B48A-B56B-4AFE-84C0-675461A381F4}"/>
              </a:ext>
            </a:extLst>
          </p:cNvPr>
          <p:cNvSpPr/>
          <p:nvPr/>
        </p:nvSpPr>
        <p:spPr>
          <a:xfrm>
            <a:off x="8618485" y="2919341"/>
            <a:ext cx="2486347" cy="1422971"/>
          </a:xfrm>
          <a:prstGeom prst="ellipse">
            <a:avLst/>
          </a:prstGeom>
          <a:solidFill>
            <a:schemeClr val="bg2">
              <a:lumMod val="9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Látex</a:t>
            </a:r>
          </a:p>
          <a:p>
            <a:pPr algn="ctr"/>
            <a:r>
              <a:rPr lang="pt-BR" b="1" dirty="0"/>
              <a:t>Fungos</a:t>
            </a:r>
          </a:p>
          <a:p>
            <a:pPr algn="ctr"/>
            <a:r>
              <a:rPr lang="pt-BR" b="1" dirty="0"/>
              <a:t>Antimicrobianos</a:t>
            </a:r>
          </a:p>
          <a:p>
            <a:pPr algn="ctr"/>
            <a:r>
              <a:rPr lang="pt-BR" b="1" dirty="0"/>
              <a:t>Adjuvantes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2B64E4AC-D79F-41CD-AF80-E586DE69927A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7140540" y="5295044"/>
            <a:ext cx="127399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id="{D188113B-7531-434A-A87A-F9A97A7A3DFE}"/>
              </a:ext>
            </a:extLst>
          </p:cNvPr>
          <p:cNvSpPr/>
          <p:nvPr/>
        </p:nvSpPr>
        <p:spPr>
          <a:xfrm>
            <a:off x="8674456" y="4652909"/>
            <a:ext cx="2486347" cy="1422971"/>
          </a:xfrm>
          <a:prstGeom prst="ellipse">
            <a:avLst/>
          </a:prstGeom>
          <a:solidFill>
            <a:srgbClr val="F6A8D1"/>
          </a:solidFill>
          <a:ln>
            <a:solidFill>
              <a:srgbClr val="F6A8D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 err="1"/>
              <a:t>Thimerosal</a:t>
            </a:r>
            <a:endParaRPr lang="pt-BR" b="1" dirty="0"/>
          </a:p>
          <a:p>
            <a:pPr algn="ctr"/>
            <a:r>
              <a:rPr lang="pt-BR" b="1" dirty="0"/>
              <a:t>2-fenoxietanol</a:t>
            </a:r>
          </a:p>
          <a:p>
            <a:pPr algn="ctr"/>
            <a:r>
              <a:rPr lang="pt-BR" b="1" dirty="0"/>
              <a:t>Antimicrobianos</a:t>
            </a:r>
          </a:p>
          <a:p>
            <a:pPr algn="ctr"/>
            <a:r>
              <a:rPr lang="pt-BR" b="1" dirty="0"/>
              <a:t>Alumínio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C06AE4C-736A-48EE-8C92-AB2E35CF1460}"/>
              </a:ext>
            </a:extLst>
          </p:cNvPr>
          <p:cNvSpPr txBox="1"/>
          <p:nvPr/>
        </p:nvSpPr>
        <p:spPr>
          <a:xfrm>
            <a:off x="7222590" y="6271089"/>
            <a:ext cx="78764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/>
              <a:t>Modificado </a:t>
            </a:r>
            <a:r>
              <a:rPr lang="pt-BR" sz="1600" dirty="0" err="1"/>
              <a:t>Dreskin</a:t>
            </a:r>
            <a:r>
              <a:rPr lang="pt-BR" sz="1600" dirty="0"/>
              <a:t> et al WAO </a:t>
            </a:r>
            <a:r>
              <a:rPr lang="pt-BR" sz="1600" dirty="0" err="1"/>
              <a:t>Journal</a:t>
            </a:r>
            <a:r>
              <a:rPr lang="pt-BR" sz="1600" dirty="0"/>
              <a:t> 2016</a:t>
            </a:r>
            <a:br>
              <a:rPr lang="pt-BR" sz="1600" dirty="0"/>
            </a:br>
            <a:r>
              <a:rPr lang="pt-BR" sz="1600" dirty="0" err="1"/>
              <a:t>Radice</a:t>
            </a:r>
            <a:r>
              <a:rPr lang="pt-BR" sz="1600" dirty="0"/>
              <a:t> A et al. </a:t>
            </a:r>
            <a:r>
              <a:rPr lang="pt-BR" sz="1600" dirty="0" err="1"/>
              <a:t>Eur</a:t>
            </a:r>
            <a:r>
              <a:rPr lang="pt-BR" sz="1600" dirty="0"/>
              <a:t> Ann </a:t>
            </a:r>
            <a:r>
              <a:rPr lang="pt-BR" sz="1600" dirty="0" err="1"/>
              <a:t>Allergy</a:t>
            </a:r>
            <a:r>
              <a:rPr lang="pt-BR" sz="1600" dirty="0"/>
              <a:t> </a:t>
            </a:r>
            <a:r>
              <a:rPr lang="pt-BR" sz="1600" dirty="0" err="1"/>
              <a:t>Clin</a:t>
            </a:r>
            <a:r>
              <a:rPr lang="pt-BR" sz="1600" dirty="0"/>
              <a:t> </a:t>
            </a:r>
            <a:r>
              <a:rPr lang="pt-BR" sz="1600" dirty="0" err="1"/>
              <a:t>Immunol</a:t>
            </a:r>
            <a:r>
              <a:rPr lang="pt-BR" sz="16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421742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C8582D-D4BB-4F9F-9BA0-301CDCD53267}"/>
              </a:ext>
            </a:extLst>
          </p:cNvPr>
          <p:cNvSpPr txBox="1">
            <a:spLocks/>
          </p:cNvSpPr>
          <p:nvPr/>
        </p:nvSpPr>
        <p:spPr>
          <a:xfrm>
            <a:off x="1897731" y="352766"/>
            <a:ext cx="839653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Hipersensibilidade de </a:t>
            </a:r>
            <a:r>
              <a:rPr lang="pt-BR" b="1" dirty="0" err="1"/>
              <a:t>Gell</a:t>
            </a:r>
            <a:r>
              <a:rPr lang="pt-BR" b="1" dirty="0"/>
              <a:t> e </a:t>
            </a:r>
            <a:r>
              <a:rPr lang="pt-BR" b="1" dirty="0" err="1"/>
              <a:t>Coombs</a:t>
            </a:r>
            <a:endParaRPr lang="pt-BR" b="1" dirty="0"/>
          </a:p>
        </p:txBody>
      </p:sp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id="{3944EA30-3F7F-43F5-B2A0-6D3903A57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033235"/>
              </p:ext>
            </p:extLst>
          </p:nvPr>
        </p:nvGraphicFramePr>
        <p:xfrm>
          <a:off x="2166269" y="1808727"/>
          <a:ext cx="8127999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07548055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24647611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267293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Mecanismo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Exemplo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714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/>
                        <a:t>Tipo I </a:t>
                      </a:r>
                      <a:r>
                        <a:rPr lang="pt-BR" dirty="0"/>
                        <a:t>(imediata/anafilática)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Mediada IgE, ativação mastócitos e basófilos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Anafilaxia, urticária, angioedema, </a:t>
                      </a:r>
                      <a:r>
                        <a:rPr lang="pt-BR" dirty="0" err="1"/>
                        <a:t>sibilância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305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/>
                        <a:t>Tipo II </a:t>
                      </a:r>
                      <a:r>
                        <a:rPr lang="pt-BR" dirty="0"/>
                        <a:t>(citotóxica)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Mediada IgG, </a:t>
                      </a:r>
                      <a:r>
                        <a:rPr lang="pt-BR" dirty="0" err="1"/>
                        <a:t>IgM</a:t>
                      </a:r>
                      <a:r>
                        <a:rPr lang="pt-BR" dirty="0"/>
                        <a:t>, fagócitos e complemento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Reações transfusionais, citopenias, nefrites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23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/>
                        <a:t>Tipo III </a:t>
                      </a:r>
                      <a:r>
                        <a:rPr lang="pt-BR" dirty="0"/>
                        <a:t>(</a:t>
                      </a:r>
                      <a:r>
                        <a:rPr lang="pt-BR" dirty="0" err="1"/>
                        <a:t>imunocomplexos</a:t>
                      </a:r>
                      <a:r>
                        <a:rPr lang="pt-B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Mediada IgG, </a:t>
                      </a:r>
                      <a:r>
                        <a:rPr lang="pt-BR" dirty="0" err="1"/>
                        <a:t>IgM</a:t>
                      </a:r>
                      <a:r>
                        <a:rPr lang="pt-BR" dirty="0"/>
                        <a:t>, fagócitos e complemento</a:t>
                      </a:r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Doença do soro, febre, glomerulonefrites, vasculites, reação de </a:t>
                      </a:r>
                      <a:r>
                        <a:rPr lang="pt-BR" dirty="0" err="1"/>
                        <a:t>Arthus</a:t>
                      </a:r>
                      <a:r>
                        <a:rPr lang="pt-BR" dirty="0"/>
                        <a:t> (difteria, tétano, influenza)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537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/>
                        <a:t>Tipo IV </a:t>
                      </a:r>
                      <a:r>
                        <a:rPr lang="pt-BR" dirty="0"/>
                        <a:t>(celular tardia)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Mediada por células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Dermatites de contato, </a:t>
                      </a:r>
                      <a:r>
                        <a:rPr lang="pt-BR" dirty="0" err="1"/>
                        <a:t>pustulose</a:t>
                      </a:r>
                      <a:r>
                        <a:rPr lang="pt-BR" dirty="0"/>
                        <a:t> exantemática, farmacodermias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299495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4A81BF6F-0F5C-44BA-B746-C1A616D432E0}"/>
              </a:ext>
            </a:extLst>
          </p:cNvPr>
          <p:cNvSpPr txBox="1"/>
          <p:nvPr/>
        </p:nvSpPr>
        <p:spPr>
          <a:xfrm>
            <a:off x="7804935" y="6320568"/>
            <a:ext cx="4387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Tratado Alergia e Imunologia Clínica, 2011</a:t>
            </a:r>
          </a:p>
        </p:txBody>
      </p:sp>
    </p:spTree>
    <p:extLst>
      <p:ext uri="{BB962C8B-B14F-4D97-AF65-F5344CB8AC3E}">
        <p14:creationId xmlns:p14="http://schemas.microsoft.com/office/powerpoint/2010/main" val="733668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686CD7F-5405-4C62-A7DB-5DAA3EE8B8A0}"/>
              </a:ext>
            </a:extLst>
          </p:cNvPr>
          <p:cNvSpPr/>
          <p:nvPr/>
        </p:nvSpPr>
        <p:spPr>
          <a:xfrm>
            <a:off x="5101151" y="461722"/>
            <a:ext cx="1989698" cy="6838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/>
              <a:t>História Clínica</a:t>
            </a:r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06125730-831D-4C3C-BB0A-EEF900E07CB7}"/>
              </a:ext>
            </a:extLst>
          </p:cNvPr>
          <p:cNvCxnSpPr>
            <a:cxnSpLocks/>
          </p:cNvCxnSpPr>
          <p:nvPr/>
        </p:nvCxnSpPr>
        <p:spPr>
          <a:xfrm flipH="1">
            <a:off x="4346450" y="803632"/>
            <a:ext cx="754701" cy="840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DB09E72F-29D8-41AC-8B56-10C0BF2308B2}"/>
              </a:ext>
            </a:extLst>
          </p:cNvPr>
          <p:cNvCxnSpPr>
            <a:cxnSpLocks/>
          </p:cNvCxnSpPr>
          <p:nvPr/>
        </p:nvCxnSpPr>
        <p:spPr>
          <a:xfrm>
            <a:off x="7090849" y="803632"/>
            <a:ext cx="621595" cy="793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tângulo 4">
            <a:extLst>
              <a:ext uri="{FF2B5EF4-FFF2-40B4-BE49-F238E27FC236}">
                <a16:creationId xmlns:a16="http://schemas.microsoft.com/office/drawing/2014/main" id="{7A6807C8-8753-47C1-9405-03169270F4C1}"/>
              </a:ext>
            </a:extLst>
          </p:cNvPr>
          <p:cNvSpPr/>
          <p:nvPr/>
        </p:nvSpPr>
        <p:spPr>
          <a:xfrm>
            <a:off x="1618751" y="1644505"/>
            <a:ext cx="2520280" cy="8364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História positiva de reação após administração vacinal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E4D524D-DC5C-487B-BD3A-35BA39DA6DFB}"/>
              </a:ext>
            </a:extLst>
          </p:cNvPr>
          <p:cNvSpPr/>
          <p:nvPr/>
        </p:nvSpPr>
        <p:spPr>
          <a:xfrm>
            <a:off x="7689927" y="1644505"/>
            <a:ext cx="2883319" cy="10631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História positiva de reação alérgica IgE mediada ou alergia a algum componente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B56C866C-31BA-4B26-9221-5C677D3098E2}"/>
              </a:ext>
            </a:extLst>
          </p:cNvPr>
          <p:cNvCxnSpPr>
            <a:cxnSpLocks/>
          </p:cNvCxnSpPr>
          <p:nvPr/>
        </p:nvCxnSpPr>
        <p:spPr>
          <a:xfrm flipH="1">
            <a:off x="1981794" y="2476277"/>
            <a:ext cx="465049" cy="544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7417D1E8-27A8-4855-B97E-4D592F380CF2}"/>
              </a:ext>
            </a:extLst>
          </p:cNvPr>
          <p:cNvCxnSpPr>
            <a:cxnSpLocks/>
          </p:cNvCxnSpPr>
          <p:nvPr/>
        </p:nvCxnSpPr>
        <p:spPr>
          <a:xfrm>
            <a:off x="3302627" y="2476277"/>
            <a:ext cx="437167" cy="544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EE7386A9-646E-4BE6-9389-DC93A3B05E70}"/>
              </a:ext>
            </a:extLst>
          </p:cNvPr>
          <p:cNvSpPr/>
          <p:nvPr/>
        </p:nvSpPr>
        <p:spPr>
          <a:xfrm>
            <a:off x="484041" y="3020602"/>
            <a:ext cx="1872208" cy="92586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Reação não  imediata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B9AB99D1-2FE0-42D9-AC00-95201B0CF7A5}"/>
              </a:ext>
            </a:extLst>
          </p:cNvPr>
          <p:cNvSpPr/>
          <p:nvPr/>
        </p:nvSpPr>
        <p:spPr>
          <a:xfrm>
            <a:off x="3323176" y="3020602"/>
            <a:ext cx="1872208" cy="925866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Reação imediata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AC92C31C-AA49-4B19-A262-2FF35936A62B}"/>
              </a:ext>
            </a:extLst>
          </p:cNvPr>
          <p:cNvCxnSpPr/>
          <p:nvPr/>
        </p:nvCxnSpPr>
        <p:spPr>
          <a:xfrm>
            <a:off x="1414932" y="3946468"/>
            <a:ext cx="5213" cy="434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tângulo 13">
            <a:extLst>
              <a:ext uri="{FF2B5EF4-FFF2-40B4-BE49-F238E27FC236}">
                <a16:creationId xmlns:a16="http://schemas.microsoft.com/office/drawing/2014/main" id="{91C0E1F4-5052-4E2D-8B56-D200310AF4CE}"/>
              </a:ext>
            </a:extLst>
          </p:cNvPr>
          <p:cNvSpPr/>
          <p:nvPr/>
        </p:nvSpPr>
        <p:spPr>
          <a:xfrm>
            <a:off x="251519" y="4430032"/>
            <a:ext cx="3483061" cy="13914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/>
              <a:t>Maioria dos casos nenhuma avaliação adicional com administração habitual da vacina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/>
              <a:t>Avaliar </a:t>
            </a:r>
            <a:r>
              <a:rPr lang="pt-BR" sz="1600" b="1" dirty="0" err="1"/>
              <a:t>pacht</a:t>
            </a:r>
            <a:r>
              <a:rPr lang="pt-BR" sz="1600" b="1" dirty="0"/>
              <a:t> </a:t>
            </a:r>
            <a:r>
              <a:rPr lang="pt-BR" sz="1600" b="1" dirty="0" err="1"/>
              <a:t>test</a:t>
            </a:r>
            <a:r>
              <a:rPr lang="pt-BR" sz="1600" b="1" dirty="0"/>
              <a:t> após nódulos ou dermatite de contato</a:t>
            </a: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53CB5ABE-9E41-4686-8228-B28511E30435}"/>
              </a:ext>
            </a:extLst>
          </p:cNvPr>
          <p:cNvCxnSpPr>
            <a:cxnSpLocks/>
          </p:cNvCxnSpPr>
          <p:nvPr/>
        </p:nvCxnSpPr>
        <p:spPr>
          <a:xfrm>
            <a:off x="8964380" y="2707681"/>
            <a:ext cx="0" cy="403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667F9EAE-386E-44E7-AAAF-6B769EAFD6F5}"/>
              </a:ext>
            </a:extLst>
          </p:cNvPr>
          <p:cNvSpPr/>
          <p:nvPr/>
        </p:nvSpPr>
        <p:spPr>
          <a:xfrm>
            <a:off x="7472821" y="3239379"/>
            <a:ext cx="2983118" cy="8212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Teste cutâneo (puntura e/ou ID) vacinal ou componentes 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F242B646-2DC2-404E-9A90-7B876B4B3BC0}"/>
              </a:ext>
            </a:extLst>
          </p:cNvPr>
          <p:cNvCxnSpPr>
            <a:cxnSpLocks/>
          </p:cNvCxnSpPr>
          <p:nvPr/>
        </p:nvCxnSpPr>
        <p:spPr>
          <a:xfrm flipH="1">
            <a:off x="7911101" y="4070572"/>
            <a:ext cx="666953" cy="442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0CF95989-3255-4113-BAB1-64B997B304E3}"/>
              </a:ext>
            </a:extLst>
          </p:cNvPr>
          <p:cNvCxnSpPr>
            <a:cxnSpLocks/>
          </p:cNvCxnSpPr>
          <p:nvPr/>
        </p:nvCxnSpPr>
        <p:spPr>
          <a:xfrm>
            <a:off x="9454121" y="4070572"/>
            <a:ext cx="756085" cy="442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44135891-8FAF-4D07-B124-826DA0B8CD4C}"/>
              </a:ext>
            </a:extLst>
          </p:cNvPr>
          <p:cNvSpPr/>
          <p:nvPr/>
        </p:nvSpPr>
        <p:spPr>
          <a:xfrm>
            <a:off x="6717570" y="4512812"/>
            <a:ext cx="1368152" cy="50170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Positivo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3D560BE-F487-4C57-9FE7-1F87F6E1CE9A}"/>
              </a:ext>
            </a:extLst>
          </p:cNvPr>
          <p:cNvSpPr/>
          <p:nvPr/>
        </p:nvSpPr>
        <p:spPr>
          <a:xfrm>
            <a:off x="9565168" y="4592283"/>
            <a:ext cx="1503544" cy="50170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Negativo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F1ABA955-C3C2-49C6-907C-612B8E077FB9}"/>
              </a:ext>
            </a:extLst>
          </p:cNvPr>
          <p:cNvSpPr/>
          <p:nvPr/>
        </p:nvSpPr>
        <p:spPr>
          <a:xfrm>
            <a:off x="6465542" y="5245463"/>
            <a:ext cx="1872208" cy="5760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Doses fracionados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C3E2F647-6FC8-4E65-B0B8-37F294AC08CB}"/>
              </a:ext>
            </a:extLst>
          </p:cNvPr>
          <p:cNvSpPr/>
          <p:nvPr/>
        </p:nvSpPr>
        <p:spPr>
          <a:xfrm>
            <a:off x="9380836" y="5250831"/>
            <a:ext cx="1872208" cy="5760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Vacinação rotina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43191CDA-77B2-4729-A9E9-BBEDC2DCB875}"/>
              </a:ext>
            </a:extLst>
          </p:cNvPr>
          <p:cNvSpPr txBox="1"/>
          <p:nvPr/>
        </p:nvSpPr>
        <p:spPr>
          <a:xfrm>
            <a:off x="2214318" y="6154326"/>
            <a:ext cx="87129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Manejo de pacientes com suspeita de hipersensibilidade vacinal e/ou de pacientes com alergia conhecida aos seus componentes. Adaptado de </a:t>
            </a:r>
            <a:r>
              <a:rPr lang="pt-BR" b="1" dirty="0" err="1"/>
              <a:t>Dreskin</a:t>
            </a:r>
            <a:r>
              <a:rPr lang="pt-BR" b="1" dirty="0"/>
              <a:t> et al (2016)</a:t>
            </a:r>
          </a:p>
          <a:p>
            <a:pPr marL="342900" indent="-342900" algn="ctr">
              <a:buAutoNum type="arabicPeriod"/>
            </a:pPr>
            <a:endParaRPr lang="pt-B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293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11" grpId="0" animBg="1"/>
      <p:bldP spid="12" grpId="0" animBg="1"/>
      <p:bldP spid="14" grpId="0" animBg="1"/>
      <p:bldP spid="18" grpId="0" animBg="1"/>
      <p:bldP spid="21" grpId="0" animBg="1"/>
      <p:bldP spid="23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5BA89-413B-464F-9D1C-CDB5B1AE374F}"/>
              </a:ext>
            </a:extLst>
          </p:cNvPr>
          <p:cNvSpPr txBox="1">
            <a:spLocks/>
          </p:cNvSpPr>
          <p:nvPr/>
        </p:nvSpPr>
        <p:spPr>
          <a:xfrm>
            <a:off x="2928417" y="357106"/>
            <a:ext cx="707088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Reações Adversas Vacinais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1037669-7A31-4F9F-A42E-82DC277AA50C}"/>
              </a:ext>
            </a:extLst>
          </p:cNvPr>
          <p:cNvSpPr/>
          <p:nvPr/>
        </p:nvSpPr>
        <p:spPr>
          <a:xfrm>
            <a:off x="4247700" y="1520096"/>
            <a:ext cx="3024336" cy="9905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Teste de puntura</a:t>
            </a:r>
          </a:p>
          <a:p>
            <a:pPr algn="ctr"/>
            <a:r>
              <a:rPr lang="pt-BR" sz="2000" dirty="0"/>
              <a:t> (vacina pura ou componente vacinal)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F4D0A90-AEA0-4835-8CED-11FB25DE9DD0}"/>
              </a:ext>
            </a:extLst>
          </p:cNvPr>
          <p:cNvSpPr txBox="1"/>
          <p:nvPr/>
        </p:nvSpPr>
        <p:spPr>
          <a:xfrm>
            <a:off x="4607747" y="2501221"/>
            <a:ext cx="1152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Negativo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1A7C8AB8-06A0-4085-9CD5-3C27F8E36E11}"/>
              </a:ext>
            </a:extLst>
          </p:cNvPr>
          <p:cNvCxnSpPr/>
          <p:nvPr/>
        </p:nvCxnSpPr>
        <p:spPr>
          <a:xfrm>
            <a:off x="5759868" y="2510604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1000673D-6BCC-48CB-AFBB-7735C3B39237}"/>
              </a:ext>
            </a:extLst>
          </p:cNvPr>
          <p:cNvSpPr/>
          <p:nvPr/>
        </p:nvSpPr>
        <p:spPr>
          <a:xfrm>
            <a:off x="4247700" y="3102510"/>
            <a:ext cx="3024336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Teste intradérmico vacina</a:t>
            </a:r>
          </a:p>
          <a:p>
            <a:pPr algn="ctr"/>
            <a:r>
              <a:rPr lang="pt-BR" sz="2000" dirty="0"/>
              <a:t> diluição 1:100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F66CAE30-3DC3-4256-BCE7-7F4F08B4821A}"/>
              </a:ext>
            </a:extLst>
          </p:cNvPr>
          <p:cNvCxnSpPr/>
          <p:nvPr/>
        </p:nvCxnSpPr>
        <p:spPr>
          <a:xfrm>
            <a:off x="5766208" y="3894598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7E0615B2-90E1-4D2A-887C-68455E060C9C}"/>
              </a:ext>
            </a:extLst>
          </p:cNvPr>
          <p:cNvSpPr txBox="1"/>
          <p:nvPr/>
        </p:nvSpPr>
        <p:spPr>
          <a:xfrm>
            <a:off x="4582556" y="3888211"/>
            <a:ext cx="1152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Negativo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D32541C-6D36-4D31-B82C-80FFE96E8995}"/>
              </a:ext>
            </a:extLst>
          </p:cNvPr>
          <p:cNvSpPr/>
          <p:nvPr/>
        </p:nvSpPr>
        <p:spPr>
          <a:xfrm>
            <a:off x="4247700" y="4508384"/>
            <a:ext cx="3024336" cy="9795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Teste intradérmico vacina</a:t>
            </a:r>
          </a:p>
          <a:p>
            <a:pPr algn="ctr"/>
            <a:r>
              <a:rPr lang="pt-BR" sz="2000" dirty="0"/>
              <a:t> diluição 1:10</a:t>
            </a:r>
          </a:p>
          <a:p>
            <a:pPr algn="ctr"/>
            <a:r>
              <a:rPr lang="pt-BR" sz="2000" b="1" dirty="0" err="1"/>
              <a:t>Obs</a:t>
            </a:r>
            <a:r>
              <a:rPr lang="pt-BR" sz="2000" b="1" dirty="0"/>
              <a:t>:</a:t>
            </a:r>
            <a:r>
              <a:rPr lang="pt-BR" sz="2000" dirty="0"/>
              <a:t> irritação local possível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5766481-A3ED-4C49-A850-92EC43F31C3D}"/>
              </a:ext>
            </a:extLst>
          </p:cNvPr>
          <p:cNvSpPr txBox="1"/>
          <p:nvPr/>
        </p:nvSpPr>
        <p:spPr>
          <a:xfrm>
            <a:off x="2603612" y="6037454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Algoritmo diagnóstico em casos suspeitos de reação alérgica vacinal ou a algum componente vacinal. Adaptado </a:t>
            </a:r>
            <a:r>
              <a:rPr lang="pt-BR" b="1" dirty="0" err="1"/>
              <a:t>Nilsson</a:t>
            </a:r>
            <a:r>
              <a:rPr lang="pt-BR" b="1" dirty="0"/>
              <a:t> et al (2017)</a:t>
            </a:r>
          </a:p>
        </p:txBody>
      </p:sp>
    </p:spTree>
    <p:extLst>
      <p:ext uri="{BB962C8B-B14F-4D97-AF65-F5344CB8AC3E}">
        <p14:creationId xmlns:p14="http://schemas.microsoft.com/office/powerpoint/2010/main" val="3647945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4DDA57F-0062-4050-AF1F-B0241E1E4C7A}"/>
              </a:ext>
            </a:extLst>
          </p:cNvPr>
          <p:cNvSpPr/>
          <p:nvPr/>
        </p:nvSpPr>
        <p:spPr>
          <a:xfrm>
            <a:off x="3082247" y="2205371"/>
            <a:ext cx="6287785" cy="339404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u="sng" dirty="0"/>
              <a:t>Esquema de dessensibilização:</a:t>
            </a:r>
          </a:p>
          <a:p>
            <a:pPr algn="ctr"/>
            <a:r>
              <a:rPr lang="pt-BR" sz="2400" b="1" u="sng" dirty="0"/>
              <a:t>(intervalos 15-30 min)</a:t>
            </a:r>
          </a:p>
          <a:p>
            <a:pPr algn="ctr"/>
            <a:endParaRPr lang="pt-BR" sz="2400" b="1" u="sng" dirty="0"/>
          </a:p>
          <a:p>
            <a:pPr marL="342900" indent="-342900" algn="ctr">
              <a:buFont typeface="+mj-lt"/>
              <a:buAutoNum type="arabicPeriod"/>
            </a:pPr>
            <a:r>
              <a:rPr lang="pt-BR" sz="2400" b="1" dirty="0"/>
              <a:t>0,05 ml (1:10) SC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pt-BR" sz="2400" b="1" dirty="0"/>
              <a:t>0,05 ml (vacina pura) SC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pt-BR" sz="2400" b="1" dirty="0"/>
              <a:t>0,10 ml (vacina pura) SC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pt-BR" sz="2400" b="1" dirty="0"/>
              <a:t>0,15 ml (vacina pura) SC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pt-BR" sz="2400" b="1" dirty="0"/>
              <a:t>0,20 ml (vacina pura) SC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49BFDEA4-7CA8-48B1-97A3-4032451F858C}"/>
              </a:ext>
            </a:extLst>
          </p:cNvPr>
          <p:cNvSpPr txBox="1">
            <a:spLocks/>
          </p:cNvSpPr>
          <p:nvPr/>
        </p:nvSpPr>
        <p:spPr>
          <a:xfrm>
            <a:off x="3205819" y="768072"/>
            <a:ext cx="707088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Reações Adversas Vacinais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87EBAD6-5D51-477C-9982-8617C6415DF9}"/>
              </a:ext>
            </a:extLst>
          </p:cNvPr>
          <p:cNvSpPr txBox="1"/>
          <p:nvPr/>
        </p:nvSpPr>
        <p:spPr>
          <a:xfrm>
            <a:off x="7744146" y="6308209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 err="1"/>
              <a:t>Nilsson</a:t>
            </a:r>
            <a:r>
              <a:rPr lang="pt-BR" sz="1800" dirty="0"/>
              <a:t> 2017. </a:t>
            </a:r>
            <a:r>
              <a:rPr lang="pt-BR" sz="1800" dirty="0" err="1"/>
              <a:t>Pediatric</a:t>
            </a:r>
            <a:r>
              <a:rPr lang="pt-BR" sz="1800" dirty="0"/>
              <a:t> </a:t>
            </a:r>
            <a:r>
              <a:rPr lang="pt-BR" sz="1800" dirty="0" err="1"/>
              <a:t>Allergy</a:t>
            </a:r>
            <a:r>
              <a:rPr lang="pt-BR" sz="1800" dirty="0"/>
              <a:t> </a:t>
            </a:r>
            <a:r>
              <a:rPr lang="pt-BR" sz="1800" dirty="0" err="1"/>
              <a:t>Immunol</a:t>
            </a:r>
            <a:r>
              <a:rPr lang="pt-BR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8758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Quais vacinas contêm ovo?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D2FF6AF-6CBF-4B73-A621-60EEC8F939FE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444888C-D751-4CF8-BC29-FBD15878222F}"/>
              </a:ext>
            </a:extLst>
          </p:cNvPr>
          <p:cNvSpPr/>
          <p:nvPr/>
        </p:nvSpPr>
        <p:spPr>
          <a:xfrm>
            <a:off x="2989780" y="2342508"/>
            <a:ext cx="5677792" cy="29691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b="1" dirty="0">
                <a:solidFill>
                  <a:schemeClr val="tx1"/>
                </a:solidFill>
              </a:rPr>
              <a:t>Cultura fibroblastos embriões da galinha: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/>
                </a:solidFill>
              </a:rPr>
              <a:t>MMR (SCR), raiva: ≤ 1 </a:t>
            </a:r>
            <a:r>
              <a:rPr lang="pt-BR" sz="2200" dirty="0" err="1">
                <a:solidFill>
                  <a:schemeClr val="tx1"/>
                </a:solidFill>
              </a:rPr>
              <a:t>ng</a:t>
            </a:r>
            <a:r>
              <a:rPr lang="pt-BR" sz="2200" dirty="0">
                <a:solidFill>
                  <a:schemeClr val="tx1"/>
                </a:solidFill>
              </a:rPr>
              <a:t>/dose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b="1" dirty="0">
                <a:solidFill>
                  <a:schemeClr val="tx1"/>
                </a:solidFill>
              </a:rPr>
              <a:t>Ovos embrionados da galinha: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/>
                </a:solidFill>
              </a:rPr>
              <a:t>Influenza ≤ 1.6 µ/dose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b="1" dirty="0">
                <a:solidFill>
                  <a:schemeClr val="tx1"/>
                </a:solidFill>
              </a:rPr>
              <a:t>Embriões da galinha: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tx1"/>
                </a:solidFill>
              </a:rPr>
              <a:t>Febre amarela: ≤ 16 µ/dose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AAC9C52-C694-44C6-9335-C7A2DABEF28F}"/>
              </a:ext>
            </a:extLst>
          </p:cNvPr>
          <p:cNvSpPr/>
          <p:nvPr/>
        </p:nvSpPr>
        <p:spPr>
          <a:xfrm>
            <a:off x="9159179" y="3128763"/>
            <a:ext cx="2229492" cy="167992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FIOCRUZ</a:t>
            </a:r>
            <a:br>
              <a:rPr lang="pt-BR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pt-BR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≤ 5 microgramas por dose humana (5 mcg/</a:t>
            </a:r>
            <a:r>
              <a:rPr lang="pt-BR" sz="1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DH</a:t>
            </a:r>
            <a:r>
              <a:rPr lang="pt-BR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).</a:t>
            </a:r>
            <a:endParaRPr lang="pt-BR" b="1" dirty="0"/>
          </a:p>
        </p:txBody>
      </p:sp>
      <p:sp>
        <p:nvSpPr>
          <p:cNvPr id="9" name="Triângulo isósceles 8">
            <a:extLst>
              <a:ext uri="{FF2B5EF4-FFF2-40B4-BE49-F238E27FC236}">
                <a16:creationId xmlns:a16="http://schemas.microsoft.com/office/drawing/2014/main" id="{538F5682-7E4A-465C-B233-39957BFC2141}"/>
              </a:ext>
            </a:extLst>
          </p:cNvPr>
          <p:cNvSpPr/>
          <p:nvPr/>
        </p:nvSpPr>
        <p:spPr>
          <a:xfrm>
            <a:off x="878963" y="2023911"/>
            <a:ext cx="1530850" cy="3287730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Gráfico, Gráfico de bolhas&#10;&#10;Descrição gerada automaticamente">
            <a:extLst>
              <a:ext uri="{FF2B5EF4-FFF2-40B4-BE49-F238E27FC236}">
                <a16:creationId xmlns:a16="http://schemas.microsoft.com/office/drawing/2014/main" id="{8D0EBD7D-6EF3-4C49-B639-BFB3675F9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0" y="5332364"/>
            <a:ext cx="1769303" cy="132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FA90454-10D9-4F1A-B3D5-AD1A2785F0CF}"/>
              </a:ext>
            </a:extLst>
          </p:cNvPr>
          <p:cNvSpPr txBox="1"/>
          <p:nvPr/>
        </p:nvSpPr>
        <p:spPr>
          <a:xfrm rot="16200000">
            <a:off x="412347" y="3737893"/>
            <a:ext cx="2373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Proteína do Ovo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562E67D-0089-41B9-BC82-99AE8FC18751}"/>
              </a:ext>
            </a:extLst>
          </p:cNvPr>
          <p:cNvSpPr txBox="1"/>
          <p:nvPr/>
        </p:nvSpPr>
        <p:spPr>
          <a:xfrm>
            <a:off x="7744146" y="6308209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 err="1"/>
              <a:t>Nilsson</a:t>
            </a:r>
            <a:r>
              <a:rPr lang="pt-BR" sz="1800" dirty="0"/>
              <a:t> 2017. </a:t>
            </a:r>
            <a:r>
              <a:rPr lang="pt-BR" sz="1800" dirty="0" err="1"/>
              <a:t>Pediatric</a:t>
            </a:r>
            <a:r>
              <a:rPr lang="pt-BR" sz="1800" dirty="0"/>
              <a:t> </a:t>
            </a:r>
            <a:r>
              <a:rPr lang="pt-BR" sz="1800" dirty="0" err="1"/>
              <a:t>Allergy</a:t>
            </a:r>
            <a:r>
              <a:rPr lang="pt-BR" sz="1800" dirty="0"/>
              <a:t> </a:t>
            </a:r>
            <a:r>
              <a:rPr lang="pt-BR" sz="1800" dirty="0" err="1"/>
              <a:t>Immunol</a:t>
            </a:r>
            <a:r>
              <a:rPr lang="pt-BR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2195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Conceitos</a:t>
            </a:r>
          </a:p>
        </p:txBody>
      </p:sp>
      <p:pic>
        <p:nvPicPr>
          <p:cNvPr id="6" name="Espaço Reservado para Conteúdo 5" descr="Desenho com traços pretos em fundo branco&#10;&#10;Descrição gerada automaticamente com confiança baixa">
            <a:extLst>
              <a:ext uri="{FF2B5EF4-FFF2-40B4-BE49-F238E27FC236}">
                <a16:creationId xmlns:a16="http://schemas.microsoft.com/office/drawing/2014/main" id="{DD842D93-8CFC-4FBC-BF27-FA4E4C5E0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247" y="1718041"/>
            <a:ext cx="2444255" cy="1429972"/>
          </a:xfrm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D2FF6AF-6CBF-4B73-A621-60EEC8F939FE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76C446DC-AC84-4432-9E1B-F1359FB563E2}"/>
              </a:ext>
            </a:extLst>
          </p:cNvPr>
          <p:cNvSpPr/>
          <p:nvPr/>
        </p:nvSpPr>
        <p:spPr>
          <a:xfrm>
            <a:off x="2479428" y="3429869"/>
            <a:ext cx="3143892" cy="290451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4530540-CDEA-4FDD-AF67-CF4E3FF16447}"/>
              </a:ext>
            </a:extLst>
          </p:cNvPr>
          <p:cNvSpPr/>
          <p:nvPr/>
        </p:nvSpPr>
        <p:spPr>
          <a:xfrm>
            <a:off x="6589229" y="3429000"/>
            <a:ext cx="3143892" cy="2904514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D9E68E9-5912-4042-8F00-41B5AB7BBC74}"/>
              </a:ext>
            </a:extLst>
          </p:cNvPr>
          <p:cNvSpPr txBox="1"/>
          <p:nvPr/>
        </p:nvSpPr>
        <p:spPr>
          <a:xfrm>
            <a:off x="2643572" y="3604853"/>
            <a:ext cx="2911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Introdução alimentar precoce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Não evitar alimentos alergênicos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História de reação imediata e reprodutível após a ingestão do alimento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BDDA6AD-B3E7-420D-A4BC-A0031B69516E}"/>
              </a:ext>
            </a:extLst>
          </p:cNvPr>
          <p:cNvSpPr txBox="1"/>
          <p:nvPr/>
        </p:nvSpPr>
        <p:spPr>
          <a:xfrm>
            <a:off x="6705600" y="3471192"/>
            <a:ext cx="29111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u="sng" dirty="0"/>
              <a:t>Falsos conceitos: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Ingestão de ovo antes da vacinação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Reações de hipersensibilidade tardias (</a:t>
            </a:r>
            <a:r>
              <a:rPr lang="pt-BR" sz="2000" b="1" dirty="0" err="1"/>
              <a:t>ex</a:t>
            </a:r>
            <a:r>
              <a:rPr lang="pt-BR" sz="2000" b="1" dirty="0"/>
              <a:t>: reação local)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Alergia não IgE mediada (</a:t>
            </a:r>
            <a:r>
              <a:rPr lang="pt-BR" sz="2000" b="1" dirty="0" err="1"/>
              <a:t>ex</a:t>
            </a:r>
            <a:r>
              <a:rPr lang="pt-BR" sz="2000" b="1" dirty="0"/>
              <a:t>: FPIES)</a:t>
            </a:r>
          </a:p>
        </p:txBody>
      </p:sp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C84617C5-351D-4124-A756-282E51FE7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3" t="10481"/>
          <a:stretch/>
        </p:blipFill>
        <p:spPr>
          <a:xfrm>
            <a:off x="9972999" y="3746198"/>
            <a:ext cx="1726265" cy="1757207"/>
          </a:xfrm>
          <a:prstGeom prst="rect">
            <a:avLst/>
          </a:prstGeom>
        </p:spPr>
      </p:pic>
      <p:pic>
        <p:nvPicPr>
          <p:cNvPr id="14" name="Imagem 13" descr="Ícone&#10;&#10;Descrição gerada automaticamente">
            <a:extLst>
              <a:ext uri="{FF2B5EF4-FFF2-40B4-BE49-F238E27FC236}">
                <a16:creationId xmlns:a16="http://schemas.microsoft.com/office/drawing/2014/main" id="{E91A069A-C844-4E30-A0B6-D96BDD182F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1" r="50293"/>
          <a:stretch/>
        </p:blipFill>
        <p:spPr>
          <a:xfrm>
            <a:off x="735657" y="3933943"/>
            <a:ext cx="1503893" cy="153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6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4B5DE84-8C96-4CFF-96F2-BC7ECB821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48" t="26367" r="11093" b="34981"/>
          <a:stretch/>
        </p:blipFill>
        <p:spPr>
          <a:xfrm>
            <a:off x="3361362" y="133102"/>
            <a:ext cx="5469276" cy="265073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7B84DF3-85EC-422F-90A7-1E2525FEA5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2" t="23370" r="26938" b="22697"/>
          <a:stretch/>
        </p:blipFill>
        <p:spPr>
          <a:xfrm>
            <a:off x="386652" y="3429000"/>
            <a:ext cx="5949420" cy="265073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7FBEC64-18D4-492F-B62A-328EA0A738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63" t="55431" r="14129" b="27939"/>
          <a:stretch/>
        </p:blipFill>
        <p:spPr>
          <a:xfrm>
            <a:off x="6096000" y="3208690"/>
            <a:ext cx="5938464" cy="114043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2A574E2-9D6A-474F-9F5D-833154E469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333" t="44655" r="12611" b="27490"/>
          <a:stretch/>
        </p:blipFill>
        <p:spPr>
          <a:xfrm>
            <a:off x="5931615" y="4389714"/>
            <a:ext cx="6102849" cy="1910328"/>
          </a:xfrm>
          <a:prstGeom prst="rect">
            <a:avLst/>
          </a:prstGeom>
        </p:spPr>
      </p:pic>
      <p:pic>
        <p:nvPicPr>
          <p:cNvPr id="6" name="Imagem 5" descr="Desenho de rosto&#10;&#10;Descrição gerada automaticamente com confiança média">
            <a:extLst>
              <a:ext uri="{FF2B5EF4-FFF2-40B4-BE49-F238E27FC236}">
                <a16:creationId xmlns:a16="http://schemas.microsoft.com/office/drawing/2014/main" id="{975DBD75-0629-4ED5-B5A4-1865019DB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74" y="1183866"/>
            <a:ext cx="1727226" cy="1727226"/>
          </a:xfrm>
          <a:prstGeom prst="rect">
            <a:avLst/>
          </a:prstGeom>
        </p:spPr>
      </p:pic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2156163D-C43E-4F9A-9D9C-BC5A749A7F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356" y="1640156"/>
            <a:ext cx="2169770" cy="135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5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8545"/>
            <a:ext cx="10515600" cy="1325563"/>
          </a:xfrm>
        </p:spPr>
        <p:txBody>
          <a:bodyPr>
            <a:normAutofit/>
          </a:bodyPr>
          <a:lstStyle/>
          <a:p>
            <a:r>
              <a:rPr lang="pt-BR" sz="4200" b="1" dirty="0"/>
              <a:t>Histórico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FD28915-3C5D-0B15-D642-5FF1640046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18" t="22022" r="43456" b="9812"/>
          <a:stretch/>
        </p:blipFill>
        <p:spPr>
          <a:xfrm>
            <a:off x="3501774" y="1253938"/>
            <a:ext cx="5188449" cy="5177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4014265-E5F3-A3B7-C222-759BF771A664}"/>
              </a:ext>
            </a:extLst>
          </p:cNvPr>
          <p:cNvSpPr txBox="1"/>
          <p:nvPr/>
        </p:nvSpPr>
        <p:spPr>
          <a:xfrm>
            <a:off x="8879602" y="5558646"/>
            <a:ext cx="342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Edward Jenner 1796</a:t>
            </a:r>
          </a:p>
          <a:p>
            <a:r>
              <a:rPr lang="pt-BR" b="1" dirty="0"/>
              <a:t>Erradicação da varíola 1980 OMS</a:t>
            </a:r>
          </a:p>
        </p:txBody>
      </p:sp>
    </p:spTree>
    <p:extLst>
      <p:ext uri="{BB962C8B-B14F-4D97-AF65-F5344CB8AC3E}">
        <p14:creationId xmlns:p14="http://schemas.microsoft.com/office/powerpoint/2010/main" val="2308893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Texto, chat ou mensagem de texto&#10;&#10;Descrição gerada automaticamente">
            <a:extLst>
              <a:ext uri="{FF2B5EF4-FFF2-40B4-BE49-F238E27FC236}">
                <a16:creationId xmlns:a16="http://schemas.microsoft.com/office/drawing/2014/main" id="{A39F9B93-8939-8887-8665-36C031AE9B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56"/>
          <a:stretch/>
        </p:blipFill>
        <p:spPr>
          <a:xfrm>
            <a:off x="1" y="1"/>
            <a:ext cx="2061455" cy="9143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Imagem 5" descr="Interface gráfica do usuário, Texto, chat ou mensagem de texto&#10;&#10;Descrição gerada automaticamente">
            <a:extLst>
              <a:ext uri="{FF2B5EF4-FFF2-40B4-BE49-F238E27FC236}">
                <a16:creationId xmlns:a16="http://schemas.microsoft.com/office/drawing/2014/main" id="{21F856E1-920F-E903-BD6E-56D2BC4871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9" t="87712" r="39468"/>
          <a:stretch/>
        </p:blipFill>
        <p:spPr>
          <a:xfrm>
            <a:off x="10886387" y="0"/>
            <a:ext cx="1305612" cy="6810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98A34AA-143D-1A29-5044-F64189E048CF}"/>
              </a:ext>
            </a:extLst>
          </p:cNvPr>
          <p:cNvSpPr txBox="1"/>
          <p:nvPr/>
        </p:nvSpPr>
        <p:spPr>
          <a:xfrm>
            <a:off x="6819889" y="208785"/>
            <a:ext cx="4533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chemeClr val="accent5">
                    <a:lumMod val="75000"/>
                  </a:schemeClr>
                </a:solidFill>
              </a:rPr>
              <a:t>FA Contexto Epidemiológico e Reação Vacinal</a:t>
            </a:r>
            <a:endParaRPr lang="pt-BR" sz="1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CE875DC-EBB6-CF52-5A4B-E8A6C73FB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01" t="23521" r="23146" b="54757"/>
          <a:stretch/>
        </p:blipFill>
        <p:spPr>
          <a:xfrm>
            <a:off x="3801438" y="914394"/>
            <a:ext cx="5517223" cy="148976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4C3C470-620D-6293-74B4-3740D1F4983D}"/>
              </a:ext>
            </a:extLst>
          </p:cNvPr>
          <p:cNvSpPr/>
          <p:nvPr/>
        </p:nvSpPr>
        <p:spPr>
          <a:xfrm>
            <a:off x="3789451" y="2427025"/>
            <a:ext cx="4613097" cy="688367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ALERTA DE ÓBITO HUMANO PELA FA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F457C313-3896-E35A-3D9D-82CF849019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50" t="30112" r="10709" b="43371"/>
          <a:stretch/>
        </p:blipFill>
        <p:spPr>
          <a:xfrm>
            <a:off x="837380" y="3429000"/>
            <a:ext cx="10517238" cy="2784296"/>
          </a:xfrm>
          <a:prstGeom prst="rect">
            <a:avLst/>
          </a:prstGeom>
        </p:spPr>
      </p:pic>
      <p:sp>
        <p:nvSpPr>
          <p:cNvPr id="19" name="Quadro 18">
            <a:extLst>
              <a:ext uri="{FF2B5EF4-FFF2-40B4-BE49-F238E27FC236}">
                <a16:creationId xmlns:a16="http://schemas.microsoft.com/office/drawing/2014/main" id="{4E335163-9980-BF12-D0B3-C2F5D462F9F2}"/>
              </a:ext>
            </a:extLst>
          </p:cNvPr>
          <p:cNvSpPr/>
          <p:nvPr/>
        </p:nvSpPr>
        <p:spPr>
          <a:xfrm>
            <a:off x="7880279" y="3965825"/>
            <a:ext cx="2250040" cy="26712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Quadro 19">
            <a:extLst>
              <a:ext uri="{FF2B5EF4-FFF2-40B4-BE49-F238E27FC236}">
                <a16:creationId xmlns:a16="http://schemas.microsoft.com/office/drawing/2014/main" id="{5C485BD3-F952-DD8E-B9C0-C893AF7DC35A}"/>
              </a:ext>
            </a:extLst>
          </p:cNvPr>
          <p:cNvSpPr/>
          <p:nvPr/>
        </p:nvSpPr>
        <p:spPr>
          <a:xfrm>
            <a:off x="2059743" y="4140238"/>
            <a:ext cx="5296554" cy="26712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Quadro 20">
            <a:extLst>
              <a:ext uri="{FF2B5EF4-FFF2-40B4-BE49-F238E27FC236}">
                <a16:creationId xmlns:a16="http://schemas.microsoft.com/office/drawing/2014/main" id="{0DC82F00-12FC-2FDB-E6A0-31B7D97C95E8}"/>
              </a:ext>
            </a:extLst>
          </p:cNvPr>
          <p:cNvSpPr/>
          <p:nvPr/>
        </p:nvSpPr>
        <p:spPr>
          <a:xfrm>
            <a:off x="965772" y="4821147"/>
            <a:ext cx="10263882" cy="716623"/>
          </a:xfrm>
          <a:prstGeom prst="frame">
            <a:avLst>
              <a:gd name="adj1" fmla="val 389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20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Texto, chat ou mensagem de texto&#10;&#10;Descrição gerada automaticamente">
            <a:extLst>
              <a:ext uri="{FF2B5EF4-FFF2-40B4-BE49-F238E27FC236}">
                <a16:creationId xmlns:a16="http://schemas.microsoft.com/office/drawing/2014/main" id="{A39F9B93-8939-8887-8665-36C031AE9B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56"/>
          <a:stretch/>
        </p:blipFill>
        <p:spPr>
          <a:xfrm>
            <a:off x="1" y="1"/>
            <a:ext cx="2061455" cy="9143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Imagem 5" descr="Interface gráfica do usuário, Texto, chat ou mensagem de texto&#10;&#10;Descrição gerada automaticamente">
            <a:extLst>
              <a:ext uri="{FF2B5EF4-FFF2-40B4-BE49-F238E27FC236}">
                <a16:creationId xmlns:a16="http://schemas.microsoft.com/office/drawing/2014/main" id="{21F856E1-920F-E903-BD6E-56D2BC4871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9" t="87712" r="39468"/>
          <a:stretch/>
        </p:blipFill>
        <p:spPr>
          <a:xfrm>
            <a:off x="10886387" y="0"/>
            <a:ext cx="1305612" cy="6810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98A34AA-143D-1A29-5044-F64189E048CF}"/>
              </a:ext>
            </a:extLst>
          </p:cNvPr>
          <p:cNvSpPr txBox="1"/>
          <p:nvPr/>
        </p:nvSpPr>
        <p:spPr>
          <a:xfrm>
            <a:off x="6819889" y="208785"/>
            <a:ext cx="4533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chemeClr val="accent5">
                    <a:lumMod val="75000"/>
                  </a:schemeClr>
                </a:solidFill>
              </a:rPr>
              <a:t>FA Contexto Epidemiológico e Reação Vacinal</a:t>
            </a:r>
            <a:endParaRPr lang="pt-BR" sz="1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1C200F4-5DA3-5A9A-DA83-7CA2D2F5E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92" t="27565" r="6040" b="6667"/>
          <a:stretch/>
        </p:blipFill>
        <p:spPr>
          <a:xfrm>
            <a:off x="1350654" y="976753"/>
            <a:ext cx="10130319" cy="5672462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04AF32C9-670B-645B-926E-FEFFB0A23B28}"/>
              </a:ext>
            </a:extLst>
          </p:cNvPr>
          <p:cNvSpPr/>
          <p:nvPr/>
        </p:nvSpPr>
        <p:spPr>
          <a:xfrm>
            <a:off x="9086844" y="5434321"/>
            <a:ext cx="2404946" cy="893852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Valores inferiores à meta de cobertura vacinal 95% da VFA</a:t>
            </a:r>
          </a:p>
        </p:txBody>
      </p:sp>
      <p:sp>
        <p:nvSpPr>
          <p:cNvPr id="12" name="Círculo: Vazio 11">
            <a:extLst>
              <a:ext uri="{FF2B5EF4-FFF2-40B4-BE49-F238E27FC236}">
                <a16:creationId xmlns:a16="http://schemas.microsoft.com/office/drawing/2014/main" id="{93AAFBDF-C17E-1302-FA13-C431DCC43780}"/>
              </a:ext>
            </a:extLst>
          </p:cNvPr>
          <p:cNvSpPr/>
          <p:nvPr/>
        </p:nvSpPr>
        <p:spPr>
          <a:xfrm>
            <a:off x="6819889" y="2892461"/>
            <a:ext cx="1541124" cy="2306730"/>
          </a:xfrm>
          <a:prstGeom prst="donut">
            <a:avLst>
              <a:gd name="adj" fmla="val 276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Círculo: Vazio 12">
            <a:extLst>
              <a:ext uri="{FF2B5EF4-FFF2-40B4-BE49-F238E27FC236}">
                <a16:creationId xmlns:a16="http://schemas.microsoft.com/office/drawing/2014/main" id="{A06524CB-8A1A-2F2D-15C4-7F0ED35753D9}"/>
              </a:ext>
            </a:extLst>
          </p:cNvPr>
          <p:cNvSpPr/>
          <p:nvPr/>
        </p:nvSpPr>
        <p:spPr>
          <a:xfrm>
            <a:off x="8363685" y="2892461"/>
            <a:ext cx="1541124" cy="2306730"/>
          </a:xfrm>
          <a:prstGeom prst="donut">
            <a:avLst>
              <a:gd name="adj" fmla="val 276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98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80ED4D45-270E-F8D8-7989-D3EE456D5B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19" t="41948" r="16742" b="36778"/>
          <a:stretch/>
        </p:blipFill>
        <p:spPr>
          <a:xfrm>
            <a:off x="3137042" y="523864"/>
            <a:ext cx="5917915" cy="145893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BD9B3FA-9D2C-359C-E221-D09CC5D7A6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91" t="39550" r="9493" b="13409"/>
          <a:stretch/>
        </p:blipFill>
        <p:spPr>
          <a:xfrm>
            <a:off x="1030728" y="2421805"/>
            <a:ext cx="8305284" cy="3667874"/>
          </a:xfrm>
          <a:prstGeom prst="rect">
            <a:avLst/>
          </a:prstGeom>
        </p:spPr>
      </p:pic>
      <p:sp>
        <p:nvSpPr>
          <p:cNvPr id="16" name="Quadro 15">
            <a:extLst>
              <a:ext uri="{FF2B5EF4-FFF2-40B4-BE49-F238E27FC236}">
                <a16:creationId xmlns:a16="http://schemas.microsoft.com/office/drawing/2014/main" id="{F870C753-D35E-C379-BC4F-509C61D0F2A7}"/>
              </a:ext>
            </a:extLst>
          </p:cNvPr>
          <p:cNvSpPr/>
          <p:nvPr/>
        </p:nvSpPr>
        <p:spPr>
          <a:xfrm>
            <a:off x="636770" y="4109671"/>
            <a:ext cx="2219218" cy="832207"/>
          </a:xfrm>
          <a:prstGeom prst="frame">
            <a:avLst>
              <a:gd name="adj1" fmla="val 63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Não foi preditor de reação vacinal</a:t>
            </a:r>
          </a:p>
        </p:txBody>
      </p:sp>
      <p:sp>
        <p:nvSpPr>
          <p:cNvPr id="17" name="Quadro 16">
            <a:extLst>
              <a:ext uri="{FF2B5EF4-FFF2-40B4-BE49-F238E27FC236}">
                <a16:creationId xmlns:a16="http://schemas.microsoft.com/office/drawing/2014/main" id="{D5F0DAB2-3111-C34F-B3F9-FDED66522E71}"/>
              </a:ext>
            </a:extLst>
          </p:cNvPr>
          <p:cNvSpPr/>
          <p:nvPr/>
        </p:nvSpPr>
        <p:spPr>
          <a:xfrm>
            <a:off x="9336012" y="3071139"/>
            <a:ext cx="2539430" cy="1665247"/>
          </a:xfrm>
          <a:prstGeom prst="frame">
            <a:avLst>
              <a:gd name="adj1" fmla="val 340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Foi possível vacinar de forma segura mesmo pacientes com alergia grave ao ovo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97AEC96-F105-7B05-7828-C6171CAF3279}"/>
              </a:ext>
            </a:extLst>
          </p:cNvPr>
          <p:cNvSpPr txBox="1"/>
          <p:nvPr/>
        </p:nvSpPr>
        <p:spPr>
          <a:xfrm>
            <a:off x="8905126" y="6298579"/>
            <a:ext cx="6097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 err="1"/>
              <a:t>Arq</a:t>
            </a:r>
            <a:r>
              <a:rPr lang="pt-BR" sz="1200" dirty="0"/>
              <a:t> Asma </a:t>
            </a:r>
            <a:r>
              <a:rPr lang="pt-BR" sz="1200" dirty="0" err="1"/>
              <a:t>Alerg</a:t>
            </a:r>
            <a:r>
              <a:rPr lang="pt-BR" sz="1200" dirty="0"/>
              <a:t> </a:t>
            </a:r>
            <a:r>
              <a:rPr lang="pt-BR" sz="1200" dirty="0" err="1"/>
              <a:t>Imunol</a:t>
            </a:r>
            <a:r>
              <a:rPr lang="pt-BR" sz="1200" dirty="0"/>
              <a:t>. 2019;3(2):143-50.</a:t>
            </a:r>
          </a:p>
        </p:txBody>
      </p:sp>
    </p:spTree>
    <p:extLst>
      <p:ext uri="{BB962C8B-B14F-4D97-AF65-F5344CB8AC3E}">
        <p14:creationId xmlns:p14="http://schemas.microsoft.com/office/powerpoint/2010/main" val="3025829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9A1A5B3-0EFE-A665-39D9-368D299DE102}"/>
              </a:ext>
            </a:extLst>
          </p:cNvPr>
          <p:cNvSpPr txBox="1"/>
          <p:nvPr/>
        </p:nvSpPr>
        <p:spPr>
          <a:xfrm>
            <a:off x="9188520" y="6251643"/>
            <a:ext cx="7839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/>
              <a:t>Arq</a:t>
            </a:r>
            <a:r>
              <a:rPr lang="pt-BR" sz="1200" dirty="0"/>
              <a:t> Asma </a:t>
            </a:r>
            <a:r>
              <a:rPr lang="pt-BR" sz="1200" dirty="0" err="1"/>
              <a:t>Alerg</a:t>
            </a:r>
            <a:r>
              <a:rPr lang="pt-BR" sz="1200" dirty="0"/>
              <a:t> </a:t>
            </a:r>
            <a:r>
              <a:rPr lang="pt-BR" sz="1200" dirty="0" err="1"/>
              <a:t>Imunol</a:t>
            </a:r>
            <a:r>
              <a:rPr lang="pt-BR" sz="1200" dirty="0"/>
              <a:t>. 2022;6(4):519-26.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AEEAE42-83A3-9E42-0832-E995DF338E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05" t="45543" r="22134" b="34831"/>
          <a:stretch/>
        </p:blipFill>
        <p:spPr>
          <a:xfrm>
            <a:off x="3416158" y="370421"/>
            <a:ext cx="5359683" cy="134591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56E5BFB-414D-A5C9-6722-D41AB45BA9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71" t="24569" r="18680" b="15206"/>
          <a:stretch/>
        </p:blipFill>
        <p:spPr>
          <a:xfrm>
            <a:off x="3260869" y="1980776"/>
            <a:ext cx="5381258" cy="4506803"/>
          </a:xfrm>
          <a:prstGeom prst="rect">
            <a:avLst/>
          </a:prstGeom>
        </p:spPr>
      </p:pic>
      <p:sp>
        <p:nvSpPr>
          <p:cNvPr id="11" name="Círculo: Vazio 10">
            <a:extLst>
              <a:ext uri="{FF2B5EF4-FFF2-40B4-BE49-F238E27FC236}">
                <a16:creationId xmlns:a16="http://schemas.microsoft.com/office/drawing/2014/main" id="{D376D56C-D222-97CA-DB7D-DDC9A04EAA08}"/>
              </a:ext>
            </a:extLst>
          </p:cNvPr>
          <p:cNvSpPr/>
          <p:nvPr/>
        </p:nvSpPr>
        <p:spPr>
          <a:xfrm>
            <a:off x="8775841" y="4088245"/>
            <a:ext cx="2276254" cy="1398181"/>
          </a:xfrm>
          <a:prstGeom prst="donut">
            <a:avLst>
              <a:gd name="adj" fmla="val 33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Não apresentaram reação </a:t>
            </a:r>
            <a:r>
              <a:rPr lang="pt-BR" b="1" dirty="0" err="1">
                <a:solidFill>
                  <a:schemeClr val="tx1"/>
                </a:solidFill>
              </a:rPr>
              <a:t>vacianal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3" name="Sol 12">
            <a:extLst>
              <a:ext uri="{FF2B5EF4-FFF2-40B4-BE49-F238E27FC236}">
                <a16:creationId xmlns:a16="http://schemas.microsoft.com/office/drawing/2014/main" id="{3E73557F-D072-4A0D-53A4-D24F82532E54}"/>
              </a:ext>
            </a:extLst>
          </p:cNvPr>
          <p:cNvSpPr/>
          <p:nvPr/>
        </p:nvSpPr>
        <p:spPr>
          <a:xfrm>
            <a:off x="8320884" y="4070563"/>
            <a:ext cx="291060" cy="303002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052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9A1A5B3-0EFE-A665-39D9-368D299DE102}"/>
              </a:ext>
            </a:extLst>
          </p:cNvPr>
          <p:cNvSpPr txBox="1"/>
          <p:nvPr/>
        </p:nvSpPr>
        <p:spPr>
          <a:xfrm>
            <a:off x="10328076" y="6134987"/>
            <a:ext cx="2422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/>
              <a:t>Arq</a:t>
            </a:r>
            <a:r>
              <a:rPr lang="pt-BR" sz="1200" dirty="0"/>
              <a:t> Asma </a:t>
            </a:r>
            <a:r>
              <a:rPr lang="pt-BR" sz="1200" dirty="0" err="1"/>
              <a:t>Alerg</a:t>
            </a:r>
            <a:r>
              <a:rPr lang="pt-BR" sz="1200" dirty="0"/>
              <a:t> </a:t>
            </a:r>
            <a:r>
              <a:rPr lang="pt-BR" sz="1200" dirty="0" err="1"/>
              <a:t>Imunol</a:t>
            </a:r>
            <a:r>
              <a:rPr lang="pt-BR" sz="1200" dirty="0"/>
              <a:t>. 2022;6(4):519-26.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D68685F-2D34-7BD8-F31B-7662B61A1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30" t="24186" r="18459" b="6201"/>
          <a:stretch/>
        </p:blipFill>
        <p:spPr>
          <a:xfrm>
            <a:off x="2656367" y="131309"/>
            <a:ext cx="6879265" cy="6489056"/>
          </a:xfrm>
          <a:prstGeom prst="rect">
            <a:avLst/>
          </a:prstGeom>
        </p:spPr>
      </p:pic>
      <p:sp>
        <p:nvSpPr>
          <p:cNvPr id="8" name="Círculo: Vazio 7">
            <a:extLst>
              <a:ext uri="{FF2B5EF4-FFF2-40B4-BE49-F238E27FC236}">
                <a16:creationId xmlns:a16="http://schemas.microsoft.com/office/drawing/2014/main" id="{4BD542F9-68D0-1310-F963-C51AA6AA5454}"/>
              </a:ext>
            </a:extLst>
          </p:cNvPr>
          <p:cNvSpPr/>
          <p:nvPr/>
        </p:nvSpPr>
        <p:spPr>
          <a:xfrm>
            <a:off x="7017488" y="2626242"/>
            <a:ext cx="680484" cy="467832"/>
          </a:xfrm>
          <a:prstGeom prst="donut">
            <a:avLst>
              <a:gd name="adj" fmla="val 64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Círculo: Vazio 8">
            <a:extLst>
              <a:ext uri="{FF2B5EF4-FFF2-40B4-BE49-F238E27FC236}">
                <a16:creationId xmlns:a16="http://schemas.microsoft.com/office/drawing/2014/main" id="{B58E0FD7-C483-5DE3-98D6-799ECA67C2A9}"/>
              </a:ext>
            </a:extLst>
          </p:cNvPr>
          <p:cNvSpPr/>
          <p:nvPr/>
        </p:nvSpPr>
        <p:spPr>
          <a:xfrm>
            <a:off x="3794937" y="2626242"/>
            <a:ext cx="798328" cy="467832"/>
          </a:xfrm>
          <a:prstGeom prst="donut">
            <a:avLst>
              <a:gd name="adj" fmla="val 64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Quadro 13">
            <a:extLst>
              <a:ext uri="{FF2B5EF4-FFF2-40B4-BE49-F238E27FC236}">
                <a16:creationId xmlns:a16="http://schemas.microsoft.com/office/drawing/2014/main" id="{CD224138-235F-CD85-7BE2-B659D617A341}"/>
              </a:ext>
            </a:extLst>
          </p:cNvPr>
          <p:cNvSpPr/>
          <p:nvPr/>
        </p:nvSpPr>
        <p:spPr>
          <a:xfrm>
            <a:off x="850605" y="1329070"/>
            <a:ext cx="1616148" cy="5267582"/>
          </a:xfrm>
          <a:prstGeom prst="frame">
            <a:avLst>
              <a:gd name="adj1" fmla="val 3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829 crianças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vacinadas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 APO presumida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(1,3%) EAPV imediato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ocorreram eventos graves!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 foi observada anafilaxia</a:t>
            </a:r>
          </a:p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649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0244440-6010-AAFF-E1D5-49EBDE2CF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08" t="31910" r="11264" b="48914"/>
          <a:stretch/>
        </p:blipFill>
        <p:spPr>
          <a:xfrm>
            <a:off x="211775" y="2704560"/>
            <a:ext cx="6106832" cy="11970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2A2F380-D543-C93C-64BC-266323EB7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24" t="27715" r="39242" b="12360"/>
          <a:stretch/>
        </p:blipFill>
        <p:spPr>
          <a:xfrm>
            <a:off x="6318607" y="127342"/>
            <a:ext cx="5373384" cy="667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43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80B219-2D40-4A3C-9E5D-FF007D8ADA2B}"/>
              </a:ext>
            </a:extLst>
          </p:cNvPr>
          <p:cNvSpPr txBox="1">
            <a:spLocks/>
          </p:cNvSpPr>
          <p:nvPr/>
        </p:nvSpPr>
        <p:spPr>
          <a:xfrm>
            <a:off x="3119063" y="590847"/>
            <a:ext cx="707088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/>
              <a:t>Vacina de Febre Amarela</a:t>
            </a:r>
            <a:endParaRPr lang="pt-BR" b="1" dirty="0"/>
          </a:p>
        </p:txBody>
      </p:sp>
      <p:pic>
        <p:nvPicPr>
          <p:cNvPr id="3" name="Imagem 2" descr="Mão de pessoa com tatuagem no braço&#10;&#10;Descrição gerada automaticamente">
            <a:extLst>
              <a:ext uri="{FF2B5EF4-FFF2-40B4-BE49-F238E27FC236}">
                <a16:creationId xmlns:a16="http://schemas.microsoft.com/office/drawing/2014/main" id="{4E784127-1173-44DA-BDC7-5AB60F4ECB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19" y="1936959"/>
            <a:ext cx="2773163" cy="3705270"/>
          </a:xfrm>
          <a:prstGeom prst="rect">
            <a:avLst/>
          </a:prstGeom>
        </p:spPr>
      </p:pic>
      <p:pic>
        <p:nvPicPr>
          <p:cNvPr id="5" name="Imagem 4" descr="Mão de pessoa&#10;&#10;Descrição gerada automaticamente com confiança média">
            <a:extLst>
              <a:ext uri="{FF2B5EF4-FFF2-40B4-BE49-F238E27FC236}">
                <a16:creationId xmlns:a16="http://schemas.microsoft.com/office/drawing/2014/main" id="{EF31FD20-9D0B-44BF-87AC-F682D35F0A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663" y="1938402"/>
            <a:ext cx="2772083" cy="370382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D6AE76B-1E4B-4806-B5F9-FFD6BD85D871}"/>
              </a:ext>
            </a:extLst>
          </p:cNvPr>
          <p:cNvSpPr txBox="1"/>
          <p:nvPr/>
        </p:nvSpPr>
        <p:spPr>
          <a:xfrm>
            <a:off x="3610328" y="5897821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Teste cutâneo com vacina de febre amarela pura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379E45D-DD4F-4612-909E-32F3FA3D13B4}"/>
              </a:ext>
            </a:extLst>
          </p:cNvPr>
          <p:cNvSpPr txBox="1"/>
          <p:nvPr/>
        </p:nvSpPr>
        <p:spPr>
          <a:xfrm>
            <a:off x="8866912" y="6338079"/>
            <a:ext cx="333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Acervo pessoal/ Foto autorizada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B1AE320-1576-48A4-9AFA-4EADA524E44A}"/>
              </a:ext>
            </a:extLst>
          </p:cNvPr>
          <p:cNvSpPr txBox="1"/>
          <p:nvPr/>
        </p:nvSpPr>
        <p:spPr>
          <a:xfrm>
            <a:off x="1957379" y="260014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Vacina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CAFC881-5252-4F86-9649-D06B0F68CA99}"/>
              </a:ext>
            </a:extLst>
          </p:cNvPr>
          <p:cNvSpPr txBox="1"/>
          <p:nvPr/>
        </p:nvSpPr>
        <p:spPr>
          <a:xfrm>
            <a:off x="1794882" y="3429000"/>
            <a:ext cx="1026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Controle negativo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B4B1D45-64E8-4DC6-B8E0-CE2DC65CF2F8}"/>
              </a:ext>
            </a:extLst>
          </p:cNvPr>
          <p:cNvSpPr txBox="1"/>
          <p:nvPr/>
        </p:nvSpPr>
        <p:spPr>
          <a:xfrm>
            <a:off x="1794882" y="4637102"/>
            <a:ext cx="1026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Controle positivo</a:t>
            </a:r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C3D0DE11-1797-46F7-9BE2-05E602841135}"/>
              </a:ext>
            </a:extLst>
          </p:cNvPr>
          <p:cNvSpPr/>
          <p:nvPr/>
        </p:nvSpPr>
        <p:spPr>
          <a:xfrm rot="10800000">
            <a:off x="8707675" y="2529219"/>
            <a:ext cx="1097323" cy="3693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57AEA8C-339A-419A-9448-47D3EF167A7B}"/>
              </a:ext>
            </a:extLst>
          </p:cNvPr>
          <p:cNvSpPr txBox="1"/>
          <p:nvPr/>
        </p:nvSpPr>
        <p:spPr>
          <a:xfrm>
            <a:off x="9741093" y="2390719"/>
            <a:ext cx="1582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Teste reator vacinal</a:t>
            </a:r>
          </a:p>
        </p:txBody>
      </p:sp>
    </p:spTree>
    <p:extLst>
      <p:ext uri="{BB962C8B-B14F-4D97-AF65-F5344CB8AC3E}">
        <p14:creationId xmlns:p14="http://schemas.microsoft.com/office/powerpoint/2010/main" val="3979192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0244440-6010-AAFF-E1D5-49EBDE2CF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08" t="31910" r="11264" b="48914"/>
          <a:stretch/>
        </p:blipFill>
        <p:spPr>
          <a:xfrm>
            <a:off x="3042584" y="279859"/>
            <a:ext cx="6277178" cy="123044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39BC917-9A72-886D-67E6-E0F60879E0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39" t="32959" r="12107" b="13558"/>
          <a:stretch/>
        </p:blipFill>
        <p:spPr>
          <a:xfrm>
            <a:off x="1818526" y="1653522"/>
            <a:ext cx="8897420" cy="4924619"/>
          </a:xfrm>
          <a:prstGeom prst="rect">
            <a:avLst/>
          </a:prstGeom>
        </p:spPr>
      </p:pic>
      <p:sp>
        <p:nvSpPr>
          <p:cNvPr id="2" name="Quadro 1">
            <a:extLst>
              <a:ext uri="{FF2B5EF4-FFF2-40B4-BE49-F238E27FC236}">
                <a16:creationId xmlns:a16="http://schemas.microsoft.com/office/drawing/2014/main" id="{E57F8BCA-627A-D719-FA40-4ED9FB5461DF}"/>
              </a:ext>
            </a:extLst>
          </p:cNvPr>
          <p:cNvSpPr/>
          <p:nvPr/>
        </p:nvSpPr>
        <p:spPr>
          <a:xfrm>
            <a:off x="7875270" y="2286000"/>
            <a:ext cx="1051560" cy="491490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N=435</a:t>
            </a:r>
          </a:p>
        </p:txBody>
      </p:sp>
      <p:sp>
        <p:nvSpPr>
          <p:cNvPr id="5" name="Círculo: Vazio 4">
            <a:extLst>
              <a:ext uri="{FF2B5EF4-FFF2-40B4-BE49-F238E27FC236}">
                <a16:creationId xmlns:a16="http://schemas.microsoft.com/office/drawing/2014/main" id="{E4B88AB6-1D5B-46CC-EC77-B166D8F3CF31}"/>
              </a:ext>
            </a:extLst>
          </p:cNvPr>
          <p:cNvSpPr/>
          <p:nvPr/>
        </p:nvSpPr>
        <p:spPr>
          <a:xfrm>
            <a:off x="9933419" y="3943350"/>
            <a:ext cx="880110" cy="400050"/>
          </a:xfrm>
          <a:prstGeom prst="donut">
            <a:avLst>
              <a:gd name="adj" fmla="val 1353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Círculo: Vazio 5">
            <a:extLst>
              <a:ext uri="{FF2B5EF4-FFF2-40B4-BE49-F238E27FC236}">
                <a16:creationId xmlns:a16="http://schemas.microsoft.com/office/drawing/2014/main" id="{D881B4FF-BE96-ABF5-C330-3EA2600BC555}"/>
              </a:ext>
            </a:extLst>
          </p:cNvPr>
          <p:cNvSpPr/>
          <p:nvPr/>
        </p:nvSpPr>
        <p:spPr>
          <a:xfrm>
            <a:off x="7200899" y="4857750"/>
            <a:ext cx="548641" cy="266718"/>
          </a:xfrm>
          <a:prstGeom prst="donut">
            <a:avLst>
              <a:gd name="adj" fmla="val 1353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0244440-6010-AAFF-E1D5-49EBDE2CF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08" t="31910" r="11264" b="48914"/>
          <a:stretch/>
        </p:blipFill>
        <p:spPr>
          <a:xfrm>
            <a:off x="3042584" y="279859"/>
            <a:ext cx="6277178" cy="123044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9C94640-13B2-9D97-D8D4-35E0F49EE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72" t="29513" r="19944" b="16854"/>
          <a:stretch/>
        </p:blipFill>
        <p:spPr>
          <a:xfrm>
            <a:off x="3035214" y="1767155"/>
            <a:ext cx="6121571" cy="4913728"/>
          </a:xfrm>
          <a:prstGeom prst="rect">
            <a:avLst/>
          </a:prstGeom>
        </p:spPr>
      </p:pic>
      <p:sp>
        <p:nvSpPr>
          <p:cNvPr id="6" name="Círculo: Vazio 5">
            <a:extLst>
              <a:ext uri="{FF2B5EF4-FFF2-40B4-BE49-F238E27FC236}">
                <a16:creationId xmlns:a16="http://schemas.microsoft.com/office/drawing/2014/main" id="{45231F91-EFBC-CE45-1B6C-82718F01ACEB}"/>
              </a:ext>
            </a:extLst>
          </p:cNvPr>
          <p:cNvSpPr/>
          <p:nvPr/>
        </p:nvSpPr>
        <p:spPr>
          <a:xfrm>
            <a:off x="3513220" y="2935706"/>
            <a:ext cx="1116531" cy="733927"/>
          </a:xfrm>
          <a:prstGeom prst="donut">
            <a:avLst>
              <a:gd name="adj" fmla="val 64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51.7%</a:t>
            </a:r>
          </a:p>
        </p:txBody>
      </p:sp>
      <p:sp>
        <p:nvSpPr>
          <p:cNvPr id="7" name="Círculo: Vazio 6">
            <a:extLst>
              <a:ext uri="{FF2B5EF4-FFF2-40B4-BE49-F238E27FC236}">
                <a16:creationId xmlns:a16="http://schemas.microsoft.com/office/drawing/2014/main" id="{C461FB01-D376-A914-33DA-996C8BA5C9B2}"/>
              </a:ext>
            </a:extLst>
          </p:cNvPr>
          <p:cNvSpPr/>
          <p:nvPr/>
        </p:nvSpPr>
        <p:spPr>
          <a:xfrm>
            <a:off x="7773629" y="3079838"/>
            <a:ext cx="1078786" cy="698323"/>
          </a:xfrm>
          <a:prstGeom prst="donut">
            <a:avLst>
              <a:gd name="adj" fmla="val 64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48.3%</a:t>
            </a:r>
          </a:p>
        </p:txBody>
      </p:sp>
      <p:sp>
        <p:nvSpPr>
          <p:cNvPr id="8" name="Círculo: Vazio 7">
            <a:extLst>
              <a:ext uri="{FF2B5EF4-FFF2-40B4-BE49-F238E27FC236}">
                <a16:creationId xmlns:a16="http://schemas.microsoft.com/office/drawing/2014/main" id="{97085815-1135-4481-9191-74ABF69F46ED}"/>
              </a:ext>
            </a:extLst>
          </p:cNvPr>
          <p:cNvSpPr/>
          <p:nvPr/>
        </p:nvSpPr>
        <p:spPr>
          <a:xfrm>
            <a:off x="2470204" y="4224019"/>
            <a:ext cx="1078786" cy="672392"/>
          </a:xfrm>
          <a:prstGeom prst="donut">
            <a:avLst>
              <a:gd name="adj" fmla="val 64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32,8%</a:t>
            </a:r>
          </a:p>
        </p:txBody>
      </p:sp>
    </p:spTree>
    <p:extLst>
      <p:ext uri="{BB962C8B-B14F-4D97-AF65-F5344CB8AC3E}">
        <p14:creationId xmlns:p14="http://schemas.microsoft.com/office/powerpoint/2010/main" val="1960420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0244440-6010-AAFF-E1D5-49EBDE2CF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08" t="31910" r="11264" b="48914"/>
          <a:stretch/>
        </p:blipFill>
        <p:spPr>
          <a:xfrm>
            <a:off x="3487938" y="147668"/>
            <a:ext cx="5405308" cy="105953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7BA802C-1DD7-A73B-BD68-58E4A30671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67" t="28614" r="11854" b="15206"/>
          <a:stretch/>
        </p:blipFill>
        <p:spPr>
          <a:xfrm>
            <a:off x="1634415" y="1263747"/>
            <a:ext cx="9502772" cy="5594253"/>
          </a:xfrm>
          <a:prstGeom prst="rect">
            <a:avLst/>
          </a:prstGeom>
        </p:spPr>
      </p:pic>
      <p:sp>
        <p:nvSpPr>
          <p:cNvPr id="7" name="Quadro 6">
            <a:extLst>
              <a:ext uri="{FF2B5EF4-FFF2-40B4-BE49-F238E27FC236}">
                <a16:creationId xmlns:a16="http://schemas.microsoft.com/office/drawing/2014/main" id="{0F05D041-D68B-D786-9F13-5409EE4F62BE}"/>
              </a:ext>
            </a:extLst>
          </p:cNvPr>
          <p:cNvSpPr/>
          <p:nvPr/>
        </p:nvSpPr>
        <p:spPr>
          <a:xfrm>
            <a:off x="10387173" y="1541124"/>
            <a:ext cx="750014" cy="5013788"/>
          </a:xfrm>
          <a:prstGeom prst="frame">
            <a:avLst>
              <a:gd name="adj1" fmla="val 426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840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Introdução</a:t>
            </a:r>
          </a:p>
        </p:txBody>
      </p:sp>
      <p:pic>
        <p:nvPicPr>
          <p:cNvPr id="6" name="Imagem 5" descr="Desenho de personagem&#10;&#10;Descrição gerada automaticamente com confiança média">
            <a:extLst>
              <a:ext uri="{FF2B5EF4-FFF2-40B4-BE49-F238E27FC236}">
                <a16:creationId xmlns:a16="http://schemas.microsoft.com/office/drawing/2014/main" id="{3881F67F-A29E-4D10-A46B-E12A5EAC0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22" y="3013545"/>
            <a:ext cx="2266950" cy="2009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829AE168-F628-4714-A0C5-9A7D9D3BF19B}"/>
              </a:ext>
            </a:extLst>
          </p:cNvPr>
          <p:cNvCxnSpPr/>
          <p:nvPr/>
        </p:nvCxnSpPr>
        <p:spPr>
          <a:xfrm flipV="1">
            <a:off x="5974097" y="2393137"/>
            <a:ext cx="0" cy="6204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Elipse 8">
            <a:extLst>
              <a:ext uri="{FF2B5EF4-FFF2-40B4-BE49-F238E27FC236}">
                <a16:creationId xmlns:a16="http://schemas.microsoft.com/office/drawing/2014/main" id="{C5C744B2-3DB8-4369-A21A-F6CE4B7028ED}"/>
              </a:ext>
            </a:extLst>
          </p:cNvPr>
          <p:cNvSpPr/>
          <p:nvPr/>
        </p:nvSpPr>
        <p:spPr>
          <a:xfrm>
            <a:off x="4963187" y="1375205"/>
            <a:ext cx="2021871" cy="90536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Antígeno Imunizador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5E813074-2F2B-4E4C-9E6D-71B8081833B9}"/>
              </a:ext>
            </a:extLst>
          </p:cNvPr>
          <p:cNvCxnSpPr/>
          <p:nvPr/>
        </p:nvCxnSpPr>
        <p:spPr>
          <a:xfrm flipV="1">
            <a:off x="7107572" y="4018432"/>
            <a:ext cx="856287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1802337A-F9EB-4E58-AD20-6E631E1C3875}"/>
              </a:ext>
            </a:extLst>
          </p:cNvPr>
          <p:cNvSpPr/>
          <p:nvPr/>
        </p:nvSpPr>
        <p:spPr>
          <a:xfrm>
            <a:off x="8063176" y="3542472"/>
            <a:ext cx="2024008" cy="95191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Adjuvantes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1BF3EDF7-1C3F-46A6-8D37-75A7D4CF24D7}"/>
              </a:ext>
            </a:extLst>
          </p:cNvPr>
          <p:cNvCxnSpPr>
            <a:cxnSpLocks/>
          </p:cNvCxnSpPr>
          <p:nvPr/>
        </p:nvCxnSpPr>
        <p:spPr>
          <a:xfrm>
            <a:off x="5974097" y="5023320"/>
            <a:ext cx="0" cy="6620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id="{5153B4AA-BFBC-42F5-94DA-092E3106B990}"/>
              </a:ext>
            </a:extLst>
          </p:cNvPr>
          <p:cNvSpPr/>
          <p:nvPr/>
        </p:nvSpPr>
        <p:spPr>
          <a:xfrm>
            <a:off x="5009398" y="5756296"/>
            <a:ext cx="1929397" cy="101200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Líquido Suspensão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F136A899-0824-40A6-BC88-46D80BE56608}"/>
              </a:ext>
            </a:extLst>
          </p:cNvPr>
          <p:cNvCxnSpPr/>
          <p:nvPr/>
        </p:nvCxnSpPr>
        <p:spPr>
          <a:xfrm flipH="1" flipV="1">
            <a:off x="3885018" y="4018432"/>
            <a:ext cx="955604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CE8107A1-8168-449B-8562-7AFF9419745E}"/>
              </a:ext>
            </a:extLst>
          </p:cNvPr>
          <p:cNvSpPr/>
          <p:nvPr/>
        </p:nvSpPr>
        <p:spPr>
          <a:xfrm>
            <a:off x="1366463" y="3429000"/>
            <a:ext cx="2342508" cy="125244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Preservativos Estabilizantes ATB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E726D17-6494-4E7E-A772-F10B5EE27713}"/>
              </a:ext>
            </a:extLst>
          </p:cNvPr>
          <p:cNvSpPr txBox="1"/>
          <p:nvPr/>
        </p:nvSpPr>
        <p:spPr>
          <a:xfrm>
            <a:off x="8326128" y="6350170"/>
            <a:ext cx="60977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dirty="0"/>
              <a:t>Marinho 2017. </a:t>
            </a:r>
            <a:r>
              <a:rPr lang="pt-BR" sz="1600" dirty="0" err="1"/>
              <a:t>Arq</a:t>
            </a:r>
            <a:r>
              <a:rPr lang="pt-BR" sz="1600" dirty="0"/>
              <a:t> Asma </a:t>
            </a:r>
            <a:r>
              <a:rPr lang="pt-BR" sz="1600" dirty="0" err="1"/>
              <a:t>Alerg</a:t>
            </a:r>
            <a:r>
              <a:rPr lang="pt-BR" sz="1600" dirty="0"/>
              <a:t> </a:t>
            </a:r>
            <a:r>
              <a:rPr lang="pt-BR" sz="1600" dirty="0" err="1"/>
              <a:t>Imunol</a:t>
            </a:r>
            <a:r>
              <a:rPr lang="pt-BR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070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67A1AA86-BB62-3A5D-2843-989A91D4D554}"/>
              </a:ext>
            </a:extLst>
          </p:cNvPr>
          <p:cNvSpPr/>
          <p:nvPr/>
        </p:nvSpPr>
        <p:spPr>
          <a:xfrm>
            <a:off x="5135368" y="1842004"/>
            <a:ext cx="1675693" cy="8411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/>
              <a:t>21 (4,8%)</a:t>
            </a:r>
          </a:p>
        </p:txBody>
      </p:sp>
      <p:sp>
        <p:nvSpPr>
          <p:cNvPr id="13" name="Quadro 12">
            <a:extLst>
              <a:ext uri="{FF2B5EF4-FFF2-40B4-BE49-F238E27FC236}">
                <a16:creationId xmlns:a16="http://schemas.microsoft.com/office/drawing/2014/main" id="{4F6A4020-6AB1-EC66-DE36-368D787711A7}"/>
              </a:ext>
            </a:extLst>
          </p:cNvPr>
          <p:cNvSpPr/>
          <p:nvPr/>
        </p:nvSpPr>
        <p:spPr>
          <a:xfrm>
            <a:off x="5044608" y="597541"/>
            <a:ext cx="1849349" cy="714458"/>
          </a:xfrm>
          <a:prstGeom prst="frame">
            <a:avLst>
              <a:gd name="adj1" fmla="val 38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REAÇÃO VACINAL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44E81F12-CA76-F3C2-748D-F545CB63A4F1}"/>
              </a:ext>
            </a:extLst>
          </p:cNvPr>
          <p:cNvCxnSpPr>
            <a:stCxn id="13" idx="2"/>
          </p:cNvCxnSpPr>
          <p:nvPr/>
        </p:nvCxnSpPr>
        <p:spPr>
          <a:xfrm flipH="1">
            <a:off x="5969282" y="1311999"/>
            <a:ext cx="1" cy="3551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Quadro 15">
            <a:extLst>
              <a:ext uri="{FF2B5EF4-FFF2-40B4-BE49-F238E27FC236}">
                <a16:creationId xmlns:a16="http://schemas.microsoft.com/office/drawing/2014/main" id="{7C5DCC40-EAE2-565B-5F6D-86E2EB613FDA}"/>
              </a:ext>
            </a:extLst>
          </p:cNvPr>
          <p:cNvSpPr/>
          <p:nvPr/>
        </p:nvSpPr>
        <p:spPr>
          <a:xfrm>
            <a:off x="2176409" y="2950941"/>
            <a:ext cx="7839181" cy="2924282"/>
          </a:xfrm>
          <a:prstGeom prst="frame">
            <a:avLst>
              <a:gd name="adj1" fmla="val 18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tx1"/>
                </a:solidFill>
              </a:rPr>
              <a:t>Dos quais dez </a:t>
            </a:r>
            <a:r>
              <a:rPr lang="pt-BR" sz="2200" b="1" dirty="0">
                <a:solidFill>
                  <a:schemeClr val="tx1"/>
                </a:solidFill>
              </a:rPr>
              <a:t>(n=10) </a:t>
            </a:r>
            <a:r>
              <a:rPr lang="pt-BR" sz="2200" dirty="0">
                <a:solidFill>
                  <a:schemeClr val="tx1"/>
                </a:solidFill>
              </a:rPr>
              <a:t>experimentaram uma </a:t>
            </a:r>
            <a:r>
              <a:rPr lang="pt-BR" sz="2200" b="1" dirty="0">
                <a:solidFill>
                  <a:schemeClr val="tx1"/>
                </a:solidFill>
              </a:rPr>
              <a:t>reação local </a:t>
            </a:r>
          </a:p>
          <a:p>
            <a:pPr algn="ctr"/>
            <a:r>
              <a:rPr lang="pt-BR" sz="2200" dirty="0">
                <a:solidFill>
                  <a:schemeClr val="tx1"/>
                </a:solidFill>
              </a:rPr>
              <a:t>Dez </a:t>
            </a:r>
            <a:r>
              <a:rPr lang="pt-BR" sz="2200" b="1" dirty="0">
                <a:solidFill>
                  <a:schemeClr val="tx1"/>
                </a:solidFill>
              </a:rPr>
              <a:t>(n=10) </a:t>
            </a:r>
            <a:r>
              <a:rPr lang="pt-BR" sz="2200" dirty="0">
                <a:solidFill>
                  <a:schemeClr val="tx1"/>
                </a:solidFill>
              </a:rPr>
              <a:t>reação cutânea leve </a:t>
            </a:r>
            <a:r>
              <a:rPr lang="pt-BR" sz="2200" b="1" dirty="0">
                <a:solidFill>
                  <a:schemeClr val="tx1"/>
                </a:solidFill>
              </a:rPr>
              <a:t>distante do local da vacina </a:t>
            </a:r>
            <a:r>
              <a:rPr lang="pt-BR" sz="2200" dirty="0">
                <a:solidFill>
                  <a:schemeClr val="tx1"/>
                </a:solidFill>
              </a:rPr>
              <a:t>(eritema, urticária e/ou angioedema)</a:t>
            </a:r>
          </a:p>
          <a:p>
            <a:pPr algn="ctr"/>
            <a:r>
              <a:rPr lang="pt-BR" sz="2200" b="1" dirty="0">
                <a:solidFill>
                  <a:schemeClr val="tx1"/>
                </a:solidFill>
              </a:rPr>
              <a:t> Apena uma (n=01) criança anafilaxia </a:t>
            </a:r>
            <a:r>
              <a:rPr lang="pt-BR" sz="2200" dirty="0">
                <a:solidFill>
                  <a:schemeClr val="tx1"/>
                </a:solidFill>
              </a:rPr>
              <a:t>medicada  (realizada </a:t>
            </a:r>
            <a:r>
              <a:rPr lang="pt-BR" sz="2200" dirty="0" err="1">
                <a:solidFill>
                  <a:schemeClr val="tx1"/>
                </a:solidFill>
              </a:rPr>
              <a:t>adrenalia</a:t>
            </a:r>
            <a:r>
              <a:rPr lang="pt-BR" sz="2200" dirty="0">
                <a:solidFill>
                  <a:schemeClr val="tx1"/>
                </a:solidFill>
              </a:rPr>
              <a:t>). </a:t>
            </a:r>
            <a:r>
              <a:rPr lang="pt-BR" sz="2200" b="1" dirty="0">
                <a:solidFill>
                  <a:schemeClr val="tx1"/>
                </a:solidFill>
              </a:rPr>
              <a:t>Entre as crianças que reagiram à vacina, apenas duas tiveram teste cutâneo positivo!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(OR 45 1.29; 95% (confidence interval [CI]. 0.25 to 6.72. p =0.67)</a:t>
            </a:r>
            <a:r>
              <a:rPr lang="en-US" sz="2200" dirty="0"/>
              <a:t>). </a:t>
            </a:r>
            <a:endParaRPr lang="pt-BR" sz="2200" b="1" dirty="0">
              <a:solidFill>
                <a:schemeClr val="tx1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308F0A0-49A8-3FD8-8779-A3C72A93B0D6}"/>
              </a:ext>
            </a:extLst>
          </p:cNvPr>
          <p:cNvSpPr txBox="1"/>
          <p:nvPr/>
        </p:nvSpPr>
        <p:spPr>
          <a:xfrm>
            <a:off x="1829258" y="6411575"/>
            <a:ext cx="9709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Journal of Allergy and Clinical Immunology: Global</a:t>
            </a:r>
            <a:r>
              <a:rPr lang="pt-BR" sz="1200" dirty="0"/>
              <a:t>. </a:t>
            </a:r>
            <a:r>
              <a:rPr lang="en-US" sz="1200" dirty="0"/>
              <a:t>Safe Administration of Yellow Fever Vaccine in Patients with Suspected Egg Allergy. 2022</a:t>
            </a:r>
            <a:endParaRPr lang="pt-BR" sz="1200" dirty="0"/>
          </a:p>
        </p:txBody>
      </p:sp>
      <p:sp>
        <p:nvSpPr>
          <p:cNvPr id="2" name="Quadro 1">
            <a:extLst>
              <a:ext uri="{FF2B5EF4-FFF2-40B4-BE49-F238E27FC236}">
                <a16:creationId xmlns:a16="http://schemas.microsoft.com/office/drawing/2014/main" id="{EB51F0BE-055F-B0AC-E216-D1088F6AFF29}"/>
              </a:ext>
            </a:extLst>
          </p:cNvPr>
          <p:cNvSpPr/>
          <p:nvPr/>
        </p:nvSpPr>
        <p:spPr>
          <a:xfrm>
            <a:off x="7008507" y="1875954"/>
            <a:ext cx="1849349" cy="714458"/>
          </a:xfrm>
          <a:prstGeom prst="frame">
            <a:avLst>
              <a:gd name="adj1" fmla="val 3872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TEMPO MÉDIO</a:t>
            </a:r>
          </a:p>
          <a:p>
            <a:pPr algn="ctr"/>
            <a:r>
              <a:rPr lang="pt-BR" b="1" dirty="0">
                <a:solidFill>
                  <a:schemeClr val="tx1"/>
                </a:solidFill>
              </a:rPr>
              <a:t>26 min</a:t>
            </a:r>
          </a:p>
        </p:txBody>
      </p:sp>
    </p:spTree>
    <p:extLst>
      <p:ext uri="{BB962C8B-B14F-4D97-AF65-F5344CB8AC3E}">
        <p14:creationId xmlns:p14="http://schemas.microsoft.com/office/powerpoint/2010/main" val="1811437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5445E1-7821-44A7-1103-D0203E636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467" y="2141536"/>
            <a:ext cx="10515600" cy="4351338"/>
          </a:xfrm>
        </p:spPr>
        <p:txBody>
          <a:bodyPr/>
          <a:lstStyle/>
          <a:p>
            <a:r>
              <a:rPr lang="pt-BR" dirty="0"/>
              <a:t>Testes cutâneos e protocolos de dessensibilização com vacina não diluída de FA não são necessários antes da vacinação de crianças alérgicas ao ovo</a:t>
            </a:r>
          </a:p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4A8AC9C-4805-D167-2375-CC55D904081E}"/>
              </a:ext>
            </a:extLst>
          </p:cNvPr>
          <p:cNvSpPr txBox="1"/>
          <p:nvPr/>
        </p:nvSpPr>
        <p:spPr>
          <a:xfrm>
            <a:off x="3308737" y="6354375"/>
            <a:ext cx="9709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Journal of Allergy and Clinical Immunology: Global</a:t>
            </a:r>
            <a:r>
              <a:rPr lang="pt-BR" sz="1200" dirty="0"/>
              <a:t>. </a:t>
            </a:r>
            <a:r>
              <a:rPr lang="en-US" sz="1200" dirty="0"/>
              <a:t>Safe Administration of Yellow Fever Vaccine in Patients with Suspected Egg Allergy. 2022</a:t>
            </a:r>
            <a:endParaRPr lang="pt-BR" sz="1200" dirty="0"/>
          </a:p>
        </p:txBody>
      </p:sp>
      <p:sp>
        <p:nvSpPr>
          <p:cNvPr id="10" name="Quadro 9">
            <a:extLst>
              <a:ext uri="{FF2B5EF4-FFF2-40B4-BE49-F238E27FC236}">
                <a16:creationId xmlns:a16="http://schemas.microsoft.com/office/drawing/2014/main" id="{453C33B5-4386-26A3-F514-463871C0524A}"/>
              </a:ext>
            </a:extLst>
          </p:cNvPr>
          <p:cNvSpPr/>
          <p:nvPr/>
        </p:nvSpPr>
        <p:spPr>
          <a:xfrm>
            <a:off x="2192676" y="3640937"/>
            <a:ext cx="7839181" cy="2238482"/>
          </a:xfrm>
          <a:prstGeom prst="frame">
            <a:avLst>
              <a:gd name="adj1" fmla="val 18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schemeClr val="tx1"/>
              </a:solidFill>
            </a:endParaRPr>
          </a:p>
          <a:p>
            <a:pPr algn="ctr"/>
            <a:r>
              <a:rPr lang="pt-BR" sz="2400" dirty="0">
                <a:solidFill>
                  <a:schemeClr val="tx1"/>
                </a:solidFill>
              </a:rPr>
              <a:t>A </a:t>
            </a:r>
            <a:r>
              <a:rPr lang="pt-BR" sz="2400" b="1" dirty="0">
                <a:solidFill>
                  <a:schemeClr val="tx1"/>
                </a:solidFill>
              </a:rPr>
              <a:t>VFA </a:t>
            </a:r>
            <a:r>
              <a:rPr lang="pt-BR" sz="2400" dirty="0">
                <a:solidFill>
                  <a:schemeClr val="tx1"/>
                </a:solidFill>
              </a:rPr>
              <a:t>pode ser administrada </a:t>
            </a:r>
            <a:r>
              <a:rPr lang="pt-BR" sz="2400" b="1" dirty="0">
                <a:solidFill>
                  <a:schemeClr val="tx1"/>
                </a:solidFill>
              </a:rPr>
              <a:t>com segurança em dose única </a:t>
            </a:r>
            <a:r>
              <a:rPr lang="pt-BR" sz="2400" dirty="0">
                <a:solidFill>
                  <a:schemeClr val="tx1"/>
                </a:solidFill>
              </a:rPr>
              <a:t>a </a:t>
            </a:r>
            <a:r>
              <a:rPr lang="pt-BR" sz="2400" b="1" dirty="0">
                <a:solidFill>
                  <a:schemeClr val="tx1"/>
                </a:solidFill>
              </a:rPr>
              <a:t>crianças alérgicas ao ovo </a:t>
            </a:r>
            <a:r>
              <a:rPr lang="pt-BR" sz="2400" dirty="0">
                <a:solidFill>
                  <a:schemeClr val="tx1"/>
                </a:solidFill>
              </a:rPr>
              <a:t>sem testes cutâneos vacinais e (como todas as outras vacinas) deve ser administrada em um ambiente preparado para reconhecer e tratar reações anafiláticas raras!</a:t>
            </a:r>
          </a:p>
          <a:p>
            <a:pPr algn="ctr"/>
            <a:endParaRPr lang="pt-BR" sz="2200" b="1" dirty="0">
              <a:solidFill>
                <a:schemeClr val="tx1"/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A15E5E7-FDE4-5AD1-EFD5-D7917B34D4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08" t="31910" r="11264" b="48914"/>
          <a:stretch/>
        </p:blipFill>
        <p:spPr>
          <a:xfrm>
            <a:off x="3487938" y="474978"/>
            <a:ext cx="5405308" cy="105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2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Vacina de Febre Amarela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D2FF6AF-6CBF-4B73-A621-60EEC8F939FE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EDDC92DA-0C80-4E97-8D0A-67EBD3433DF7}"/>
              </a:ext>
            </a:extLst>
          </p:cNvPr>
          <p:cNvSpPr/>
          <p:nvPr/>
        </p:nvSpPr>
        <p:spPr>
          <a:xfrm>
            <a:off x="2272622" y="2454276"/>
            <a:ext cx="7551505" cy="28870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/>
              <a:t>Os </a:t>
            </a:r>
            <a:r>
              <a:rPr lang="pt-BR" sz="2800" b="1" dirty="0"/>
              <a:t>teste cutâneos vacinais </a:t>
            </a:r>
            <a:r>
              <a:rPr lang="pt-BR" sz="2800" dirty="0"/>
              <a:t>demonstram </a:t>
            </a:r>
            <a:r>
              <a:rPr lang="pt-BR" sz="2800" b="1" dirty="0"/>
              <a:t>não</a:t>
            </a:r>
            <a:r>
              <a:rPr lang="pt-BR" sz="2800" dirty="0"/>
              <a:t> serem </a:t>
            </a:r>
            <a:r>
              <a:rPr lang="pt-BR" sz="2800" b="1" dirty="0"/>
              <a:t>preditores de reação vacinal </a:t>
            </a:r>
            <a:r>
              <a:rPr lang="pt-BR" sz="2800" dirty="0"/>
              <a:t>podendo o seu uso fornecer uma </a:t>
            </a:r>
            <a:r>
              <a:rPr lang="pt-BR" sz="2800" b="1" dirty="0">
                <a:solidFill>
                  <a:srgbClr val="FF0000"/>
                </a:solidFill>
              </a:rPr>
              <a:t>falsa sensação de segurança</a:t>
            </a:r>
            <a:r>
              <a:rPr lang="pt-BR" sz="2800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9DAB210-087C-291C-F0F5-C4D03005A431}"/>
              </a:ext>
            </a:extLst>
          </p:cNvPr>
          <p:cNvSpPr txBox="1"/>
          <p:nvPr/>
        </p:nvSpPr>
        <p:spPr>
          <a:xfrm>
            <a:off x="3308737" y="6354375"/>
            <a:ext cx="9709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Journal of Allergy and Clinical Immunology: Global</a:t>
            </a:r>
            <a:r>
              <a:rPr lang="pt-BR" sz="1200" dirty="0"/>
              <a:t>. </a:t>
            </a:r>
            <a:r>
              <a:rPr lang="en-US" sz="1200" dirty="0"/>
              <a:t>Safe Administration of Yellow Fever Vaccine in Patients with Suspected Egg Allergy. 2022</a:t>
            </a:r>
            <a:endParaRPr lang="pt-BR" sz="12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8E38DF32-3470-C1D6-C003-C908219F0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356" y="1640156"/>
            <a:ext cx="2169770" cy="135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8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Vacina de Febre Amarela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D2FF6AF-6CBF-4B73-A621-60EEC8F939FE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58C86E96-150F-4115-9A41-DEE0D8049709}"/>
              </a:ext>
            </a:extLst>
          </p:cNvPr>
          <p:cNvSpPr/>
          <p:nvPr/>
        </p:nvSpPr>
        <p:spPr>
          <a:xfrm>
            <a:off x="2480773" y="1902271"/>
            <a:ext cx="7429083" cy="2589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/>
              <a:t>Recomendamos a </a:t>
            </a:r>
            <a:r>
              <a:rPr lang="pt-BR" sz="2800" b="1" dirty="0"/>
              <a:t>vacinação para FA </a:t>
            </a:r>
            <a:r>
              <a:rPr lang="pt-BR" sz="2800" dirty="0"/>
              <a:t>sem realização de testes cutâneas mesmo no paciente alérgico a ovo seguido por um período de 30 min de observação.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A6DF986-7431-46CB-BFA1-DD9B7D3A6666}"/>
              </a:ext>
            </a:extLst>
          </p:cNvPr>
          <p:cNvSpPr/>
          <p:nvPr/>
        </p:nvSpPr>
        <p:spPr>
          <a:xfrm>
            <a:off x="3729516" y="4702942"/>
            <a:ext cx="4931595" cy="13656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800" b="1" u="sng" dirty="0">
                <a:effectLst/>
                <a:latin typeface="Arial" panose="020B0604020202020204" pitchFamily="34" charset="0"/>
                <a:ea typeface="Corbel" panose="020B0503020204020204" pitchFamily="34" charset="0"/>
              </a:rPr>
              <a:t>Tempo de reação: </a:t>
            </a:r>
            <a:r>
              <a:rPr lang="pt-BR" sz="1800" dirty="0">
                <a:effectLst/>
                <a:latin typeface="Arial" panose="020B0604020202020204" pitchFamily="34" charset="0"/>
                <a:ea typeface="Corbel" panose="020B0503020204020204" pitchFamily="34" charset="0"/>
              </a:rPr>
              <a:t>média foi </a:t>
            </a:r>
            <a:r>
              <a:rPr lang="pt-BR" sz="1800" b="1" dirty="0">
                <a:effectLst/>
                <a:latin typeface="Arial" panose="020B0604020202020204" pitchFamily="34" charset="0"/>
                <a:ea typeface="Corbel" panose="020B0503020204020204" pitchFamily="34" charset="0"/>
              </a:rPr>
              <a:t>26,67 minutos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orbel" panose="020B0503020204020204" pitchFamily="34" charset="0"/>
              </a:rPr>
              <a:t>com o </a:t>
            </a:r>
            <a:r>
              <a:rPr lang="pt-BR" sz="1800" dirty="0">
                <a:effectLst/>
                <a:latin typeface="Arial" panose="020B0604020202020204" pitchFamily="34" charset="0"/>
                <a:ea typeface="Corbel" panose="020B0503020204020204" pitchFamily="34" charset="0"/>
              </a:rPr>
              <a:t>valor mínimo observado de 10 minutos e o máximo de 60 minutos</a:t>
            </a:r>
          </a:p>
          <a:p>
            <a:pPr algn="ctr"/>
            <a:r>
              <a:rPr lang="pt-BR" b="1" dirty="0">
                <a:latin typeface="Arial" panose="020B0604020202020204" pitchFamily="34" charset="0"/>
              </a:rPr>
              <a:t>Anafilaxia: 20 min</a:t>
            </a:r>
            <a:endParaRPr lang="pt-BR" b="1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925B910-AC71-93B4-D4A6-32E8F9C3C25A}"/>
              </a:ext>
            </a:extLst>
          </p:cNvPr>
          <p:cNvSpPr txBox="1"/>
          <p:nvPr/>
        </p:nvSpPr>
        <p:spPr>
          <a:xfrm>
            <a:off x="3041609" y="6464751"/>
            <a:ext cx="9709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Journal of Allergy and Clinical Immunology: Global</a:t>
            </a:r>
            <a:r>
              <a:rPr lang="pt-BR" sz="1200" dirty="0"/>
              <a:t>. </a:t>
            </a:r>
            <a:r>
              <a:rPr lang="en-US" sz="1200" dirty="0"/>
              <a:t>Safe Administration of Yellow Fever Vaccine in Patients with Suspected Egg Allergy. 2022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81088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0346EB5-6E9A-7584-F7D3-F1E0A42D96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t="41000" r="12906" b="23333"/>
          <a:stretch/>
        </p:blipFill>
        <p:spPr>
          <a:xfrm>
            <a:off x="295239" y="2743200"/>
            <a:ext cx="5431191" cy="293751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CD50F9E-DF52-F43A-66C3-229DDE2AFF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t="34500" r="12906" b="35667"/>
          <a:stretch/>
        </p:blipFill>
        <p:spPr>
          <a:xfrm>
            <a:off x="5726430" y="2943224"/>
            <a:ext cx="6051016" cy="273748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5C05B6F-8B86-75D0-E42C-ADC50CDEE1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375" t="34833" r="19843" b="27167"/>
          <a:stretch/>
        </p:blipFill>
        <p:spPr>
          <a:xfrm>
            <a:off x="3308033" y="297180"/>
            <a:ext cx="5781674" cy="2000337"/>
          </a:xfrm>
          <a:prstGeom prst="rect">
            <a:avLst/>
          </a:prstGeom>
        </p:spPr>
      </p:pic>
      <p:sp>
        <p:nvSpPr>
          <p:cNvPr id="14" name="Quadro 13">
            <a:extLst>
              <a:ext uri="{FF2B5EF4-FFF2-40B4-BE49-F238E27FC236}">
                <a16:creationId xmlns:a16="http://schemas.microsoft.com/office/drawing/2014/main" id="{596F496E-5688-FF5C-D817-42AC81E92917}"/>
              </a:ext>
            </a:extLst>
          </p:cNvPr>
          <p:cNvSpPr/>
          <p:nvPr/>
        </p:nvSpPr>
        <p:spPr>
          <a:xfrm>
            <a:off x="414554" y="4794884"/>
            <a:ext cx="5339751" cy="1028700"/>
          </a:xfrm>
          <a:prstGeom prst="frame">
            <a:avLst>
              <a:gd name="adj1" fmla="val 805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Quadro 14">
            <a:extLst>
              <a:ext uri="{FF2B5EF4-FFF2-40B4-BE49-F238E27FC236}">
                <a16:creationId xmlns:a16="http://schemas.microsoft.com/office/drawing/2014/main" id="{ACD38DD8-2D12-2F43-E2DC-38C6F61F6C2E}"/>
              </a:ext>
            </a:extLst>
          </p:cNvPr>
          <p:cNvSpPr/>
          <p:nvPr/>
        </p:nvSpPr>
        <p:spPr>
          <a:xfrm>
            <a:off x="5785449" y="2943224"/>
            <a:ext cx="5991997" cy="1760222"/>
          </a:xfrm>
          <a:prstGeom prst="frame">
            <a:avLst>
              <a:gd name="adj1" fmla="val 610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206C64E-C317-58BE-B902-2C8E58EDE4A8}"/>
              </a:ext>
            </a:extLst>
          </p:cNvPr>
          <p:cNvSpPr txBox="1"/>
          <p:nvPr/>
        </p:nvSpPr>
        <p:spPr>
          <a:xfrm>
            <a:off x="7754086" y="6183630"/>
            <a:ext cx="4023360" cy="37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Arq</a:t>
            </a:r>
            <a:r>
              <a:rPr lang="pt-BR" dirty="0"/>
              <a:t> Asma </a:t>
            </a:r>
            <a:r>
              <a:rPr lang="pt-BR" dirty="0" err="1"/>
              <a:t>Alerg</a:t>
            </a:r>
            <a:r>
              <a:rPr lang="pt-BR" dirty="0"/>
              <a:t> </a:t>
            </a:r>
            <a:r>
              <a:rPr lang="pt-BR" dirty="0" err="1"/>
              <a:t>Imunol</a:t>
            </a:r>
            <a:r>
              <a:rPr lang="pt-BR" dirty="0"/>
              <a:t>. 2025;9(1):5-96</a:t>
            </a:r>
          </a:p>
        </p:txBody>
      </p:sp>
    </p:spTree>
    <p:extLst>
      <p:ext uri="{BB962C8B-B14F-4D97-AF65-F5344CB8AC3E}">
        <p14:creationId xmlns:p14="http://schemas.microsoft.com/office/powerpoint/2010/main" val="2162082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Vacina Tríplice Viral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3282DA-8280-4C3C-9838-670BFA0F1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7075"/>
            <a:ext cx="10515600" cy="4351338"/>
          </a:xfrm>
        </p:spPr>
        <p:txBody>
          <a:bodyPr/>
          <a:lstStyle/>
          <a:p>
            <a:r>
              <a:rPr lang="pt-BR" b="1" dirty="0"/>
              <a:t>2014</a:t>
            </a:r>
            <a:r>
              <a:rPr lang="pt-BR" dirty="0"/>
              <a:t> crianças com </a:t>
            </a:r>
            <a:r>
              <a:rPr lang="pt-BR" b="1" dirty="0">
                <a:solidFill>
                  <a:schemeClr val="accent1"/>
                </a:solidFill>
              </a:rPr>
              <a:t>APLV</a:t>
            </a:r>
          </a:p>
          <a:p>
            <a:r>
              <a:rPr lang="pt-BR" dirty="0"/>
              <a:t>Casos anafilaxia após </a:t>
            </a:r>
            <a:r>
              <a:rPr lang="pt-BR" b="1" dirty="0"/>
              <a:t>SCR</a:t>
            </a:r>
            <a:r>
              <a:rPr lang="pt-BR" dirty="0"/>
              <a:t> (</a:t>
            </a:r>
            <a:r>
              <a:rPr lang="pt-BR" dirty="0" err="1"/>
              <a:t>Lab</a:t>
            </a:r>
            <a:r>
              <a:rPr lang="pt-BR" dirty="0"/>
              <a:t> </a:t>
            </a:r>
            <a:r>
              <a:rPr lang="pt-BR" dirty="0" err="1"/>
              <a:t>Serum</a:t>
            </a:r>
            <a:r>
              <a:rPr lang="pt-BR" dirty="0"/>
              <a:t> </a:t>
            </a:r>
            <a:r>
              <a:rPr lang="pt-BR" dirty="0" err="1"/>
              <a:t>Institute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India</a:t>
            </a:r>
            <a:r>
              <a:rPr lang="pt-BR" dirty="0"/>
              <a:t>)</a:t>
            </a:r>
          </a:p>
          <a:p>
            <a:r>
              <a:rPr lang="pt-BR" dirty="0" err="1"/>
              <a:t>Hidrolizados</a:t>
            </a:r>
            <a:r>
              <a:rPr lang="pt-BR" dirty="0"/>
              <a:t> proteínas LV composição</a:t>
            </a:r>
          </a:p>
          <a:p>
            <a:r>
              <a:rPr lang="pt-BR" b="1" dirty="0">
                <a:solidFill>
                  <a:schemeClr val="accent1"/>
                </a:solidFill>
              </a:rPr>
              <a:t>Crianças com APLV e anafilaxia </a:t>
            </a:r>
            <a:r>
              <a:rPr lang="pt-BR" dirty="0"/>
              <a:t>não devem receber vacinas que contém proteínas hidrolisadas de LV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D2FF6AF-6CBF-4B73-A621-60EEC8F939FE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BCA09DDF-8BA9-446D-B601-A3C204B6B45E}"/>
              </a:ext>
            </a:extLst>
          </p:cNvPr>
          <p:cNvSpPr txBox="1"/>
          <p:nvPr/>
        </p:nvSpPr>
        <p:spPr>
          <a:xfrm>
            <a:off x="5157627" y="6492875"/>
            <a:ext cx="7200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effectLst/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SIEAPV/SIPNI/DATASUSMG/</a:t>
            </a:r>
            <a:r>
              <a:rPr lang="pt-BR" sz="1400" dirty="0" err="1">
                <a:effectLst/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MS.Dados</a:t>
            </a:r>
            <a:r>
              <a:rPr lang="pt-BR" sz="1400" dirty="0">
                <a:effectLst/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em 19/11/14. Ministério da Saúde 2015</a:t>
            </a:r>
            <a:endParaRPr lang="pt-BR" sz="1400" dirty="0">
              <a:effectLst/>
              <a:latin typeface="Corbel" panose="020B0503020204020204" pitchFamily="34" charset="0"/>
              <a:ea typeface="Corbel" panose="020B0503020204020204" pitchFamily="34" charset="0"/>
              <a:cs typeface="Tahoma" panose="020B060403050404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8462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Vacina Tríplice Viral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3282DA-8280-4C3C-9838-670BFA0F1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119" y="2141537"/>
            <a:ext cx="10515600" cy="4351338"/>
          </a:xfrm>
        </p:spPr>
        <p:txBody>
          <a:bodyPr/>
          <a:lstStyle/>
          <a:p>
            <a:r>
              <a:rPr lang="pt-BR" dirty="0"/>
              <a:t>Alergias alimentares não IgE mediadas (</a:t>
            </a:r>
            <a:r>
              <a:rPr lang="pt-BR" dirty="0" err="1"/>
              <a:t>ex</a:t>
            </a:r>
            <a:r>
              <a:rPr lang="pt-BR" dirty="0"/>
              <a:t>: FPIES, </a:t>
            </a:r>
            <a:r>
              <a:rPr lang="pt-BR" dirty="0" err="1"/>
              <a:t>EoE</a:t>
            </a:r>
            <a:r>
              <a:rPr lang="pt-BR" dirty="0"/>
              <a:t>)</a:t>
            </a:r>
          </a:p>
          <a:p>
            <a:r>
              <a:rPr lang="pt-BR" dirty="0"/>
              <a:t>Intolerância a lactose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D2FF6AF-6CBF-4B73-A621-60EEC8F939FE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BCA09DDF-8BA9-446D-B601-A3C204B6B45E}"/>
              </a:ext>
            </a:extLst>
          </p:cNvPr>
          <p:cNvSpPr txBox="1"/>
          <p:nvPr/>
        </p:nvSpPr>
        <p:spPr>
          <a:xfrm>
            <a:off x="5157627" y="6492875"/>
            <a:ext cx="7200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effectLst/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SIEAPV/SIPNI/DATASUSMG/</a:t>
            </a:r>
            <a:r>
              <a:rPr lang="pt-BR" sz="1400" dirty="0" err="1">
                <a:effectLst/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MS.Dados</a:t>
            </a:r>
            <a:r>
              <a:rPr lang="pt-BR" sz="1400" dirty="0">
                <a:effectLst/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em 19/11/14. Ministério da Saúde 2015</a:t>
            </a:r>
            <a:endParaRPr lang="pt-BR" sz="1400" dirty="0">
              <a:effectLst/>
              <a:latin typeface="Corbel" panose="020B0503020204020204" pitchFamily="34" charset="0"/>
              <a:ea typeface="Corbel" panose="020B0503020204020204" pitchFamily="34" charset="0"/>
              <a:cs typeface="Tahoma" panose="020B0604030504040204" pitchFamily="34" charset="0"/>
            </a:endParaRPr>
          </a:p>
          <a:p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ED21E52-3C44-4571-94A4-EA913F525D5C}"/>
              </a:ext>
            </a:extLst>
          </p:cNvPr>
          <p:cNvSpPr/>
          <p:nvPr/>
        </p:nvSpPr>
        <p:spPr>
          <a:xfrm>
            <a:off x="3075397" y="3880200"/>
            <a:ext cx="6185043" cy="11438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/>
                <a:latin typeface="Arial" panose="020B0604020202020204" pitchFamily="34" charset="0"/>
                <a:ea typeface="Corbel" panose="020B0503020204020204" pitchFamily="34" charset="0"/>
              </a:rPr>
              <a:t>NÃO SÃO CONTRAINDICAÇÃO PARA VACINAÇÃO!</a:t>
            </a:r>
            <a:endParaRPr lang="pt-BR" sz="2400" b="1" dirty="0"/>
          </a:p>
        </p:txBody>
      </p:sp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19BE3F86-DBFB-482A-AFD5-7E6D629A9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343" y="3111894"/>
            <a:ext cx="2458578" cy="153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APLV e Vacinas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3282DA-8280-4C3C-9838-670BFA0F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Caseína: </a:t>
            </a:r>
            <a:r>
              <a:rPr lang="pt-BR" dirty="0"/>
              <a:t>meio de cultivo</a:t>
            </a:r>
          </a:p>
          <a:p>
            <a:r>
              <a:rPr lang="pt-BR" b="1" dirty="0"/>
              <a:t>Quantidades muito pequenas: </a:t>
            </a:r>
            <a:r>
              <a:rPr lang="pt-BR" dirty="0" err="1"/>
              <a:t>diptheria</a:t>
            </a:r>
            <a:r>
              <a:rPr lang="pt-BR" dirty="0"/>
              <a:t>, tétano e </a:t>
            </a:r>
            <a:r>
              <a:rPr lang="pt-BR" dirty="0" err="1"/>
              <a:t>pertussis</a:t>
            </a:r>
            <a:r>
              <a:rPr lang="pt-BR" dirty="0"/>
              <a:t> (DTP)</a:t>
            </a:r>
          </a:p>
          <a:p>
            <a:r>
              <a:rPr lang="pt-BR" dirty="0"/>
              <a:t>Raro: </a:t>
            </a:r>
            <a:r>
              <a:rPr lang="pt-BR" b="1" dirty="0">
                <a:solidFill>
                  <a:srgbClr val="FF0000"/>
                </a:solidFill>
              </a:rPr>
              <a:t>manter vacinação padrão</a:t>
            </a:r>
          </a:p>
          <a:p>
            <a:r>
              <a:rPr lang="pt-BR" dirty="0"/>
              <a:t>Relatos de anafilaxia em crianças com diagnóstico de alergia </a:t>
            </a:r>
            <a:r>
              <a:rPr lang="pt-BR" b="1" dirty="0">
                <a:solidFill>
                  <a:schemeClr val="accent1"/>
                </a:solidFill>
              </a:rPr>
              <a:t>GRAVE</a:t>
            </a:r>
            <a:r>
              <a:rPr lang="pt-BR" dirty="0"/>
              <a:t> ao LV: precaução</a:t>
            </a:r>
          </a:p>
          <a:p>
            <a:endParaRPr lang="pt-BR" dirty="0"/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D2FF6AF-6CBF-4B73-A621-60EEC8F939FE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D926F109-0259-4773-8E41-3ADDAE301ABE}"/>
              </a:ext>
            </a:extLst>
          </p:cNvPr>
          <p:cNvSpPr txBox="1"/>
          <p:nvPr/>
        </p:nvSpPr>
        <p:spPr>
          <a:xfrm>
            <a:off x="2024009" y="6342330"/>
            <a:ext cx="1034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>
                <a:effectLst/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Anaphylaxis</a:t>
            </a:r>
            <a:r>
              <a:rPr lang="pt-BR" sz="1400" dirty="0">
                <a:effectLst/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effectLst/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to</a:t>
            </a:r>
            <a:r>
              <a:rPr lang="pt-BR" sz="1400" dirty="0">
                <a:effectLst/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effectLst/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diphtheria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,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tetanus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and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pertussis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vacines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among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children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with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cow’s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milk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allergy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. J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Allergy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Clin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Immunol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2011</a:t>
            </a:r>
            <a:endParaRPr lang="pt-BR" sz="1400" dirty="0">
              <a:effectLst/>
              <a:latin typeface="Corbel" panose="020B0503020204020204" pitchFamily="34" charset="0"/>
              <a:ea typeface="Corbel" panose="020B0503020204020204" pitchFamily="34" charset="0"/>
              <a:cs typeface="Tahoma" panose="020B060403050404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14049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Vacina rotavírus e APLV?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3282DA-8280-4C3C-9838-670BFA0F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Não há evidência científica do desenvolvimento de APLV após administração da vacina</a:t>
            </a:r>
          </a:p>
          <a:p>
            <a:r>
              <a:rPr lang="pt-BR" dirty="0"/>
              <a:t>Não contém proteína do leite de vaca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D2FF6AF-6CBF-4B73-A621-60EEC8F939FE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B84BC275-0182-45DC-93CA-FF261D4C1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389" y="3911689"/>
            <a:ext cx="2458578" cy="153661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C024E69-E344-4C14-9831-C9CA19F86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63" t="24652" r="14466" b="27730"/>
          <a:stretch/>
        </p:blipFill>
        <p:spPr>
          <a:xfrm>
            <a:off x="1160980" y="3429000"/>
            <a:ext cx="6092576" cy="326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4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Vacinas COVID-19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D2FF6AF-6CBF-4B73-A621-60EEC8F939FE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D10B07F-0E33-46EB-85D6-61008FF46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34" t="9630" r="22834" b="81992"/>
          <a:stretch/>
        </p:blipFill>
        <p:spPr>
          <a:xfrm>
            <a:off x="1914213" y="1690688"/>
            <a:ext cx="8507412" cy="67002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5948B68-900F-4DE5-86B0-6BEA4DB584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34" t="31068" r="22834" b="16862"/>
          <a:stretch/>
        </p:blipFill>
        <p:spPr>
          <a:xfrm>
            <a:off x="1914213" y="2454276"/>
            <a:ext cx="8507412" cy="4164423"/>
          </a:xfrm>
          <a:prstGeom prst="rect">
            <a:avLst/>
          </a:prstGeom>
        </p:spPr>
      </p:pic>
      <p:sp>
        <p:nvSpPr>
          <p:cNvPr id="9" name="Círculo: Vazio 8">
            <a:extLst>
              <a:ext uri="{FF2B5EF4-FFF2-40B4-BE49-F238E27FC236}">
                <a16:creationId xmlns:a16="http://schemas.microsoft.com/office/drawing/2014/main" id="{F616386D-8CD5-4EE0-B5C9-50A2E7B1955E}"/>
              </a:ext>
            </a:extLst>
          </p:cNvPr>
          <p:cNvSpPr/>
          <p:nvPr/>
        </p:nvSpPr>
        <p:spPr>
          <a:xfrm>
            <a:off x="3287731" y="2306685"/>
            <a:ext cx="4767208" cy="670020"/>
          </a:xfrm>
          <a:prstGeom prst="donut">
            <a:avLst>
              <a:gd name="adj" fmla="val 787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96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Reações Adversas Vacinais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3282DA-8280-4C3C-9838-670BFA0F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Eventos raros (&lt;1%)</a:t>
            </a:r>
          </a:p>
          <a:p>
            <a:r>
              <a:rPr lang="pt-BR" dirty="0"/>
              <a:t>&gt; 90% eventos não graves</a:t>
            </a:r>
          </a:p>
          <a:p>
            <a:r>
              <a:rPr lang="pt-BR" dirty="0">
                <a:ea typeface="Calibri" panose="020F0502020204030204" pitchFamily="34" charset="0"/>
              </a:rPr>
              <a:t>85% descartadas após avaliação especializada</a:t>
            </a:r>
          </a:p>
          <a:p>
            <a:r>
              <a:rPr lang="pt-BR" dirty="0">
                <a:ea typeface="Calibri" panose="020F0502020204030204" pitchFamily="34" charset="0"/>
              </a:rPr>
              <a:t>Anafilaxia: evento raro (0,3 a 2,1/milhão doses)</a:t>
            </a:r>
          </a:p>
          <a:p>
            <a:endParaRPr lang="pt-BR" dirty="0"/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D2FF6AF-6CBF-4B73-A621-60EEC8F939FE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93445121-FF20-42BA-A797-40FA7F0FA857}"/>
              </a:ext>
            </a:extLst>
          </p:cNvPr>
          <p:cNvSpPr/>
          <p:nvPr/>
        </p:nvSpPr>
        <p:spPr>
          <a:xfrm>
            <a:off x="3059986" y="4241854"/>
            <a:ext cx="6072027" cy="20700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sua</a:t>
            </a:r>
            <a:r>
              <a:rPr lang="en-US" sz="2400" dirty="0"/>
              <a:t> </a:t>
            </a:r>
            <a:r>
              <a:rPr lang="en-US" sz="2400" dirty="0" err="1"/>
              <a:t>grande</a:t>
            </a:r>
            <a:r>
              <a:rPr lang="en-US" sz="2400" dirty="0"/>
              <a:t> </a:t>
            </a:r>
            <a:r>
              <a:rPr lang="en-US" sz="2400" dirty="0" err="1"/>
              <a:t>maioria</a:t>
            </a:r>
            <a:r>
              <a:rPr lang="en-US" sz="2400" dirty="0"/>
              <a:t> </a:t>
            </a:r>
            <a:r>
              <a:rPr lang="en-US" sz="2400" b="1" dirty="0" err="1"/>
              <a:t>direcionadas</a:t>
            </a:r>
            <a:r>
              <a:rPr lang="en-US" sz="2400" b="1" dirty="0"/>
              <a:t> </a:t>
            </a:r>
            <a:r>
              <a:rPr lang="en-US" sz="2400" b="1" dirty="0" err="1"/>
              <a:t>ao</a:t>
            </a:r>
            <a:r>
              <a:rPr lang="en-US" sz="2400" b="1" dirty="0"/>
              <a:t> </a:t>
            </a:r>
            <a:r>
              <a:rPr lang="en-US" sz="2400" b="1" dirty="0" err="1"/>
              <a:t>aditivos</a:t>
            </a:r>
            <a:r>
              <a:rPr lang="en-US" sz="2400" b="1" dirty="0"/>
              <a:t> </a:t>
            </a:r>
            <a:r>
              <a:rPr lang="en-US" sz="2400" b="1" dirty="0" err="1"/>
              <a:t>vacinais</a:t>
            </a:r>
            <a:r>
              <a:rPr lang="en-US" sz="2400" b="1" dirty="0"/>
              <a:t>. </a:t>
            </a:r>
          </a:p>
          <a:p>
            <a:pPr algn="ctr"/>
            <a:r>
              <a:rPr lang="en-US" sz="2400" b="1" dirty="0" err="1"/>
              <a:t>Conhecimento</a:t>
            </a:r>
            <a:r>
              <a:rPr lang="en-US" sz="2400" b="1" dirty="0"/>
              <a:t> </a:t>
            </a:r>
            <a:r>
              <a:rPr lang="en-US" sz="2400" dirty="0"/>
              <a:t>de </a:t>
            </a:r>
            <a:r>
              <a:rPr lang="en-US" sz="2400" dirty="0" err="1"/>
              <a:t>todos</a:t>
            </a:r>
            <a:r>
              <a:rPr lang="en-US" sz="2400" dirty="0"/>
              <a:t>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seus</a:t>
            </a:r>
            <a:r>
              <a:rPr lang="en-US" sz="2400" dirty="0"/>
              <a:t> </a:t>
            </a:r>
            <a:r>
              <a:rPr lang="en-US" sz="2400" b="1" dirty="0" err="1"/>
              <a:t>componentes</a:t>
            </a:r>
            <a:r>
              <a:rPr lang="en-US" sz="2400" b="1" dirty="0"/>
              <a:t> </a:t>
            </a:r>
            <a:r>
              <a:rPr lang="en-US" sz="2400" dirty="0"/>
              <a:t>é </a:t>
            </a:r>
            <a:r>
              <a:rPr lang="en-US" sz="2400" dirty="0" err="1"/>
              <a:t>importante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se </a:t>
            </a:r>
            <a:r>
              <a:rPr lang="en-US" sz="2400" b="1" dirty="0" err="1"/>
              <a:t>vacinar</a:t>
            </a:r>
            <a:r>
              <a:rPr lang="en-US" sz="2400" b="1" dirty="0"/>
              <a:t> um </a:t>
            </a:r>
            <a:r>
              <a:rPr lang="en-US" sz="2400" b="1" dirty="0" err="1"/>
              <a:t>indivíduo</a:t>
            </a:r>
            <a:r>
              <a:rPr lang="en-US" sz="2400" b="1" dirty="0"/>
              <a:t> </a:t>
            </a:r>
            <a:r>
              <a:rPr lang="en-US" sz="2400" b="1" dirty="0" err="1"/>
              <a:t>alérgico</a:t>
            </a:r>
            <a:r>
              <a:rPr lang="en-US" sz="2400" b="1" dirty="0"/>
              <a:t>!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DD7D62C-FE0C-43E7-BF9C-9E48A5DA4AED}"/>
              </a:ext>
            </a:extLst>
          </p:cNvPr>
          <p:cNvSpPr txBox="1"/>
          <p:nvPr/>
        </p:nvSpPr>
        <p:spPr>
          <a:xfrm>
            <a:off x="6048375" y="6492875"/>
            <a:ext cx="96588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dirty="0" err="1"/>
              <a:t>Nilsson</a:t>
            </a:r>
            <a:r>
              <a:rPr lang="pt-BR" sz="1400" dirty="0"/>
              <a:t> 2017. </a:t>
            </a:r>
            <a:r>
              <a:rPr lang="pt-BR" sz="1400" dirty="0" err="1"/>
              <a:t>Pediatric</a:t>
            </a:r>
            <a:r>
              <a:rPr lang="pt-BR" sz="1400" dirty="0"/>
              <a:t> </a:t>
            </a:r>
            <a:r>
              <a:rPr lang="pt-BR" sz="1400" dirty="0" err="1"/>
              <a:t>Allergy</a:t>
            </a:r>
            <a:r>
              <a:rPr lang="pt-BR" sz="1400" dirty="0"/>
              <a:t> </a:t>
            </a:r>
            <a:r>
              <a:rPr lang="pt-BR" sz="1400" dirty="0" err="1"/>
              <a:t>Immunol</a:t>
            </a:r>
            <a:r>
              <a:rPr lang="pt-BR" sz="1400" dirty="0"/>
              <a:t>. /</a:t>
            </a:r>
            <a:r>
              <a:rPr lang="pt-BR" sz="1400" dirty="0" err="1"/>
              <a:t>Kelso</a:t>
            </a:r>
            <a:r>
              <a:rPr lang="pt-BR" sz="1400" dirty="0"/>
              <a:t> 2012.J </a:t>
            </a:r>
            <a:r>
              <a:rPr lang="pt-BR" sz="1400" dirty="0" err="1"/>
              <a:t>Allergy</a:t>
            </a:r>
            <a:r>
              <a:rPr lang="pt-BR" sz="1400" dirty="0"/>
              <a:t> </a:t>
            </a:r>
            <a:r>
              <a:rPr lang="pt-BR" sz="1400" dirty="0" err="1"/>
              <a:t>Clin</a:t>
            </a:r>
            <a:r>
              <a:rPr lang="pt-BR" sz="1400" dirty="0"/>
              <a:t> </a:t>
            </a:r>
            <a:r>
              <a:rPr lang="pt-BR" sz="1400" dirty="0" err="1"/>
              <a:t>Immunol</a:t>
            </a:r>
            <a:r>
              <a:rPr lang="pt-BR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899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Vacinas COVID-19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3282DA-8280-4C3C-9838-670BFA0F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Reações alérgicas graves (?)</a:t>
            </a:r>
          </a:p>
          <a:p>
            <a:r>
              <a:rPr lang="pt-BR" b="1" dirty="0"/>
              <a:t>Vacinas de </a:t>
            </a:r>
            <a:r>
              <a:rPr lang="pt-BR" b="1" dirty="0">
                <a:solidFill>
                  <a:schemeClr val="accent1"/>
                </a:solidFill>
              </a:rPr>
              <a:t>RNA mensageiro: </a:t>
            </a:r>
            <a:r>
              <a:rPr lang="pt-BR" dirty="0"/>
              <a:t>Pfizer BioNTech e moderna</a:t>
            </a:r>
          </a:p>
          <a:p>
            <a:r>
              <a:rPr lang="pt-BR" dirty="0"/>
              <a:t>Anafilaxia: 2,5 a 4,7 eventos/milhão doses</a:t>
            </a:r>
          </a:p>
          <a:p>
            <a:r>
              <a:rPr lang="pt-BR" dirty="0"/>
              <a:t>Maioria descartada: resposta relacionada ao estresse?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D2FF6AF-6CBF-4B73-A621-60EEC8F939FE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4A4899C1-7297-427E-8DF6-BB6E997A47AF}"/>
              </a:ext>
            </a:extLst>
          </p:cNvPr>
          <p:cNvSpPr txBox="1"/>
          <p:nvPr/>
        </p:nvSpPr>
        <p:spPr>
          <a:xfrm>
            <a:off x="6048375" y="6311900"/>
            <a:ext cx="1034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MMWR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Morb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Mortal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Wkly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Rep.2021;70 (2):46.Epub 2021 Jan 15</a:t>
            </a:r>
            <a:endParaRPr lang="pt-BR" sz="1400" dirty="0">
              <a:effectLst/>
              <a:latin typeface="Corbel" panose="020B0503020204020204" pitchFamily="34" charset="0"/>
              <a:ea typeface="Corbel" panose="020B0503020204020204" pitchFamily="34" charset="0"/>
              <a:cs typeface="Tahoma" panose="020B060403050404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78913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Vacinas COVID-19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D2FF6AF-6CBF-4B73-A621-60EEC8F939FE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4A4899C1-7297-427E-8DF6-BB6E997A47AF}"/>
              </a:ext>
            </a:extLst>
          </p:cNvPr>
          <p:cNvSpPr txBox="1"/>
          <p:nvPr/>
        </p:nvSpPr>
        <p:spPr>
          <a:xfrm>
            <a:off x="6096000" y="6311900"/>
            <a:ext cx="103443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                           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Greenhawt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M, J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Allergy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Clin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Immunol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Pract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2021</a:t>
            </a:r>
            <a:b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</a:b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                            Wolfson AR, J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Allergy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Clin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Immunol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Pract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2021</a:t>
            </a:r>
            <a:endParaRPr lang="pt-BR" sz="1400" dirty="0">
              <a:effectLst/>
              <a:latin typeface="Corbel" panose="020B0503020204020204" pitchFamily="34" charset="0"/>
              <a:ea typeface="Corbel" panose="020B0503020204020204" pitchFamily="34" charset="0"/>
              <a:cs typeface="Tahoma" panose="020B0604030504040204" pitchFamily="34" charset="0"/>
            </a:endParaRPr>
          </a:p>
          <a:p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41D5115-8BAF-40B1-B83E-CC371E3A27DB}"/>
              </a:ext>
            </a:extLst>
          </p:cNvPr>
          <p:cNvSpPr/>
          <p:nvPr/>
        </p:nvSpPr>
        <p:spPr>
          <a:xfrm>
            <a:off x="2462373" y="2005833"/>
            <a:ext cx="7397393" cy="182880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O </a:t>
            </a:r>
            <a:r>
              <a:rPr lang="pt-BR" sz="2400" b="1" dirty="0"/>
              <a:t>mecanismo </a:t>
            </a:r>
            <a:r>
              <a:rPr lang="pt-BR" sz="2400" dirty="0"/>
              <a:t>da aparente reação alérgica/anafilática às vacinas da COVID-19 ainda </a:t>
            </a:r>
            <a:r>
              <a:rPr lang="pt-BR" sz="2400" b="1" dirty="0"/>
              <a:t>não foi determinado</a:t>
            </a:r>
            <a:r>
              <a:rPr lang="pt-BR" sz="2400" dirty="0"/>
              <a:t>, e qualquer </a:t>
            </a:r>
            <a:r>
              <a:rPr lang="pt-BR" sz="2400" b="1" dirty="0">
                <a:solidFill>
                  <a:srgbClr val="FF0000"/>
                </a:solidFill>
              </a:rPr>
              <a:t>alérgeno potencialmente causador </a:t>
            </a:r>
            <a:r>
              <a:rPr lang="pt-BR" sz="2400" dirty="0"/>
              <a:t>da reação </a:t>
            </a:r>
            <a:r>
              <a:rPr lang="pt-BR" sz="2400" b="1" dirty="0"/>
              <a:t>ainda não foi identificado!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108E85C-54A3-42BC-8745-CDCA7A842E62}"/>
              </a:ext>
            </a:extLst>
          </p:cNvPr>
          <p:cNvSpPr/>
          <p:nvPr/>
        </p:nvSpPr>
        <p:spPr>
          <a:xfrm>
            <a:off x="3030877" y="4149778"/>
            <a:ext cx="6328879" cy="160612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Vacinas de RNAm </a:t>
            </a:r>
            <a:r>
              <a:rPr lang="pt-BR" sz="2400" dirty="0"/>
              <a:t>contêm </a:t>
            </a:r>
            <a:r>
              <a:rPr lang="pt-BR" sz="2400" b="1" dirty="0">
                <a:solidFill>
                  <a:srgbClr val="FF0000"/>
                </a:solidFill>
              </a:rPr>
              <a:t>PEG</a:t>
            </a:r>
            <a:r>
              <a:rPr lang="pt-BR" sz="2400" dirty="0"/>
              <a:t> raramente implicado em reações!</a:t>
            </a:r>
          </a:p>
          <a:p>
            <a:pPr algn="ctr"/>
            <a:r>
              <a:rPr lang="pt-BR" sz="2400" b="1" dirty="0"/>
              <a:t>Vacinas vetores virais </a:t>
            </a:r>
            <a:r>
              <a:rPr lang="pt-BR" sz="2400" dirty="0"/>
              <a:t>contêm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polissorbato</a:t>
            </a:r>
            <a:r>
              <a:rPr lang="pt-BR" sz="2400" dirty="0"/>
              <a:t> (estruturalmente relacionado ao PEG)</a:t>
            </a:r>
          </a:p>
        </p:txBody>
      </p:sp>
    </p:spTree>
    <p:extLst>
      <p:ext uri="{BB962C8B-B14F-4D97-AF65-F5344CB8AC3E}">
        <p14:creationId xmlns:p14="http://schemas.microsoft.com/office/powerpoint/2010/main" val="33996094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Papel Incerto PEG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3282DA-8280-4C3C-9838-670BFA0F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Nenhuma outra vacina contém PEG!</a:t>
            </a:r>
          </a:p>
          <a:p>
            <a:r>
              <a:rPr lang="pt-BR" dirty="0"/>
              <a:t>Vacinas RNAm: concentrações baixas (2.000)</a:t>
            </a:r>
          </a:p>
          <a:p>
            <a:r>
              <a:rPr lang="pt-BR" dirty="0"/>
              <a:t>Medicamentos, preparos </a:t>
            </a:r>
            <a:r>
              <a:rPr lang="pt-BR" dirty="0" err="1"/>
              <a:t>colônicos</a:t>
            </a:r>
            <a:r>
              <a:rPr lang="pt-BR" dirty="0"/>
              <a:t>, laxativos: concentrações mais elevadas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D2FF6AF-6CBF-4B73-A621-60EEC8F939FE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3BCD1B62-7C5B-452B-904A-D42DAE3D0BCA}"/>
              </a:ext>
            </a:extLst>
          </p:cNvPr>
          <p:cNvSpPr txBox="1"/>
          <p:nvPr/>
        </p:nvSpPr>
        <p:spPr>
          <a:xfrm>
            <a:off x="6048375" y="6057781"/>
            <a:ext cx="103443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</a:b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                           Stone CA Jr, J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Allergy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Clin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Immunol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Pract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2019</a:t>
            </a:r>
            <a:endParaRPr lang="pt-BR" sz="1400" dirty="0">
              <a:effectLst/>
              <a:latin typeface="Corbel" panose="020B0503020204020204" pitchFamily="34" charset="0"/>
              <a:ea typeface="Corbel" panose="020B0503020204020204" pitchFamily="34" charset="0"/>
              <a:cs typeface="Tahoma" panose="020B060403050404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45112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Papel Incerto PEG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D2FF6AF-6CBF-4B73-A621-60EEC8F939FE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3BCD1B62-7C5B-452B-904A-D42DAE3D0BCA}"/>
              </a:ext>
            </a:extLst>
          </p:cNvPr>
          <p:cNvSpPr txBox="1"/>
          <p:nvPr/>
        </p:nvSpPr>
        <p:spPr>
          <a:xfrm>
            <a:off x="7303017" y="6092765"/>
            <a:ext cx="103443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</a:b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                          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Kelso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JM,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Clin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Exp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Allergy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2021</a:t>
            </a:r>
            <a:endParaRPr lang="pt-BR" sz="1400" dirty="0">
              <a:effectLst/>
              <a:latin typeface="Corbel" panose="020B0503020204020204" pitchFamily="34" charset="0"/>
              <a:ea typeface="Corbel" panose="020B0503020204020204" pitchFamily="34" charset="0"/>
              <a:cs typeface="Tahoma" panose="020B0604030504040204" pitchFamily="34" charset="0"/>
            </a:endParaRPr>
          </a:p>
          <a:p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224932D-D704-46A6-ABDF-EB63B2F82306}"/>
              </a:ext>
            </a:extLst>
          </p:cNvPr>
          <p:cNvSpPr/>
          <p:nvPr/>
        </p:nvSpPr>
        <p:spPr>
          <a:xfrm>
            <a:off x="2462373" y="2005833"/>
            <a:ext cx="7397393" cy="182880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Apenas 01 (um) caso de anafilaxia vacinal </a:t>
            </a:r>
            <a:r>
              <a:rPr lang="pt-BR" sz="2400" dirty="0"/>
              <a:t>foi 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possivelmente relacionado ao PEG</a:t>
            </a:r>
            <a:r>
              <a:rPr lang="pt-BR" sz="2400" dirty="0"/>
              <a:t>. Paciente com histórico de reação anafilática a medicamento oral e reação </a:t>
            </a:r>
            <a:r>
              <a:rPr lang="pt-BR" sz="2400" dirty="0" err="1"/>
              <a:t>urticariforme</a:t>
            </a:r>
            <a:r>
              <a:rPr lang="pt-BR" sz="2400" dirty="0"/>
              <a:t> a produtos de higiene pessoal com PEG.</a:t>
            </a:r>
            <a:endParaRPr lang="pt-BR" sz="2400" b="1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BB24E96-B4C9-4417-B790-D23C8576D161}"/>
              </a:ext>
            </a:extLst>
          </p:cNvPr>
          <p:cNvSpPr/>
          <p:nvPr/>
        </p:nvSpPr>
        <p:spPr>
          <a:xfrm>
            <a:off x="3030877" y="4149778"/>
            <a:ext cx="6328879" cy="160612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Reação anafilática após receber a vacina Pfizer. </a:t>
            </a:r>
            <a:r>
              <a:rPr lang="pt-BR" sz="2400" b="1" dirty="0"/>
              <a:t>Teste cutâneo com PEG 4.000 </a:t>
            </a:r>
            <a:r>
              <a:rPr lang="pt-BR" sz="2400" dirty="0"/>
              <a:t>(concentração 1%) foi </a:t>
            </a:r>
            <a:r>
              <a:rPr lang="pt-BR" sz="2400" b="1" dirty="0">
                <a:solidFill>
                  <a:srgbClr val="FF0000"/>
                </a:solidFill>
              </a:rPr>
              <a:t>positivo e provocou anafilaxia</a:t>
            </a:r>
            <a:r>
              <a:rPr lang="pt-BR" sz="2400" dirty="0"/>
              <a:t>. O </a:t>
            </a:r>
            <a:r>
              <a:rPr lang="pt-BR" sz="2400" dirty="0" err="1"/>
              <a:t>prick</a:t>
            </a:r>
            <a:r>
              <a:rPr lang="pt-BR" sz="2400" dirty="0"/>
              <a:t> vacinal foi negativo!</a:t>
            </a:r>
          </a:p>
        </p:txBody>
      </p:sp>
    </p:spTree>
    <p:extLst>
      <p:ext uri="{BB962C8B-B14F-4D97-AF65-F5344CB8AC3E}">
        <p14:creationId xmlns:p14="http://schemas.microsoft.com/office/powerpoint/2010/main" val="1691872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Vacinas COVID-19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D2FF6AF-6CBF-4B73-A621-60EEC8F939FE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908797AA-2A1D-4C7D-8AF9-CD287409FD64}"/>
              </a:ext>
            </a:extLst>
          </p:cNvPr>
          <p:cNvSpPr/>
          <p:nvPr/>
        </p:nvSpPr>
        <p:spPr>
          <a:xfrm>
            <a:off x="2462373" y="2005833"/>
            <a:ext cx="7397393" cy="240178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Histórico de anafilaxia a outras substância </a:t>
            </a:r>
            <a:r>
              <a:rPr lang="pt-BR" sz="2400" dirty="0"/>
              <a:t>(</a:t>
            </a:r>
            <a:r>
              <a:rPr lang="pt-BR" sz="2400" dirty="0" err="1"/>
              <a:t>ex</a:t>
            </a:r>
            <a:r>
              <a:rPr lang="pt-BR" sz="2400" dirty="0"/>
              <a:t>: alimentos, medicamentos, picada de insetos) </a:t>
            </a:r>
            <a:r>
              <a:rPr lang="pt-BR" sz="2400" b="1" dirty="0">
                <a:solidFill>
                  <a:srgbClr val="FF0000"/>
                </a:solidFill>
              </a:rPr>
              <a:t>NÃO</a:t>
            </a:r>
            <a:r>
              <a:rPr lang="pt-BR" sz="2400" dirty="0"/>
              <a:t> é considerado uma </a:t>
            </a:r>
            <a:r>
              <a:rPr lang="pt-BR" sz="2400" b="1" dirty="0"/>
              <a:t>contraindicação</a:t>
            </a:r>
            <a:r>
              <a:rPr lang="pt-BR" sz="2400" dirty="0"/>
              <a:t> à vacinação contra a COVID-19 (CDC). Recomenda-se que esses indivíduos permaneçam em </a:t>
            </a:r>
            <a:r>
              <a:rPr lang="pt-BR" sz="2400" b="1" dirty="0"/>
              <a:t>observação 30 min</a:t>
            </a:r>
            <a:r>
              <a:rPr lang="pt-BR" sz="2400" dirty="0"/>
              <a:t> após a vacinação (habitual 15 min)</a:t>
            </a: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13810313-9A1D-467A-AB74-0DAE63854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57" y="4458592"/>
            <a:ext cx="2386697" cy="149168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0EB2188-F3CA-49E9-A807-F4BC586BF00E}"/>
              </a:ext>
            </a:extLst>
          </p:cNvPr>
          <p:cNvSpPr txBox="1"/>
          <p:nvPr/>
        </p:nvSpPr>
        <p:spPr>
          <a:xfrm>
            <a:off x="7579105" y="6138798"/>
            <a:ext cx="1034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</a:b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Greenhawt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M, J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Allergy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Clin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Immunol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Pract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2021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5752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latin typeface="+mn-lt"/>
              </a:rPr>
              <a:t>Abordagem Paciente Reações Imediatas Após Vacinas RNAm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3282DA-8280-4C3C-9838-670BFA0F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u="sng" dirty="0"/>
              <a:t>Reações leves:</a:t>
            </a:r>
            <a:r>
              <a:rPr lang="pt-BR" dirty="0"/>
              <a:t> </a:t>
            </a:r>
            <a:endParaRPr lang="pt-BR" b="1" u="sng" dirty="0"/>
          </a:p>
          <a:p>
            <a:r>
              <a:rPr lang="pt-BR" dirty="0"/>
              <a:t>Maioria não requer avaliação especializada ou testes cutâneos</a:t>
            </a:r>
          </a:p>
          <a:p>
            <a:r>
              <a:rPr lang="pt-BR" dirty="0"/>
              <a:t>Maioria tolera segunda dose sem reação</a:t>
            </a:r>
          </a:p>
          <a:p>
            <a:r>
              <a:rPr lang="pt-BR" dirty="0"/>
              <a:t>Vacinação rotina: observação 30 min</a:t>
            </a:r>
          </a:p>
          <a:p>
            <a:r>
              <a:rPr lang="pt-BR" dirty="0"/>
              <a:t>Anti-histamínico não sedante 01 hora antes (impacto não estabelecido)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D2FF6AF-6CBF-4B73-A621-60EEC8F939FE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C85ADB61-AB58-4766-A0FF-D7B466EDD806}"/>
              </a:ext>
            </a:extLst>
          </p:cNvPr>
          <p:cNvSpPr txBox="1"/>
          <p:nvPr/>
        </p:nvSpPr>
        <p:spPr>
          <a:xfrm>
            <a:off x="8397812" y="6311900"/>
            <a:ext cx="10344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Krantz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MS, JAMA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Intern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Med 2021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336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latin typeface="+mn-lt"/>
              </a:rPr>
              <a:t>Abordagem Paciente Reações Imediatas Após Vacinas RNAm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3282DA-8280-4C3C-9838-670BFA0F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u="sng" dirty="0"/>
              <a:t>Reações Moderadas/Graves:</a:t>
            </a:r>
            <a:r>
              <a:rPr lang="pt-BR" dirty="0"/>
              <a:t> </a:t>
            </a:r>
            <a:endParaRPr lang="pt-BR" b="1" u="sng" dirty="0"/>
          </a:p>
          <a:p>
            <a:r>
              <a:rPr lang="pt-BR" dirty="0"/>
              <a:t>Encaminhar para o alergista se possível</a:t>
            </a:r>
          </a:p>
          <a:p>
            <a:r>
              <a:rPr lang="pt-BR" b="1" dirty="0"/>
              <a:t>CDC e WAO: </a:t>
            </a:r>
            <a:r>
              <a:rPr lang="pt-BR" dirty="0"/>
              <a:t>contraindicam a segunda dose e recomendam vacinação com vacina não-RNAm</a:t>
            </a:r>
          </a:p>
          <a:p>
            <a:r>
              <a:rPr lang="pt-BR" b="1" dirty="0" err="1"/>
              <a:t>Prick</a:t>
            </a:r>
            <a:r>
              <a:rPr lang="pt-BR" b="1" dirty="0"/>
              <a:t> teste vacinal negativo: </a:t>
            </a:r>
            <a:r>
              <a:rPr lang="pt-BR" dirty="0"/>
              <a:t>anti-histamínico e 30 min observação</a:t>
            </a:r>
          </a:p>
          <a:p>
            <a:r>
              <a:rPr lang="pt-BR" b="1" dirty="0" err="1"/>
              <a:t>Prick</a:t>
            </a:r>
            <a:r>
              <a:rPr lang="pt-BR" b="1" dirty="0"/>
              <a:t> teste vacinal </a:t>
            </a:r>
            <a:r>
              <a:rPr lang="pt-BR" b="1" dirty="0" err="1"/>
              <a:t>postivo</a:t>
            </a:r>
            <a:r>
              <a:rPr lang="pt-BR" b="1" dirty="0"/>
              <a:t>: </a:t>
            </a:r>
            <a:r>
              <a:rPr lang="pt-BR" dirty="0"/>
              <a:t>dessensibilização?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D2FF6AF-6CBF-4B73-A621-60EEC8F939FE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C85ADB61-AB58-4766-A0FF-D7B466EDD806}"/>
              </a:ext>
            </a:extLst>
          </p:cNvPr>
          <p:cNvSpPr txBox="1"/>
          <p:nvPr/>
        </p:nvSpPr>
        <p:spPr>
          <a:xfrm>
            <a:off x="7019806" y="6158011"/>
            <a:ext cx="10344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World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Allergy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Organ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J. 2021, 14(2): 100517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Epub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2021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45339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A4FC0B0-CEC3-4E20-B7FE-1745C1462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90" t="24569" r="16741" b="7865"/>
          <a:stretch/>
        </p:blipFill>
        <p:spPr>
          <a:xfrm>
            <a:off x="1684962" y="354642"/>
            <a:ext cx="9205645" cy="581476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F0DF940-F899-4A9E-A8BE-CE2671C21339}"/>
              </a:ext>
            </a:extLst>
          </p:cNvPr>
          <p:cNvSpPr txBox="1"/>
          <p:nvPr/>
        </p:nvSpPr>
        <p:spPr>
          <a:xfrm>
            <a:off x="7019806" y="6158011"/>
            <a:ext cx="10344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World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Allergy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Organ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J. 2021, 14(2): 100517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Epub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2021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43153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>
                <a:latin typeface="+mn-lt"/>
              </a:rPr>
              <a:t>Abordagem Paciente Reações Imediatas Após Vacinas RNAm</a:t>
            </a:r>
            <a:endParaRPr lang="pt-BR" sz="32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3282DA-8280-4C3C-9838-670BFA0F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u="sng" dirty="0"/>
              <a:t>Reações tardias</a:t>
            </a:r>
            <a:r>
              <a:rPr lang="pt-BR" b="1" dirty="0"/>
              <a:t>:</a:t>
            </a:r>
          </a:p>
          <a:p>
            <a:r>
              <a:rPr lang="pt-BR" dirty="0"/>
              <a:t>Urticarias, reações locais e edema em local de *preenchimentos dérmicos (*Moderna)</a:t>
            </a:r>
          </a:p>
          <a:p>
            <a:r>
              <a:rPr lang="pt-BR" dirty="0"/>
              <a:t>Alergia: pouco provável</a:t>
            </a:r>
          </a:p>
          <a:p>
            <a:r>
              <a:rPr lang="pt-BR" b="1" dirty="0"/>
              <a:t>Não</a:t>
            </a:r>
            <a:r>
              <a:rPr lang="pt-BR" dirty="0"/>
              <a:t> é necessário avaliação adicional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D2FF6AF-6CBF-4B73-A621-60EEC8F939FE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A6107221-B0DA-4B03-9A3E-D1FE9EA332CB}"/>
              </a:ext>
            </a:extLst>
          </p:cNvPr>
          <p:cNvSpPr/>
          <p:nvPr/>
        </p:nvSpPr>
        <p:spPr>
          <a:xfrm>
            <a:off x="3020602" y="4396358"/>
            <a:ext cx="6328879" cy="160612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Vacinação braço contralateral</a:t>
            </a:r>
          </a:p>
          <a:p>
            <a:pPr algn="ctr"/>
            <a:r>
              <a:rPr lang="pt-BR" sz="2400" b="1" dirty="0"/>
              <a:t>Anti-histamínico + observação 30 min</a:t>
            </a:r>
          </a:p>
          <a:p>
            <a:pPr algn="ctr"/>
            <a:r>
              <a:rPr lang="pt-BR" sz="2400" b="1" dirty="0"/>
              <a:t>Normalmente sem recorrência</a:t>
            </a:r>
          </a:p>
          <a:p>
            <a:pPr algn="ctr"/>
            <a:r>
              <a:rPr lang="pt-BR" sz="2400" b="1" dirty="0">
                <a:solidFill>
                  <a:srgbClr val="FF0000"/>
                </a:solidFill>
              </a:rPr>
              <a:t>Mecanismo incerto!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D49A8E2-0774-4DC1-B73E-002C0DF0C765}"/>
              </a:ext>
            </a:extLst>
          </p:cNvPr>
          <p:cNvSpPr txBox="1"/>
          <p:nvPr/>
        </p:nvSpPr>
        <p:spPr>
          <a:xfrm>
            <a:off x="8040532" y="6338986"/>
            <a:ext cx="10344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Blumenthal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KG, N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England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J Med 2021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238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33C6C9A-1729-469B-A863-73E21DF53D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43" t="19026" r="30319" b="8015"/>
          <a:stretch/>
        </p:blipFill>
        <p:spPr>
          <a:xfrm>
            <a:off x="1683249" y="403422"/>
            <a:ext cx="8825501" cy="590491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AAA5312-5FB5-4A7B-BEF2-41B3F222936E}"/>
              </a:ext>
            </a:extLst>
          </p:cNvPr>
          <p:cNvSpPr txBox="1"/>
          <p:nvPr/>
        </p:nvSpPr>
        <p:spPr>
          <a:xfrm>
            <a:off x="8083062" y="6500335"/>
            <a:ext cx="10344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Blumenthal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KG, N </a:t>
            </a:r>
            <a:r>
              <a:rPr lang="pt-BR" sz="1400" dirty="0" err="1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England</a:t>
            </a:r>
            <a:r>
              <a:rPr lang="pt-BR" sz="1400" dirty="0">
                <a:latin typeface="Arial" panose="020B0604020202020204" pitchFamily="34" charset="0"/>
                <a:ea typeface="Corbel" panose="020B0503020204020204" pitchFamily="34" charset="0"/>
                <a:cs typeface="Tahoma" panose="020B0604030504040204" pitchFamily="34" charset="0"/>
              </a:rPr>
              <a:t> J Med 2021</a:t>
            </a:r>
            <a:endParaRPr lang="pt-BR" dirty="0"/>
          </a:p>
        </p:txBody>
      </p:sp>
      <p:sp>
        <p:nvSpPr>
          <p:cNvPr id="2" name="Quadro 1">
            <a:extLst>
              <a:ext uri="{FF2B5EF4-FFF2-40B4-BE49-F238E27FC236}">
                <a16:creationId xmlns:a16="http://schemas.microsoft.com/office/drawing/2014/main" id="{0D3C5F1A-10F4-2D5D-D44E-5846F0A544FA}"/>
              </a:ext>
            </a:extLst>
          </p:cNvPr>
          <p:cNvSpPr/>
          <p:nvPr/>
        </p:nvSpPr>
        <p:spPr>
          <a:xfrm>
            <a:off x="6766560" y="4126230"/>
            <a:ext cx="3166110" cy="857250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Ou não há recorrência ou surgem reações mais leves</a:t>
            </a:r>
          </a:p>
        </p:txBody>
      </p:sp>
    </p:spTree>
    <p:extLst>
      <p:ext uri="{BB962C8B-B14F-4D97-AF65-F5344CB8AC3E}">
        <p14:creationId xmlns:p14="http://schemas.microsoft.com/office/powerpoint/2010/main" val="4223330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292100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https://vaccinesafety.edu/components-Allergens.htm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D2FF6AF-6CBF-4B73-A621-60EEC8F939FE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B50746AD-8191-4D16-B75F-F30ED1274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61" t="9782" r="12950" b="12808"/>
          <a:stretch/>
        </p:blipFill>
        <p:spPr>
          <a:xfrm>
            <a:off x="2319132" y="1825625"/>
            <a:ext cx="755373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14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Vacinas COVID-19 Miocardite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3282DA-8280-4C3C-9838-670BFA0F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Até </a:t>
            </a:r>
            <a:r>
              <a:rPr lang="pt-BR" b="1" dirty="0"/>
              <a:t>11/08/2021 VAERS </a:t>
            </a:r>
            <a:r>
              <a:rPr lang="pt-BR" dirty="0"/>
              <a:t>recebeu </a:t>
            </a:r>
            <a:r>
              <a:rPr lang="pt-BR" b="1" dirty="0">
                <a:solidFill>
                  <a:srgbClr val="FF0000"/>
                </a:solidFill>
              </a:rPr>
              <a:t>1.306 notificações de miocardite ou pericardite</a:t>
            </a:r>
            <a:r>
              <a:rPr lang="pt-BR" dirty="0"/>
              <a:t> associadas às vacinas de COVID-19</a:t>
            </a:r>
          </a:p>
          <a:p>
            <a:r>
              <a:rPr lang="pt-BR" b="1" dirty="0"/>
              <a:t>Maioria dos casos: </a:t>
            </a:r>
            <a:r>
              <a:rPr lang="pt-BR" dirty="0"/>
              <a:t>após vacina RNAm Pfizer ou Moderna</a:t>
            </a:r>
          </a:p>
          <a:p>
            <a:r>
              <a:rPr lang="pt-BR" dirty="0"/>
              <a:t>Adolescentes sexo masculino de 16 anos, adultos jovens (&lt; 30 anos)</a:t>
            </a:r>
          </a:p>
          <a:p>
            <a:r>
              <a:rPr lang="pt-BR" dirty="0"/>
              <a:t>Boa resposta ao tratamento com mínima intervenção e recuperação rápida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D2FF6AF-6CBF-4B73-A621-60EEC8F939FE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8927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78814BE-63D3-44A6-B182-B056DCD09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287" y="133928"/>
            <a:ext cx="6689426" cy="1598199"/>
          </a:xfrm>
          <a:prstGeom prst="rect">
            <a:avLst/>
          </a:prstGeom>
        </p:spPr>
      </p:pic>
      <p:pic>
        <p:nvPicPr>
          <p:cNvPr id="3" name="Espaço Reservado para Conteúdo 4">
            <a:extLst>
              <a:ext uri="{FF2B5EF4-FFF2-40B4-BE49-F238E27FC236}">
                <a16:creationId xmlns:a16="http://schemas.microsoft.com/office/drawing/2014/main" id="{6969537B-32B3-4E20-B852-64B70FE87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44" y="2157573"/>
            <a:ext cx="6837221" cy="440859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45F5A2A0-D151-4218-AE28-35A59A479F41}"/>
              </a:ext>
            </a:extLst>
          </p:cNvPr>
          <p:cNvSpPr/>
          <p:nvPr/>
        </p:nvSpPr>
        <p:spPr>
          <a:xfrm>
            <a:off x="7261934" y="2785651"/>
            <a:ext cx="4486182" cy="3139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49580" algn="just"/>
            <a:r>
              <a:rPr lang="pt-BR" dirty="0">
                <a:solidFill>
                  <a:schemeClr val="bg1"/>
                </a:solidFill>
                <a:latin typeface="Avenir Book"/>
                <a:ea typeface="Times New Roman" panose="02020603050405020304" pitchFamily="18" charset="0"/>
              </a:rPr>
              <a:t>De março de 2020 a janeiro de 2021, o risco de miocardite foi de 0,146% entre os pacientes com COVID-19 e 0,009% entre os pacientes sem COVID-19. Desse modo, o risco de miocardite entre pacientes com COVID-19 foi quase 16 vezes maior do que o risco entre pacientes sem a doença, sendo mais pronunciada entre crianças (&lt;16 anos) e adultos mais velhos (≥75 anos). O risco foi maior entre os homens do que entre as mulheres.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Google Shape;578;p40">
            <a:extLst>
              <a:ext uri="{FF2B5EF4-FFF2-40B4-BE49-F238E27FC236}">
                <a16:creationId xmlns:a16="http://schemas.microsoft.com/office/drawing/2014/main" id="{C1390DC9-4167-4D1C-8734-5593C599F544}"/>
              </a:ext>
            </a:extLst>
          </p:cNvPr>
          <p:cNvSpPr txBox="1"/>
          <p:nvPr/>
        </p:nvSpPr>
        <p:spPr>
          <a:xfrm>
            <a:off x="9052264" y="6473944"/>
            <a:ext cx="354515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MMWR, 3 de </a:t>
            </a:r>
            <a:r>
              <a:rPr lang="pt-B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september</a:t>
            </a:r>
            <a:r>
              <a:rPr lang="pt-B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65102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093989-2C6A-4642-83E4-3B3AAB67595C}"/>
              </a:ext>
            </a:extLst>
          </p:cNvPr>
          <p:cNvSpPr txBox="1">
            <a:spLocks/>
          </p:cNvSpPr>
          <p:nvPr/>
        </p:nvSpPr>
        <p:spPr>
          <a:xfrm>
            <a:off x="2208944" y="314784"/>
            <a:ext cx="8641422" cy="1616757"/>
          </a:xfrm>
          <a:prstGeom prst="rect">
            <a:avLst/>
          </a:prstGeom>
          <a:solidFill>
            <a:schemeClr val="accent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  <a:latin typeface="+mn-lt"/>
              </a:rPr>
              <a:t>Guidance Information for healthcare professionals on myocarditis and pericarditis following COVID-19 vaccination </a:t>
            </a:r>
            <a:br>
              <a:rPr lang="en-US" sz="2000" dirty="0">
                <a:solidFill>
                  <a:schemeClr val="bg1"/>
                </a:solidFill>
                <a:latin typeface="+mn-lt"/>
              </a:rPr>
            </a:br>
            <a:br>
              <a:rPr lang="en-US" sz="2000" dirty="0">
                <a:solidFill>
                  <a:schemeClr val="bg1"/>
                </a:solidFill>
                <a:latin typeface="+mn-lt"/>
              </a:rPr>
            </a:br>
            <a:r>
              <a:rPr lang="en-US" sz="2000" dirty="0">
                <a:solidFill>
                  <a:schemeClr val="bg1"/>
                </a:solidFill>
              </a:rPr>
              <a:t> August 23, 2021</a:t>
            </a:r>
            <a:br>
              <a:rPr lang="en-US" sz="2000" dirty="0">
                <a:solidFill>
                  <a:schemeClr val="bg1"/>
                </a:solidFill>
              </a:rPr>
            </a:b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0155BA-76B6-4A47-9D1D-8ED3B4C24ECE}"/>
              </a:ext>
            </a:extLst>
          </p:cNvPr>
          <p:cNvSpPr txBox="1">
            <a:spLocks/>
          </p:cNvSpPr>
          <p:nvPr/>
        </p:nvSpPr>
        <p:spPr>
          <a:xfrm>
            <a:off x="1010365" y="2274071"/>
            <a:ext cx="11457373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b="1" u="sng" dirty="0"/>
              <a:t>Miocardite pós-vacinal</a:t>
            </a:r>
            <a:r>
              <a:rPr lang="pt-BR" sz="2200" b="1" dirty="0"/>
              <a:t>:</a:t>
            </a:r>
          </a:p>
          <a:p>
            <a:pPr lvl="1"/>
            <a:r>
              <a:rPr lang="pt-BR" sz="2000" dirty="0"/>
              <a:t>mediana de idade 26 anos</a:t>
            </a:r>
          </a:p>
          <a:p>
            <a:pPr lvl="1"/>
            <a:r>
              <a:rPr lang="pt-BR" sz="2000" dirty="0"/>
              <a:t>tempo médio de início: 3 dias após a vacinação </a:t>
            </a:r>
          </a:p>
          <a:p>
            <a:pPr lvl="1"/>
            <a:r>
              <a:rPr lang="pt-BR" sz="2000" dirty="0"/>
              <a:t>incidência maior em homens jovens e após a segunda dose</a:t>
            </a:r>
          </a:p>
          <a:p>
            <a:r>
              <a:rPr lang="pt-BR" sz="2200" b="1" u="sng" dirty="0"/>
              <a:t>Pfizer/BioNTech </a:t>
            </a:r>
          </a:p>
          <a:p>
            <a:pPr lvl="1"/>
            <a:r>
              <a:rPr lang="pt-BR" sz="2000" dirty="0"/>
              <a:t>4,3 casos de miocardite</a:t>
            </a:r>
            <a:r>
              <a:rPr lang="en-US" sz="2000" dirty="0"/>
              <a:t>/1.000.000</a:t>
            </a:r>
            <a:r>
              <a:rPr lang="pt-BR" sz="2000" dirty="0"/>
              <a:t> doses </a:t>
            </a:r>
          </a:p>
          <a:p>
            <a:pPr lvl="1"/>
            <a:r>
              <a:rPr lang="pt-BR" sz="2000" dirty="0"/>
              <a:t>3,8 casos de pericardite/1.000.000 doses </a:t>
            </a:r>
          </a:p>
          <a:p>
            <a:r>
              <a:rPr lang="pt-BR" sz="2200" b="1" u="sng" dirty="0"/>
              <a:t>AstraZeneca </a:t>
            </a:r>
          </a:p>
          <a:p>
            <a:pPr lvl="1"/>
            <a:r>
              <a:rPr lang="pt-BR" sz="2000" dirty="0"/>
              <a:t>1,7 casos de miocardite/ 1.000.000 doses</a:t>
            </a:r>
          </a:p>
          <a:p>
            <a:pPr lvl="1"/>
            <a:r>
              <a:rPr lang="pt-BR" sz="2000" dirty="0"/>
              <a:t>3,0 casos de pericardite/ 1.000.000 doses</a:t>
            </a:r>
          </a:p>
          <a:p>
            <a:r>
              <a:rPr lang="pt-BR" sz="2200" dirty="0"/>
              <a:t>Os pacientes com miocardite após a vacinação respondem bem aos tratamentos padrão</a:t>
            </a:r>
          </a:p>
          <a:p>
            <a:r>
              <a:rPr lang="pt-BR" sz="2200" dirty="0"/>
              <a:t>As consequências de longo prazo ainda estão sendo estudadas  </a:t>
            </a:r>
          </a:p>
          <a:p>
            <a:endParaRPr lang="pt-BR" dirty="0"/>
          </a:p>
        </p:txBody>
      </p:sp>
      <p:sp>
        <p:nvSpPr>
          <p:cNvPr id="4" name="Google Shape;578;p40">
            <a:extLst>
              <a:ext uri="{FF2B5EF4-FFF2-40B4-BE49-F238E27FC236}">
                <a16:creationId xmlns:a16="http://schemas.microsoft.com/office/drawing/2014/main" id="{0A8F4EA6-01C7-413F-9D4A-4A38C5BEF6FB}"/>
              </a:ext>
            </a:extLst>
          </p:cNvPr>
          <p:cNvSpPr txBox="1"/>
          <p:nvPr/>
        </p:nvSpPr>
        <p:spPr>
          <a:xfrm>
            <a:off x="8558074" y="6471541"/>
            <a:ext cx="355402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Governo do Reino Unido, </a:t>
            </a:r>
            <a:r>
              <a:rPr lang="pt-B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august</a:t>
            </a:r>
            <a:r>
              <a:rPr lang="pt-B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3420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64F50-63B8-6094-DC3E-573648CA4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D553F2-1403-E65D-761E-96BF50ED3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Vacinas Dengue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074F7D5E-804A-D1BF-63B9-5AE4AF578E50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Imagem 7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F4FE95AD-4695-1040-9BDC-7978C0C45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59" y="167006"/>
            <a:ext cx="2412682" cy="1021019"/>
          </a:xfrm>
          <a:prstGeom prst="rect">
            <a:avLst/>
          </a:prstGeom>
        </p:spPr>
      </p:pic>
      <p:pic>
        <p:nvPicPr>
          <p:cNvPr id="10" name="Imagem 9" descr="Homem segurando placa&#10;&#10;O conteúdo gerado por IA pode estar incorreto.">
            <a:extLst>
              <a:ext uri="{FF2B5EF4-FFF2-40B4-BE49-F238E27FC236}">
                <a16:creationId xmlns:a16="http://schemas.microsoft.com/office/drawing/2014/main" id="{BFDD543C-7293-04AD-5816-AD0C1CC64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7" y="2048827"/>
            <a:ext cx="3883343" cy="3883343"/>
          </a:xfrm>
          <a:prstGeom prst="rect">
            <a:avLst/>
          </a:prstGeom>
        </p:spPr>
      </p:pic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EE1E2D76-C7D7-E3D4-7027-52D5BEB293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3841152"/>
              </p:ext>
            </p:extLst>
          </p:nvPr>
        </p:nvGraphicFramePr>
        <p:xfrm>
          <a:off x="5406390" y="1631376"/>
          <a:ext cx="6785610" cy="4975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207461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6633410-6EDE-0090-B8A9-4C134484BF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80" t="41441" r="21351" b="27748"/>
          <a:stretch/>
        </p:blipFill>
        <p:spPr>
          <a:xfrm>
            <a:off x="2397210" y="210064"/>
            <a:ext cx="7030995" cy="211300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085DBA2-145A-8EA8-7D22-5143339108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8" t="17838" r="8175" b="7027"/>
          <a:stretch/>
        </p:blipFill>
        <p:spPr>
          <a:xfrm>
            <a:off x="1834103" y="2526784"/>
            <a:ext cx="8523793" cy="401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02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45F21-255D-5F63-7871-BFCCCD401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7BD66C-7A28-0D91-5C95-0336F0F3B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Vacinas Dengue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95A53F75-422D-4D79-1F26-B99883437522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BE30260C-43EA-01B7-E646-D7051E75B7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78" t="26306" r="13547" b="29190"/>
          <a:stretch/>
        </p:blipFill>
        <p:spPr>
          <a:xfrm>
            <a:off x="838200" y="2735263"/>
            <a:ext cx="10748779" cy="368231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3F41056-BA03-F171-4010-CBB2E58F9D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93" t="29153" r="24532" b="54833"/>
          <a:stretch/>
        </p:blipFill>
        <p:spPr>
          <a:xfrm>
            <a:off x="2989329" y="1524000"/>
            <a:ext cx="6446520" cy="109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287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E347B-981B-0388-7F8A-A48887F14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CE38CFC-E86B-5007-841A-DA4BB5F3C2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593" t="29153" r="24532" b="54833"/>
          <a:stretch/>
        </p:blipFill>
        <p:spPr>
          <a:xfrm>
            <a:off x="2872740" y="0"/>
            <a:ext cx="6446520" cy="109820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C2D4814-B261-B076-D927-C821B9F3E1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417" t="47161" r="32589" b="4133"/>
          <a:stretch/>
        </p:blipFill>
        <p:spPr>
          <a:xfrm>
            <a:off x="2709710" y="1291590"/>
            <a:ext cx="6983330" cy="5315415"/>
          </a:xfrm>
          <a:prstGeom prst="rect">
            <a:avLst/>
          </a:prstGeom>
        </p:spPr>
      </p:pic>
      <p:sp>
        <p:nvSpPr>
          <p:cNvPr id="9" name="Quadro 8">
            <a:extLst>
              <a:ext uri="{FF2B5EF4-FFF2-40B4-BE49-F238E27FC236}">
                <a16:creationId xmlns:a16="http://schemas.microsoft.com/office/drawing/2014/main" id="{1ECB1A84-A0C2-1BB8-9885-A84069ABF63F}"/>
              </a:ext>
            </a:extLst>
          </p:cNvPr>
          <p:cNvSpPr/>
          <p:nvPr/>
        </p:nvSpPr>
        <p:spPr>
          <a:xfrm>
            <a:off x="2667400" y="3566160"/>
            <a:ext cx="7139540" cy="765810"/>
          </a:xfrm>
          <a:prstGeom prst="frame">
            <a:avLst>
              <a:gd name="adj1" fmla="val 65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621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06D97F1-5FBF-17CE-5CE3-7D21F8EBB1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378" r="5845" b="5586"/>
          <a:stretch/>
        </p:blipFill>
        <p:spPr>
          <a:xfrm>
            <a:off x="481914" y="543696"/>
            <a:ext cx="11479427" cy="521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294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4BE2585-8A12-AEDF-C570-75C2F90924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23" t="33153" r="31993" b="22882"/>
          <a:stretch/>
        </p:blipFill>
        <p:spPr>
          <a:xfrm>
            <a:off x="560070" y="493960"/>
            <a:ext cx="4571381" cy="192313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9556A7A-129C-3EBE-39E5-94AE20823F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27" t="25045" r="31689" b="25946"/>
          <a:stretch/>
        </p:blipFill>
        <p:spPr>
          <a:xfrm>
            <a:off x="2261080" y="2572367"/>
            <a:ext cx="7968770" cy="3737080"/>
          </a:xfrm>
          <a:prstGeom prst="rect">
            <a:avLst/>
          </a:prstGeom>
        </p:spPr>
      </p:pic>
      <p:sp>
        <p:nvSpPr>
          <p:cNvPr id="4" name="Quadro 3">
            <a:extLst>
              <a:ext uri="{FF2B5EF4-FFF2-40B4-BE49-F238E27FC236}">
                <a16:creationId xmlns:a16="http://schemas.microsoft.com/office/drawing/2014/main" id="{9175F137-4BE7-A72C-B77D-7EC71BB647E8}"/>
              </a:ext>
            </a:extLst>
          </p:cNvPr>
          <p:cNvSpPr/>
          <p:nvPr/>
        </p:nvSpPr>
        <p:spPr>
          <a:xfrm>
            <a:off x="5589270" y="685800"/>
            <a:ext cx="5600700" cy="2171700"/>
          </a:xfrm>
          <a:prstGeom prst="frame">
            <a:avLst>
              <a:gd name="adj1" fmla="val 513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64289AE-5F1C-3C58-19F1-DE246F627031}"/>
              </a:ext>
            </a:extLst>
          </p:cNvPr>
          <p:cNvSpPr txBox="1"/>
          <p:nvPr/>
        </p:nvSpPr>
        <p:spPr>
          <a:xfrm>
            <a:off x="5835015" y="890008"/>
            <a:ext cx="51092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b="1" dirty="0"/>
              <a:t>380.358 doses </a:t>
            </a:r>
            <a:r>
              <a:rPr lang="pt-BR" dirty="0"/>
              <a:t>da TAK-003 foram administradas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b="1" dirty="0"/>
              <a:t>626 eventos adversos vacinais reportados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/>
              <a:t>Desses, </a:t>
            </a:r>
            <a:r>
              <a:rPr lang="pt-BR" b="1" dirty="0"/>
              <a:t>85 </a:t>
            </a:r>
            <a:r>
              <a:rPr lang="pt-BR" dirty="0"/>
              <a:t>casos de hipersensibilidade imediata, com </a:t>
            </a:r>
            <a:r>
              <a:rPr lang="pt-BR" b="1" dirty="0"/>
              <a:t>24 </a:t>
            </a:r>
            <a:r>
              <a:rPr lang="pt-BR" dirty="0"/>
              <a:t>(63 casos/milhão)  </a:t>
            </a:r>
            <a:r>
              <a:rPr lang="pt-BR" b="1" dirty="0">
                <a:solidFill>
                  <a:srgbClr val="FF0000"/>
                </a:solidFill>
              </a:rPr>
              <a:t>anafilaxias</a:t>
            </a:r>
            <a:r>
              <a:rPr lang="pt-BR" dirty="0"/>
              <a:t>, incluindo 03 choques anafiláticos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/>
              <a:t>10 casos: início 15 min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40833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70C35-6654-4A4F-8622-0143B0F5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Conclusão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3282DA-8280-4C3C-9838-670BFA0F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Reações alérgicas vacinais podem ser graves</a:t>
            </a:r>
          </a:p>
          <a:p>
            <a:r>
              <a:rPr lang="pt-BR" dirty="0"/>
              <a:t>Os profissionais de saúde devem ser capacitados para reconhecer e tratar de maneira eficaz as reações de hipersensibilidade graves</a:t>
            </a:r>
          </a:p>
          <a:p>
            <a:r>
              <a:rPr lang="pt-BR" dirty="0"/>
              <a:t>Falta de conhecimento sobre a real causa do EAPV pode levar a atrasos ou limitações no acesso aos programas de imunizações</a:t>
            </a:r>
          </a:p>
          <a:p>
            <a:endParaRPr lang="pt-BR" dirty="0"/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D2FF6AF-6CBF-4B73-A621-60EEC8F939FE}"/>
              </a:ext>
            </a:extLst>
          </p:cNvPr>
          <p:cNvCxnSpPr>
            <a:cxnSpLocks/>
          </p:cNvCxnSpPr>
          <p:nvPr/>
        </p:nvCxnSpPr>
        <p:spPr>
          <a:xfrm>
            <a:off x="838200" y="1409700"/>
            <a:ext cx="10420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8AE4A421-C7D9-4D5F-A920-A1F591010C5A}"/>
              </a:ext>
            </a:extLst>
          </p:cNvPr>
          <p:cNvSpPr/>
          <p:nvPr/>
        </p:nvSpPr>
        <p:spPr>
          <a:xfrm>
            <a:off x="2702104" y="4416897"/>
            <a:ext cx="7105810" cy="18950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A presença de </a:t>
            </a:r>
            <a:r>
              <a:rPr lang="pt-BR" sz="2400" b="1" dirty="0"/>
              <a:t>local equipado e profissional treinado </a:t>
            </a:r>
            <a:r>
              <a:rPr lang="pt-BR" sz="2400" dirty="0"/>
              <a:t>para reconhecer e tratar </a:t>
            </a:r>
            <a:r>
              <a:rPr lang="pt-BR" sz="2400" b="1" dirty="0">
                <a:solidFill>
                  <a:srgbClr val="FF0000"/>
                </a:solidFill>
              </a:rPr>
              <a:t>possíveis reações adversas</a:t>
            </a:r>
            <a:r>
              <a:rPr lang="pt-BR" sz="2400" b="1" dirty="0"/>
              <a:t> </a:t>
            </a:r>
            <a:r>
              <a:rPr lang="pt-BR" sz="2400" dirty="0"/>
              <a:t>é de suma importância em </a:t>
            </a:r>
            <a:r>
              <a:rPr lang="pt-BR" sz="2400" b="1" u="sng" dirty="0"/>
              <a:t>qualquer sala de vacinação</a:t>
            </a:r>
            <a:r>
              <a:rPr lang="pt-BR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1375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6A4BA8F-0596-4A51-A739-94556DFA8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66" b="3152"/>
          <a:stretch/>
        </p:blipFill>
        <p:spPr>
          <a:xfrm>
            <a:off x="2820753" y="349157"/>
            <a:ext cx="7165728" cy="1346077"/>
          </a:xfrm>
          <a:prstGeom prst="rect">
            <a:avLst/>
          </a:prstGeom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77AA5A8D-C7B0-4198-8C9F-5AA49B7FD9C0}"/>
              </a:ext>
            </a:extLst>
          </p:cNvPr>
          <p:cNvSpPr txBox="1">
            <a:spLocks/>
          </p:cNvSpPr>
          <p:nvPr/>
        </p:nvSpPr>
        <p:spPr>
          <a:xfrm>
            <a:off x="961490" y="2246866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ea typeface="Calibri" panose="020F0502020204030204" pitchFamily="34" charset="0"/>
              </a:rPr>
              <a:t> 1990 a 2016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ea typeface="Calibri" panose="020F0502020204030204" pitchFamily="34" charset="0"/>
              </a:rPr>
              <a:t> 467.960 eventos adversos pós-vacinais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ea typeface="Calibri" panose="020F0502020204030204" pitchFamily="34" charset="0"/>
              </a:rPr>
              <a:t> 828 anafilaxias (0,2%)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b="1" dirty="0">
                <a:ea typeface="Calibri" panose="020F0502020204030204" pitchFamily="34" charset="0"/>
              </a:rPr>
              <a:t> </a:t>
            </a:r>
            <a:r>
              <a:rPr lang="pt-BR" b="1" u="sng" dirty="0">
                <a:ea typeface="Calibri" panose="020F0502020204030204" pitchFamily="34" charset="0"/>
              </a:rPr>
              <a:t>Conclusões</a:t>
            </a:r>
            <a:r>
              <a:rPr lang="pt-BR" dirty="0">
                <a:ea typeface="Calibri" panose="020F0502020204030204" pitchFamily="34" charset="0"/>
              </a:rPr>
              <a:t>:</a:t>
            </a:r>
          </a:p>
          <a:p>
            <a:pPr lvl="1"/>
            <a:r>
              <a:rPr lang="pt-BR" dirty="0">
                <a:ea typeface="Calibri" panose="020F0502020204030204" pitchFamily="34" charset="0"/>
              </a:rPr>
              <a:t>Anafilaxia vacinal: evento raro</a:t>
            </a:r>
          </a:p>
          <a:p>
            <a:pPr lvl="1"/>
            <a:r>
              <a:rPr lang="pt-BR" b="1" dirty="0">
                <a:ea typeface="Calibri" panose="020F0502020204030204" pitchFamily="34" charset="0"/>
              </a:rPr>
              <a:t>Ocorre mesmo em indivíduos sem historia prévia de hipersensibilidade!</a:t>
            </a:r>
          </a:p>
          <a:p>
            <a:pPr lvl="1"/>
            <a:r>
              <a:rPr lang="pt-BR" dirty="0">
                <a:ea typeface="Calibri" panose="020F0502020204030204" pitchFamily="34" charset="0"/>
              </a:rPr>
              <a:t>Serviços saúde preparados para reconhecer e tratar reações</a:t>
            </a:r>
          </a:p>
          <a:p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FD2BCA9-99B4-4CA3-9102-6C300010ED4C}"/>
              </a:ext>
            </a:extLst>
          </p:cNvPr>
          <p:cNvSpPr txBox="1"/>
          <p:nvPr/>
        </p:nvSpPr>
        <p:spPr>
          <a:xfrm>
            <a:off x="6048375" y="6492875"/>
            <a:ext cx="96588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dirty="0"/>
              <a:t>                                                                                J </a:t>
            </a:r>
            <a:r>
              <a:rPr lang="pt-BR" sz="1400" dirty="0" err="1"/>
              <a:t>Allergy</a:t>
            </a:r>
            <a:r>
              <a:rPr lang="pt-BR" sz="1400" dirty="0"/>
              <a:t> </a:t>
            </a:r>
            <a:r>
              <a:rPr lang="pt-BR" sz="1400" dirty="0" err="1"/>
              <a:t>Clin</a:t>
            </a:r>
            <a:r>
              <a:rPr lang="pt-BR" sz="1400" dirty="0"/>
              <a:t> </a:t>
            </a:r>
            <a:r>
              <a:rPr lang="pt-BR" sz="1400" dirty="0" err="1"/>
              <a:t>Immunol</a:t>
            </a:r>
            <a:r>
              <a:rPr lang="pt-BR" sz="1400" dirty="0"/>
              <a:t> </a:t>
            </a:r>
            <a:r>
              <a:rPr lang="pt-BR" sz="1400" dirty="0" err="1"/>
              <a:t>Pract</a:t>
            </a:r>
            <a:r>
              <a:rPr lang="pt-BR" sz="1400" dirty="0"/>
              <a:t> 2019.</a:t>
            </a: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8223BF6F-CEEB-4444-B21D-4983DFA6E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863" y="3171051"/>
            <a:ext cx="1918110" cy="119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 descr="Menina com blusa rosa&#10;&#10;Descrição gerada automaticamente com confiança média">
            <a:extLst>
              <a:ext uri="{FF2B5EF4-FFF2-40B4-BE49-F238E27FC236}">
                <a16:creationId xmlns:a16="http://schemas.microsoft.com/office/drawing/2014/main" id="{7F0B8FB5-DDBA-4B10-8CAE-90D19BD82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6" b="-1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17EB7AE-8276-4D8F-882B-E62CCB1710BA}"/>
              </a:ext>
            </a:extLst>
          </p:cNvPr>
          <p:cNvSpPr txBox="1"/>
          <p:nvPr/>
        </p:nvSpPr>
        <p:spPr>
          <a:xfrm>
            <a:off x="7267895" y="1633591"/>
            <a:ext cx="3809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	</a:t>
            </a:r>
            <a:r>
              <a:rPr lang="pt-BR" sz="4800" b="1" i="1" dirty="0"/>
              <a:t>Obrigada!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6D178D4-A8D1-46EB-AD7E-ADA97C849FF0}"/>
              </a:ext>
            </a:extLst>
          </p:cNvPr>
          <p:cNvSpPr txBox="1"/>
          <p:nvPr/>
        </p:nvSpPr>
        <p:spPr>
          <a:xfrm>
            <a:off x="8455631" y="5948737"/>
            <a:ext cx="306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fernandatormin@gmail.com</a:t>
            </a:r>
          </a:p>
        </p:txBody>
      </p:sp>
    </p:spTree>
    <p:extLst>
      <p:ext uri="{BB962C8B-B14F-4D97-AF65-F5344CB8AC3E}">
        <p14:creationId xmlns:p14="http://schemas.microsoft.com/office/powerpoint/2010/main" val="1263455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53A13306-5760-4624-88C4-1718A2419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2" t="22172" r="27864" b="47116"/>
          <a:stretch/>
        </p:blipFill>
        <p:spPr>
          <a:xfrm>
            <a:off x="2280862" y="369869"/>
            <a:ext cx="8311794" cy="210620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48BC57C-37DC-48A6-8C02-144A1DA19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5" t="25319" r="28623" b="30037"/>
          <a:stretch/>
        </p:blipFill>
        <p:spPr>
          <a:xfrm>
            <a:off x="606175" y="2689260"/>
            <a:ext cx="6123139" cy="338533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FEF72416-AE71-4131-89D7-2EECA342E51C}"/>
              </a:ext>
            </a:extLst>
          </p:cNvPr>
          <p:cNvSpPr/>
          <p:nvPr/>
        </p:nvSpPr>
        <p:spPr>
          <a:xfrm>
            <a:off x="7171361" y="3025738"/>
            <a:ext cx="4304872" cy="27123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Falta de conhecimento sobre a </a:t>
            </a:r>
            <a:r>
              <a:rPr lang="pt-BR" sz="2400" b="1" dirty="0"/>
              <a:t>real causa do EAPV </a:t>
            </a:r>
            <a:r>
              <a:rPr lang="pt-BR" sz="2400" dirty="0"/>
              <a:t>pode levar a atrasos ou limitar o acesso dos pacientes aos programas de imunização levando a </a:t>
            </a:r>
            <a:r>
              <a:rPr lang="pt-BR" sz="2400" b="1" dirty="0"/>
              <a:t>“falsas” </a:t>
            </a:r>
            <a:r>
              <a:rPr lang="pt-BR" sz="2400" b="1" dirty="0" err="1"/>
              <a:t>contra-indicações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159119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874B99-C6BD-4E1E-3B0F-5A6809B65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707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 Estudo retrospectivo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 Pacientes atendidos em ambulatório de alergia no Canada por suspeita de alergia pós vacinal de </a:t>
            </a:r>
            <a:r>
              <a:rPr lang="pt-BR" b="1" dirty="0"/>
              <a:t>2008 a 2011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 Resultados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902268-8194-5D4D-83DD-267ABE425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51" t="27715" r="6124" b="37977"/>
          <a:stretch/>
        </p:blipFill>
        <p:spPr>
          <a:xfrm>
            <a:off x="2938409" y="154113"/>
            <a:ext cx="6698750" cy="193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13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45974632-8037-4A43-9DD8-2CA08D66F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51" t="27715" r="6124" b="37977"/>
          <a:stretch/>
        </p:blipFill>
        <p:spPr>
          <a:xfrm>
            <a:off x="2938409" y="154113"/>
            <a:ext cx="6698750" cy="193444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C889D4E-2972-408D-9C60-E6D5CAA60005}"/>
              </a:ext>
            </a:extLst>
          </p:cNvPr>
          <p:cNvSpPr txBox="1"/>
          <p:nvPr/>
        </p:nvSpPr>
        <p:spPr>
          <a:xfrm>
            <a:off x="6048375" y="6492875"/>
            <a:ext cx="96588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dirty="0"/>
              <a:t>                                                                                J </a:t>
            </a:r>
            <a:r>
              <a:rPr lang="pt-BR" sz="1400" dirty="0" err="1"/>
              <a:t>Allergy</a:t>
            </a:r>
            <a:r>
              <a:rPr lang="pt-BR" sz="1400" dirty="0"/>
              <a:t> </a:t>
            </a:r>
            <a:r>
              <a:rPr lang="pt-BR" sz="1400" dirty="0" err="1"/>
              <a:t>Clin</a:t>
            </a:r>
            <a:r>
              <a:rPr lang="pt-BR" sz="1400" dirty="0"/>
              <a:t> </a:t>
            </a:r>
            <a:r>
              <a:rPr lang="pt-BR" sz="1400" dirty="0" err="1"/>
              <a:t>Immunol</a:t>
            </a:r>
            <a:r>
              <a:rPr lang="pt-BR" sz="1400" dirty="0"/>
              <a:t> </a:t>
            </a:r>
            <a:r>
              <a:rPr lang="pt-BR" sz="1400" dirty="0" err="1"/>
              <a:t>Pract</a:t>
            </a:r>
            <a:r>
              <a:rPr lang="pt-BR" sz="1400" dirty="0"/>
              <a:t> 2016.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9983944-F4F6-41EA-8385-1A2F932A12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48" t="28993" r="7209" b="19017"/>
          <a:stretch/>
        </p:blipFill>
        <p:spPr>
          <a:xfrm>
            <a:off x="2008604" y="2390078"/>
            <a:ext cx="8558360" cy="3801275"/>
          </a:xfrm>
          <a:prstGeom prst="rect">
            <a:avLst/>
          </a:prstGeom>
        </p:spPr>
      </p:pic>
      <p:sp>
        <p:nvSpPr>
          <p:cNvPr id="13" name="Quadro 12">
            <a:extLst>
              <a:ext uri="{FF2B5EF4-FFF2-40B4-BE49-F238E27FC236}">
                <a16:creationId xmlns:a16="http://schemas.microsoft.com/office/drawing/2014/main" id="{7618CEC7-4BEA-4E3A-BE7E-81B4FC04DB6D}"/>
              </a:ext>
            </a:extLst>
          </p:cNvPr>
          <p:cNvSpPr/>
          <p:nvPr/>
        </p:nvSpPr>
        <p:spPr>
          <a:xfrm>
            <a:off x="9718493" y="4150760"/>
            <a:ext cx="929805" cy="493159"/>
          </a:xfrm>
          <a:prstGeom prst="frame">
            <a:avLst>
              <a:gd name="adj1" fmla="val 70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80B38F-7EAB-40EE-B608-AB48DBFF49F5}"/>
              </a:ext>
            </a:extLst>
          </p:cNvPr>
          <p:cNvSpPr txBox="1"/>
          <p:nvPr/>
        </p:nvSpPr>
        <p:spPr>
          <a:xfrm>
            <a:off x="10566964" y="4074173"/>
            <a:ext cx="1142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57% crianças</a:t>
            </a:r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0BE1F791-87ED-4187-9316-A6EF27C56A3A}"/>
              </a:ext>
            </a:extLst>
          </p:cNvPr>
          <p:cNvSpPr/>
          <p:nvPr/>
        </p:nvSpPr>
        <p:spPr>
          <a:xfrm>
            <a:off x="10512195" y="2923469"/>
            <a:ext cx="365599" cy="2157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347F46D-D572-4117-AB6C-F441DA30BB40}"/>
              </a:ext>
            </a:extLst>
          </p:cNvPr>
          <p:cNvSpPr txBox="1"/>
          <p:nvPr/>
        </p:nvSpPr>
        <p:spPr>
          <a:xfrm>
            <a:off x="10694994" y="2782669"/>
            <a:ext cx="1142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135 pacientes</a:t>
            </a:r>
          </a:p>
        </p:txBody>
      </p:sp>
      <p:sp>
        <p:nvSpPr>
          <p:cNvPr id="17" name="Círculo: Vazio 16">
            <a:extLst>
              <a:ext uri="{FF2B5EF4-FFF2-40B4-BE49-F238E27FC236}">
                <a16:creationId xmlns:a16="http://schemas.microsoft.com/office/drawing/2014/main" id="{0BF85D23-404C-49A4-9E93-E3A544A57437}"/>
              </a:ext>
            </a:extLst>
          </p:cNvPr>
          <p:cNvSpPr/>
          <p:nvPr/>
        </p:nvSpPr>
        <p:spPr>
          <a:xfrm>
            <a:off x="9718493" y="3698697"/>
            <a:ext cx="848471" cy="375476"/>
          </a:xfrm>
          <a:prstGeom prst="donut">
            <a:avLst>
              <a:gd name="adj" fmla="val 49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Círculo: Vazio 17">
            <a:extLst>
              <a:ext uri="{FF2B5EF4-FFF2-40B4-BE49-F238E27FC236}">
                <a16:creationId xmlns:a16="http://schemas.microsoft.com/office/drawing/2014/main" id="{F6E4025B-76AD-46D8-9D3A-CD5F1FF4F3AE}"/>
              </a:ext>
            </a:extLst>
          </p:cNvPr>
          <p:cNvSpPr/>
          <p:nvPr/>
        </p:nvSpPr>
        <p:spPr>
          <a:xfrm>
            <a:off x="2208944" y="3698697"/>
            <a:ext cx="575353" cy="375476"/>
          </a:xfrm>
          <a:prstGeom prst="donut">
            <a:avLst>
              <a:gd name="adj" fmla="val 49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Quadro 18">
            <a:extLst>
              <a:ext uri="{FF2B5EF4-FFF2-40B4-BE49-F238E27FC236}">
                <a16:creationId xmlns:a16="http://schemas.microsoft.com/office/drawing/2014/main" id="{D864076A-0180-450C-9089-BC7B4B40409B}"/>
              </a:ext>
            </a:extLst>
          </p:cNvPr>
          <p:cNvSpPr/>
          <p:nvPr/>
        </p:nvSpPr>
        <p:spPr>
          <a:xfrm>
            <a:off x="2178122" y="4735446"/>
            <a:ext cx="1212350" cy="1520575"/>
          </a:xfrm>
          <a:prstGeom prst="frame">
            <a:avLst>
              <a:gd name="adj1" fmla="val 4025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81BE37A-1AF2-4E9C-914A-02FBFC8BCC9B}"/>
              </a:ext>
            </a:extLst>
          </p:cNvPr>
          <p:cNvSpPr txBox="1"/>
          <p:nvPr/>
        </p:nvSpPr>
        <p:spPr>
          <a:xfrm>
            <a:off x="1073643" y="5172567"/>
            <a:ext cx="1142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24% pacientes</a:t>
            </a:r>
          </a:p>
        </p:txBody>
      </p:sp>
      <p:sp>
        <p:nvSpPr>
          <p:cNvPr id="21" name="Círculo: Vazio 20">
            <a:extLst>
              <a:ext uri="{FF2B5EF4-FFF2-40B4-BE49-F238E27FC236}">
                <a16:creationId xmlns:a16="http://schemas.microsoft.com/office/drawing/2014/main" id="{D733817A-04A4-4A41-A8D4-07F176073234}"/>
              </a:ext>
            </a:extLst>
          </p:cNvPr>
          <p:cNvSpPr/>
          <p:nvPr/>
        </p:nvSpPr>
        <p:spPr>
          <a:xfrm>
            <a:off x="3195263" y="2540839"/>
            <a:ext cx="1212350" cy="1038922"/>
          </a:xfrm>
          <a:prstGeom prst="donut">
            <a:avLst>
              <a:gd name="adj" fmla="val 704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0A6AF9B-C662-4A1E-945A-67A558ACB5DD}"/>
              </a:ext>
            </a:extLst>
          </p:cNvPr>
          <p:cNvSpPr txBox="1"/>
          <p:nvPr/>
        </p:nvSpPr>
        <p:spPr>
          <a:xfrm>
            <a:off x="742721" y="2569682"/>
            <a:ext cx="1142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82% das consultas adultos</a:t>
            </a:r>
          </a:p>
        </p:txBody>
      </p:sp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CA19906D-0896-403C-954A-4ED5E692384E}"/>
              </a:ext>
            </a:extLst>
          </p:cNvPr>
          <p:cNvSpPr/>
          <p:nvPr/>
        </p:nvSpPr>
        <p:spPr>
          <a:xfrm rot="10800000">
            <a:off x="2275760" y="2907008"/>
            <a:ext cx="703316" cy="24867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83B2933-1795-445D-9F00-7E213CB244F8}"/>
              </a:ext>
            </a:extLst>
          </p:cNvPr>
          <p:cNvSpPr txBox="1"/>
          <p:nvPr/>
        </p:nvSpPr>
        <p:spPr>
          <a:xfrm>
            <a:off x="2784297" y="3666600"/>
            <a:ext cx="714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2,6x</a:t>
            </a:r>
          </a:p>
        </p:txBody>
      </p:sp>
    </p:spTree>
    <p:extLst>
      <p:ext uri="{BB962C8B-B14F-4D97-AF65-F5344CB8AC3E}">
        <p14:creationId xmlns:p14="http://schemas.microsoft.com/office/powerpoint/2010/main" val="25104658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616</TotalTime>
  <Words>3372</Words>
  <Application>Microsoft Macintosh PowerPoint</Application>
  <PresentationFormat>Widescreen</PresentationFormat>
  <Paragraphs>337</Paragraphs>
  <Slides>60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70" baseType="lpstr">
      <vt:lpstr>Arial</vt:lpstr>
      <vt:lpstr>Avenir Book</vt:lpstr>
      <vt:lpstr>Calibri</vt:lpstr>
      <vt:lpstr>Calibri Light</vt:lpstr>
      <vt:lpstr>Corbel</vt:lpstr>
      <vt:lpstr>inherit</vt:lpstr>
      <vt:lpstr>Raleway</vt:lpstr>
      <vt:lpstr>Times New Roman</vt:lpstr>
      <vt:lpstr>Wingdings</vt:lpstr>
      <vt:lpstr>Tema do Office</vt:lpstr>
      <vt:lpstr>Alergia e Vacinas:  Mitos e Verdades</vt:lpstr>
      <vt:lpstr>Histórico</vt:lpstr>
      <vt:lpstr>Introdução</vt:lpstr>
      <vt:lpstr>Reações Adversas Vacinais</vt:lpstr>
      <vt:lpstr>https://vaccinesafety.edu/components-Allergens.htm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Quais vacinas contêm ovo?</vt:lpstr>
      <vt:lpstr>Conceitos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Vacina de Febre Amarela</vt:lpstr>
      <vt:lpstr>Vacina de Febre Amarela</vt:lpstr>
      <vt:lpstr>Apresentação do PowerPoint</vt:lpstr>
      <vt:lpstr>Vacina Tríplice Viral</vt:lpstr>
      <vt:lpstr>Vacina Tríplice Viral</vt:lpstr>
      <vt:lpstr>APLV e Vacinas</vt:lpstr>
      <vt:lpstr>Vacina rotavírus e APLV?</vt:lpstr>
      <vt:lpstr>Vacinas COVID-19</vt:lpstr>
      <vt:lpstr>Vacinas COVID-19</vt:lpstr>
      <vt:lpstr>Vacinas COVID-19</vt:lpstr>
      <vt:lpstr>Papel Incerto PEG</vt:lpstr>
      <vt:lpstr>Papel Incerto PEG</vt:lpstr>
      <vt:lpstr>Vacinas COVID-19</vt:lpstr>
      <vt:lpstr>Abordagem Paciente Reações Imediatas Após Vacinas RNAm</vt:lpstr>
      <vt:lpstr>Abordagem Paciente Reações Imediatas Após Vacinas RNAm</vt:lpstr>
      <vt:lpstr>Apresentação do PowerPoint</vt:lpstr>
      <vt:lpstr>Abordagem Paciente Reações Imediatas Após Vacinas RNAm</vt:lpstr>
      <vt:lpstr>Apresentação do PowerPoint</vt:lpstr>
      <vt:lpstr>Vacinas COVID-19 Miocardite</vt:lpstr>
      <vt:lpstr>Apresentação do PowerPoint</vt:lpstr>
      <vt:lpstr>Apresentação do PowerPoint</vt:lpstr>
      <vt:lpstr>Vacinas Dengue</vt:lpstr>
      <vt:lpstr>Apresentação do PowerPoint</vt:lpstr>
      <vt:lpstr>Vacinas Dengue</vt:lpstr>
      <vt:lpstr>Apresentação do PowerPoint</vt:lpstr>
      <vt:lpstr>Apresentação do PowerPoint</vt:lpstr>
      <vt:lpstr>Apresentação do PowerPoint</vt:lpstr>
      <vt:lpstr>Conclusão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andre ferreira</dc:creator>
  <cp:lastModifiedBy>Wilson Rocha</cp:lastModifiedBy>
  <cp:revision>12</cp:revision>
  <dcterms:created xsi:type="dcterms:W3CDTF">2021-10-17T11:38:04Z</dcterms:created>
  <dcterms:modified xsi:type="dcterms:W3CDTF">2025-05-08T17:00:31Z</dcterms:modified>
</cp:coreProperties>
</file>